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70286B-CEC0-49EE-B12E-6F083AC58D34}" type="datetimeFigureOut">
              <a:rPr lang="en-US" smtClean="0"/>
              <a:t>5/10/2021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5049DF-9BB9-47B1-819E-3CFB6DBC821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D63F061-D961-4825-B0AF-95AF9062A8C9}" type="slidenum">
              <a:rPr lang="en-US" smtClean="0"/>
              <a:pPr/>
              <a:t>1</a:t>
            </a:fld>
            <a:endParaRPr lang="en-US" dirty="0"/>
          </a:p>
        </p:txBody>
      </p:sp>
      <p:sp>
        <p:nvSpPr>
          <p:cNvPr id="5" name="Header Placeholder 4"/>
          <p:cNvSpPr>
            <a:spLocks noGrp="1"/>
          </p:cNvSpPr>
          <p:nvPr>
            <p:ph type="hdr" sz="quarter" idx="11"/>
          </p:nvPr>
        </p:nvSpPr>
        <p:spPr/>
        <p:txBody>
          <a:bodyPr/>
          <a:lstStyle/>
          <a:p>
            <a:r>
              <a:rPr lang="en-US" dirty="0"/>
              <a:t>course code and title</a:t>
            </a:r>
          </a:p>
        </p:txBody>
      </p:sp>
      <p:sp>
        <p:nvSpPr>
          <p:cNvPr id="6" name="Footer Placeholder 5"/>
          <p:cNvSpPr>
            <a:spLocks noGrp="1"/>
          </p:cNvSpPr>
          <p:nvPr>
            <p:ph type="ftr" sz="quarter" idx="12"/>
          </p:nvPr>
        </p:nvSpPr>
        <p:spPr/>
        <p:txBody>
          <a:bodyPr/>
          <a:lstStyle/>
          <a:p>
            <a:endParaRPr lang="en-US" dirty="0"/>
          </a:p>
        </p:txBody>
      </p:sp>
      <p:sp>
        <p:nvSpPr>
          <p:cNvPr id="7" name="Date Placeholder 6"/>
          <p:cNvSpPr>
            <a:spLocks noGrp="1"/>
          </p:cNvSpPr>
          <p:nvPr>
            <p:ph type="dt" idx="13"/>
          </p:nvPr>
        </p:nvSpPr>
        <p:spPr/>
        <p:txBody>
          <a:bodyPr/>
          <a:lstStyle/>
          <a:p>
            <a:fld id="{5E3BF5EF-950F-480A-8660-88C86E7C3662}" type="datetime3">
              <a:rPr lang="en-US" smtClean="0"/>
              <a:pPr/>
              <a:t>10 May 2021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miter lim="800000"/>
            <a:headEnd/>
            <a:tailEnd/>
          </a:ln>
        </p:spPr>
        <p:txBody>
          <a:bodyPr/>
          <a:lstStyle/>
          <a:p>
            <a:fld id="{8329655A-7E7F-48E8-A3A3-DDD6D9CC76BE}" type="slidenum">
              <a:rPr lang="en-US"/>
              <a:pPr/>
              <a:t>48</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685800" y="4343400"/>
            <a:ext cx="5486400" cy="4114800"/>
          </a:xfrm>
          <a:noFill/>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pPr/>
              <a:t>80</a:t>
            </a:fld>
            <a:endParaRPr lang="en-US"/>
          </a:p>
        </p:txBody>
      </p:sp>
    </p:spTree>
    <p:extLst>
      <p:ext uri="{BB962C8B-B14F-4D97-AF65-F5344CB8AC3E}">
        <p14:creationId xmlns="" xmlns:p14="http://schemas.microsoft.com/office/powerpoint/2010/main" val="294849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0345C38-044F-48A7-9E9E-6B890B31E0AD}" type="slidenum">
              <a:rPr lang="tr-TR" smtClean="0"/>
              <a:pPr/>
              <a:t>112</a:t>
            </a:fld>
            <a:endParaRPr lang="tr-TR"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226A32-6CF3-439E-AB4A-DA31C15CD3B6}"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D71E6-71D8-4F76-A3E0-D7FCE3695DA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226A32-6CF3-439E-AB4A-DA31C15CD3B6}"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D71E6-71D8-4F76-A3E0-D7FCE3695D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226A32-6CF3-439E-AB4A-DA31C15CD3B6}"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D71E6-71D8-4F76-A3E0-D7FCE3695DA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عنوان، ونص، واثنان من المحتوى">
    <p:spTree>
      <p:nvGrpSpPr>
        <p:cNvPr id="1" name=""/>
        <p:cNvGrpSpPr/>
        <p:nvPr/>
      </p:nvGrpSpPr>
      <p:grpSpPr>
        <a:xfrm>
          <a:off x="0" y="0"/>
          <a:ext cx="0" cy="0"/>
          <a:chOff x="0" y="0"/>
          <a:chExt cx="0" cy="0"/>
        </a:xfrm>
      </p:grpSpPr>
      <p:sp>
        <p:nvSpPr>
          <p:cNvPr id="2" name="عنوان 1"/>
          <p:cNvSpPr>
            <a:spLocks noGrp="1"/>
          </p:cNvSpPr>
          <p:nvPr>
            <p:ph type="title"/>
          </p:nvPr>
        </p:nvSpPr>
        <p:spPr>
          <a:xfrm>
            <a:off x="457200" y="274638"/>
            <a:ext cx="8229600" cy="1143000"/>
          </a:xfrm>
        </p:spPr>
        <p:txBody>
          <a:bodyPr/>
          <a:lstStyle/>
          <a:p>
            <a:r>
              <a:rPr lang="ar-SA" smtClean="0"/>
              <a:t>انقر لتحرير نمط العنوان الرئيسي</a:t>
            </a:r>
            <a:endParaRPr lang="en-US"/>
          </a:p>
        </p:txBody>
      </p:sp>
      <p:sp>
        <p:nvSpPr>
          <p:cNvPr id="3" name="عنصر نائب للنص 2"/>
          <p:cNvSpPr>
            <a:spLocks noGrp="1"/>
          </p:cNvSpPr>
          <p:nvPr>
            <p:ph type="body" sz="half" idx="1"/>
          </p:nvPr>
        </p:nvSpPr>
        <p:spPr>
          <a:xfrm>
            <a:off x="457200" y="1600200"/>
            <a:ext cx="4038600" cy="4525963"/>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4" name="عنصر نائب للمحتوى 3"/>
          <p:cNvSpPr>
            <a:spLocks noGrp="1"/>
          </p:cNvSpPr>
          <p:nvPr>
            <p:ph sz="quarter" idx="2"/>
          </p:nvPr>
        </p:nvSpPr>
        <p:spPr>
          <a:xfrm>
            <a:off x="4648200" y="1600201"/>
            <a:ext cx="4038600" cy="2185988"/>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5" name="عنصر نائب للمحتوى 4"/>
          <p:cNvSpPr>
            <a:spLocks noGrp="1"/>
          </p:cNvSpPr>
          <p:nvPr>
            <p:ph sz="quarter" idx="3"/>
          </p:nvPr>
        </p:nvSpPr>
        <p:spPr>
          <a:xfrm>
            <a:off x="4648200" y="3938589"/>
            <a:ext cx="4038600" cy="2187575"/>
          </a:xfrm>
        </p:spPr>
        <p:txBody>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endParaRPr lang="en-US"/>
          </a:p>
        </p:txBody>
      </p:sp>
      <p:sp>
        <p:nvSpPr>
          <p:cNvPr id="6" name="Rectangle 6"/>
          <p:cNvSpPr>
            <a:spLocks noGrp="1" noChangeArrowheads="1"/>
          </p:cNvSpPr>
          <p:nvPr>
            <p:ph type="sldNum" sz="quarter" idx="10"/>
          </p:nvPr>
        </p:nvSpPr>
        <p:spPr>
          <a:ln/>
        </p:spPr>
        <p:txBody>
          <a:bodyPr/>
          <a:lstStyle>
            <a:lvl1pPr>
              <a:defRPr/>
            </a:lvl1pPr>
          </a:lstStyle>
          <a:p>
            <a:pPr>
              <a:defRPr/>
            </a:pPr>
            <a:fld id="{DAA9B545-CD7C-4433-8826-E40E7B5E144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226A32-6CF3-439E-AB4A-DA31C15CD3B6}"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D71E6-71D8-4F76-A3E0-D7FCE3695DA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226A32-6CF3-439E-AB4A-DA31C15CD3B6}" type="datetimeFigureOut">
              <a:rPr lang="en-US" smtClean="0"/>
              <a:t>5/10/2021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D71E6-71D8-4F76-A3E0-D7FCE3695DA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226A32-6CF3-439E-AB4A-DA31C15CD3B6}"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D71E6-71D8-4F76-A3E0-D7FCE3695D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226A32-6CF3-439E-AB4A-DA31C15CD3B6}" type="datetimeFigureOut">
              <a:rPr lang="en-US" smtClean="0"/>
              <a:t>5/10/2021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4D71E6-71D8-4F76-A3E0-D7FCE3695D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226A32-6CF3-439E-AB4A-DA31C15CD3B6}" type="datetimeFigureOut">
              <a:rPr lang="en-US" smtClean="0"/>
              <a:t>5/10/2021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4D71E6-71D8-4F76-A3E0-D7FCE3695DA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226A32-6CF3-439E-AB4A-DA31C15CD3B6}" type="datetimeFigureOut">
              <a:rPr lang="en-US" smtClean="0"/>
              <a:t>5/10/2021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4D71E6-71D8-4F76-A3E0-D7FCE3695DA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226A32-6CF3-439E-AB4A-DA31C15CD3B6}"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D71E6-71D8-4F76-A3E0-D7FCE3695DA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226A32-6CF3-439E-AB4A-DA31C15CD3B6}" type="datetimeFigureOut">
              <a:rPr lang="en-US" smtClean="0"/>
              <a:t>5/10/2021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D71E6-71D8-4F76-A3E0-D7FCE3695DA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226A32-6CF3-439E-AB4A-DA31C15CD3B6}" type="datetimeFigureOut">
              <a:rPr lang="en-US" smtClean="0"/>
              <a:t>5/10/2021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D71E6-71D8-4F76-A3E0-D7FCE3695D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10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us.hudson.com/legal/blog/postid/513/predictive-analytics-artificial-intelligence-science-fiction-e-discovery-truth" TargetMode="External"/><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us.hudson.com/legal/blog/postid/513/predictive-analytics-artificial-intelligence-science-fiction-e-discovery-truth" TargetMode="External"/><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us.hudson.com/legal/blog/postid/513/predictive-analytics-artificial-intelligence-science-fiction-e-discovery-truth" TargetMode="External"/><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us.hudson.com/legal/blog/postid/513/predictive-analytics-artificial-intelligence-science-fiction-e-discovery-truth" TargetMode="External"/><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13.xml.rels><?xml version="1.0" encoding="UTF-8" standalone="yes"?>
<Relationships xmlns="http://schemas.openxmlformats.org/package/2006/relationships"><Relationship Id="rId2" Type="http://schemas.openxmlformats.org/officeDocument/2006/relationships/hyperlink" Target="http://en.wikipedia.org/wiki/Naive_Bayes_classifier"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pypr.sourceforge.net/kmeans.html" TargetMode="External"/><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hyperlink" Target="http://en.wikipedia.org/wiki/K-means_clustering" TargetMode="External"/></Relationships>
</file>

<file path=ppt/slides/_rels/slide116.xml.rels><?xml version="1.0" encoding="UTF-8" standalone="yes"?>
<Relationships xmlns="http://schemas.openxmlformats.org/package/2006/relationships"><Relationship Id="rId2" Type="http://schemas.openxmlformats.org/officeDocument/2006/relationships/hyperlink" Target="http://en.wikipedia.org/wiki/Hierarchical_clustering"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http://en.wikipedia.org/wiki/Logistic_regression"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jpeg"/></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4.jpe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54.jpe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Microsoft_Office_Word_97_-_2003_Document1.doc"/><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en.wikipedia.org/wiki/Machine_learning"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1200" y="2071688"/>
            <a:ext cx="7772400" cy="1084261"/>
          </a:xfrm>
        </p:spPr>
        <p:txBody>
          <a:bodyPr>
            <a:noAutofit/>
          </a:bodyPr>
          <a:lstStyle/>
          <a:p>
            <a:pPr algn="l"/>
            <a:r>
              <a:rPr lang="en-US" sz="2400" dirty="0"/>
              <a:t>Topic for the class: Introduction to soft computing </a:t>
            </a:r>
            <a:br>
              <a:rPr lang="en-US" sz="2400" dirty="0"/>
            </a:br>
            <a:r>
              <a:rPr lang="en-US" sz="2400" dirty="0"/>
              <a:t>Unit &amp;Title: I &amp; soft computing </a:t>
            </a:r>
            <a:br>
              <a:rPr lang="en-US" sz="2400" dirty="0"/>
            </a:br>
            <a:endParaRPr lang="en-US" sz="2400" dirty="0"/>
          </a:p>
        </p:txBody>
      </p:sp>
      <p:sp>
        <p:nvSpPr>
          <p:cNvPr id="3" name="Subtitle 2"/>
          <p:cNvSpPr>
            <a:spLocks noGrp="1"/>
          </p:cNvSpPr>
          <p:nvPr>
            <p:ph type="subTitle" idx="1"/>
          </p:nvPr>
        </p:nvSpPr>
        <p:spPr>
          <a:xfrm>
            <a:off x="2336800" y="3929062"/>
            <a:ext cx="4140200" cy="2357438"/>
          </a:xfrm>
        </p:spPr>
        <p:txBody>
          <a:bodyPr>
            <a:normAutofit/>
          </a:bodyPr>
          <a:lstStyle/>
          <a:p>
            <a:r>
              <a:rPr lang="en-US" sz="2300" b="1" dirty="0">
                <a:solidFill>
                  <a:srgbClr val="FF0000"/>
                </a:solidFill>
              </a:rPr>
              <a:t>Mrs.  M. Vijaya Bharathi</a:t>
            </a:r>
          </a:p>
          <a:p>
            <a:r>
              <a:rPr lang="en-US" sz="1700" dirty="0">
                <a:solidFill>
                  <a:schemeClr val="tx1"/>
                </a:solidFill>
              </a:rPr>
              <a:t>Assistant Professor</a:t>
            </a:r>
          </a:p>
          <a:p>
            <a:r>
              <a:rPr lang="en-US" sz="1400" dirty="0">
                <a:solidFill>
                  <a:schemeClr val="tx1"/>
                </a:solidFill>
              </a:rPr>
              <a:t>Department of Computer science Engineering </a:t>
            </a:r>
          </a:p>
          <a:p>
            <a:r>
              <a:rPr lang="en-US" sz="1400" dirty="0">
                <a:solidFill>
                  <a:schemeClr val="tx1"/>
                </a:solidFill>
              </a:rPr>
              <a:t>GITAM Institute of Technology (GIT)</a:t>
            </a:r>
          </a:p>
          <a:p>
            <a:r>
              <a:rPr lang="en-US" sz="1400" dirty="0">
                <a:solidFill>
                  <a:schemeClr val="tx1"/>
                </a:solidFill>
              </a:rPr>
              <a:t>Visakhapatnam – 530045</a:t>
            </a:r>
          </a:p>
          <a:p>
            <a:r>
              <a:rPr lang="en-US" sz="1700" dirty="0">
                <a:solidFill>
                  <a:schemeClr val="tx1"/>
                </a:solidFill>
              </a:rPr>
              <a:t>Email: </a:t>
            </a:r>
            <a:r>
              <a:rPr lang="en-US" sz="1700" b="1" dirty="0">
                <a:solidFill>
                  <a:srgbClr val="0070C0"/>
                </a:solidFill>
              </a:rPr>
              <a:t>vmanjeti@gitam.edu</a:t>
            </a:r>
            <a:r>
              <a:rPr lang="en-US" sz="1700" b="1" dirty="0">
                <a:solidFill>
                  <a:schemeClr val="accent1"/>
                </a:solidFill>
              </a:rPr>
              <a:t> </a:t>
            </a:r>
            <a:r>
              <a:rPr lang="en-US" sz="1700" dirty="0">
                <a:solidFill>
                  <a:schemeClr val="accent1"/>
                </a:solidFill>
              </a:rPr>
              <a:t> </a:t>
            </a:r>
          </a:p>
        </p:txBody>
      </p:sp>
      <p:pic>
        <p:nvPicPr>
          <p:cNvPr id="1026" name="Picture 2" descr="C:\Users\Admin\Desktop\Murali office correspondance\University logo letter head etc\gitam logo\logo-gitam-final.jpg"/>
          <p:cNvPicPr>
            <a:picLocks noChangeAspect="1" noChangeArrowheads="1"/>
          </p:cNvPicPr>
          <p:nvPr/>
        </p:nvPicPr>
        <p:blipFill>
          <a:blip r:embed="rId3" cstate="print"/>
          <a:srcRect/>
          <a:stretch>
            <a:fillRect/>
          </a:stretch>
        </p:blipFill>
        <p:spPr bwMode="auto">
          <a:xfrm>
            <a:off x="3606800" y="142875"/>
            <a:ext cx="1524000" cy="1414463"/>
          </a:xfrm>
          <a:prstGeom prst="rect">
            <a:avLst/>
          </a:prstGeom>
          <a:noFill/>
        </p:spPr>
      </p:pic>
      <p:sp>
        <p:nvSpPr>
          <p:cNvPr id="5" name="Slide Number Placeholder 4"/>
          <p:cNvSpPr>
            <a:spLocks noGrp="1"/>
          </p:cNvSpPr>
          <p:nvPr>
            <p:ph type="sldNum" sz="quarter" idx="12"/>
          </p:nvPr>
        </p:nvSpPr>
        <p:spPr/>
        <p:txBody>
          <a:bodyPr/>
          <a:lstStyle/>
          <a:p>
            <a:fld id="{98F4A237-58DC-4CB8-A92A-C7FDFBDB682E}" type="slidenum">
              <a:rPr lang="en-US" smtClean="0"/>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47AB4B-36F4-4650-A217-531C2A628D0E}"/>
              </a:ext>
            </a:extLst>
          </p:cNvPr>
          <p:cNvSpPr>
            <a:spLocks noGrp="1"/>
          </p:cNvSpPr>
          <p:nvPr>
            <p:ph type="title"/>
          </p:nvPr>
        </p:nvSpPr>
        <p:spPr/>
        <p:txBody>
          <a:bodyPr/>
          <a:lstStyle/>
          <a:p>
            <a:r>
              <a:rPr lang="en-US" b="1" dirty="0">
                <a:solidFill>
                  <a:srgbClr val="FF0000"/>
                </a:solidFill>
              </a:rPr>
              <a:t>Characteristics of soft computing </a:t>
            </a:r>
          </a:p>
        </p:txBody>
      </p:sp>
      <p:sp>
        <p:nvSpPr>
          <p:cNvPr id="3" name="Content Placeholder 2">
            <a:extLst>
              <a:ext uri="{FF2B5EF4-FFF2-40B4-BE49-F238E27FC236}">
                <a16:creationId xmlns:a16="http://schemas.microsoft.com/office/drawing/2014/main" xmlns="" id="{810F1828-F254-47E3-9C8D-6898CB1FE41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xmlns="" id="{C73B95AE-758F-4578-89B4-3FB04E1B9EE3}"/>
              </a:ext>
            </a:extLst>
          </p:cNvPr>
          <p:cNvSpPr>
            <a:spLocks noGrp="1"/>
          </p:cNvSpPr>
          <p:nvPr>
            <p:ph type="sldNum" sz="quarter" idx="12"/>
          </p:nvPr>
        </p:nvSpPr>
        <p:spPr/>
        <p:txBody>
          <a:bodyPr/>
          <a:lstStyle/>
          <a:p>
            <a:fld id="{98F4A237-58DC-4CB8-A92A-C7FDFBDB682E}" type="slidenum">
              <a:rPr lang="en-US" smtClean="0"/>
              <a:pPr/>
              <a:t>10</a:t>
            </a:fld>
            <a:endParaRPr lang="en-US" dirty="0"/>
          </a:p>
        </p:txBody>
      </p:sp>
      <p:pic>
        <p:nvPicPr>
          <p:cNvPr id="8" name="Picture 7">
            <a:extLst>
              <a:ext uri="{FF2B5EF4-FFF2-40B4-BE49-F238E27FC236}">
                <a16:creationId xmlns:a16="http://schemas.microsoft.com/office/drawing/2014/main" xmlns="" id="{CF4904BC-2FBA-493A-9160-C7FA8115F11C}"/>
              </a:ext>
            </a:extLst>
          </p:cNvPr>
          <p:cNvPicPr>
            <a:picLocks noChangeAspect="1"/>
          </p:cNvPicPr>
          <p:nvPr/>
        </p:nvPicPr>
        <p:blipFill>
          <a:blip r:embed="rId2"/>
          <a:stretch>
            <a:fillRect/>
          </a:stretch>
        </p:blipFill>
        <p:spPr>
          <a:xfrm>
            <a:off x="152401" y="1600203"/>
            <a:ext cx="8788399" cy="5121274"/>
          </a:xfrm>
          <a:prstGeom prst="rect">
            <a:avLst/>
          </a:prstGeom>
        </p:spPr>
      </p:pic>
    </p:spTree>
    <p:extLst>
      <p:ext uri="{BB962C8B-B14F-4D97-AF65-F5344CB8AC3E}">
        <p14:creationId xmlns:p14="http://schemas.microsoft.com/office/powerpoint/2010/main" xmlns="" val="119686652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457200" y="1600202"/>
            <a:ext cx="8229600" cy="2134877"/>
          </a:xfrm>
          <a:prstGeom prst="rect">
            <a:avLst/>
          </a:prstGeom>
        </p:spPr>
        <p:txBody>
          <a:bodyPr vert="horz" wrap="square" lIns="0" tIns="638490" rIns="0" bIns="0" rtlCol="0">
            <a:spAutoFit/>
          </a:bodyPr>
          <a:lstStyle/>
          <a:p>
            <a:pPr algn="ctr">
              <a:spcBef>
                <a:spcPts val="2110"/>
              </a:spcBef>
            </a:pPr>
            <a:r>
              <a:rPr spc="-10" dirty="0"/>
              <a:t>What</a:t>
            </a:r>
            <a:r>
              <a:rPr spc="-35" dirty="0"/>
              <a:t> </a:t>
            </a:r>
            <a:r>
              <a:rPr spc="-5" dirty="0"/>
              <a:t>do</a:t>
            </a:r>
            <a:r>
              <a:rPr spc="-25" dirty="0"/>
              <a:t> </a:t>
            </a:r>
            <a:r>
              <a:rPr spc="-15" dirty="0"/>
              <a:t>you</a:t>
            </a:r>
            <a:r>
              <a:rPr spc="-45" dirty="0"/>
              <a:t> </a:t>
            </a:r>
            <a:r>
              <a:rPr dirty="0"/>
              <a:t>mean</a:t>
            </a:r>
            <a:r>
              <a:rPr spc="-15" dirty="0"/>
              <a:t> </a:t>
            </a:r>
            <a:r>
              <a:rPr spc="-5" dirty="0"/>
              <a:t>by</a:t>
            </a:r>
          </a:p>
          <a:p>
            <a:pPr marL="1270" algn="ctr">
              <a:spcBef>
                <a:spcPts val="2465"/>
              </a:spcBef>
            </a:pPr>
            <a:r>
              <a:rPr sz="4400" b="1" dirty="0">
                <a:solidFill>
                  <a:srgbClr val="00AFEF"/>
                </a:solidFill>
                <a:latin typeface="Calibri"/>
                <a:cs typeface="Calibri"/>
              </a:rPr>
              <a:t>Apple</a:t>
            </a:r>
            <a:endParaRPr sz="4400">
              <a:latin typeface="Calibri"/>
              <a:cs typeface="Calibri"/>
            </a:endParaRPr>
          </a:p>
        </p:txBody>
      </p:sp>
      <p:sp>
        <p:nvSpPr>
          <p:cNvPr id="3" name="object 3"/>
          <p:cNvSpPr txBox="1">
            <a:spLocks noGrp="1"/>
          </p:cNvSpPr>
          <p:nvPr>
            <p:ph type="title"/>
          </p:nvPr>
        </p:nvSpPr>
        <p:spPr>
          <a:xfrm>
            <a:off x="2039493" y="682497"/>
            <a:ext cx="4995545" cy="690572"/>
          </a:xfrm>
          <a:prstGeom prst="rect">
            <a:avLst/>
          </a:prstGeom>
        </p:spPr>
        <p:txBody>
          <a:bodyPr vert="horz" wrap="square" lIns="0" tIns="13333" rIns="0" bIns="0" rtlCol="0">
            <a:spAutoFit/>
          </a:bodyPr>
          <a:lstStyle/>
          <a:p>
            <a:pPr marL="12698">
              <a:spcBef>
                <a:spcPts val="105"/>
              </a:spcBef>
            </a:pPr>
            <a:r>
              <a:rPr spc="-30" dirty="0"/>
              <a:t>Let’s</a:t>
            </a:r>
            <a:r>
              <a:rPr spc="-35" dirty="0"/>
              <a:t> </a:t>
            </a:r>
            <a:r>
              <a:rPr spc="-5" dirty="0"/>
              <a:t>dig</a:t>
            </a:r>
            <a:r>
              <a:rPr spc="-10" dirty="0"/>
              <a:t> </a:t>
            </a:r>
            <a:r>
              <a:rPr spc="-5" dirty="0"/>
              <a:t>deep</a:t>
            </a:r>
            <a:r>
              <a:rPr spc="-25" dirty="0"/>
              <a:t> </a:t>
            </a:r>
            <a:r>
              <a:rPr spc="-20" dirty="0"/>
              <a:t>into </a:t>
            </a:r>
            <a:r>
              <a:rPr dirty="0"/>
              <a:t>it…</a:t>
            </a:r>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9448" y="362153"/>
            <a:ext cx="4243070" cy="690572"/>
          </a:xfrm>
          <a:prstGeom prst="rect">
            <a:avLst/>
          </a:prstGeom>
        </p:spPr>
        <p:txBody>
          <a:bodyPr vert="horz" wrap="square" lIns="0" tIns="13333" rIns="0" bIns="0" rtlCol="0">
            <a:spAutoFit/>
          </a:bodyPr>
          <a:lstStyle/>
          <a:p>
            <a:pPr marL="12698">
              <a:spcBef>
                <a:spcPts val="105"/>
              </a:spcBef>
            </a:pPr>
            <a:r>
              <a:rPr spc="-5" dirty="0"/>
              <a:t>Learning</a:t>
            </a:r>
            <a:r>
              <a:rPr spc="-70" dirty="0"/>
              <a:t> </a:t>
            </a:r>
            <a:r>
              <a:rPr spc="-35" dirty="0"/>
              <a:t>(Training)</a:t>
            </a:r>
            <a:endParaRPr/>
          </a:p>
        </p:txBody>
      </p:sp>
      <p:pic>
        <p:nvPicPr>
          <p:cNvPr id="3" name="object 3"/>
          <p:cNvPicPr/>
          <p:nvPr/>
        </p:nvPicPr>
        <p:blipFill>
          <a:blip r:embed="rId2" cstate="print"/>
          <a:stretch>
            <a:fillRect/>
          </a:stretch>
        </p:blipFill>
        <p:spPr>
          <a:xfrm>
            <a:off x="3581400" y="2133600"/>
            <a:ext cx="1734312" cy="1447800"/>
          </a:xfrm>
          <a:prstGeom prst="rect">
            <a:avLst/>
          </a:prstGeom>
        </p:spPr>
      </p:pic>
      <p:pic>
        <p:nvPicPr>
          <p:cNvPr id="4" name="object 4"/>
          <p:cNvPicPr/>
          <p:nvPr/>
        </p:nvPicPr>
        <p:blipFill>
          <a:blip r:embed="rId3" cstate="print"/>
          <a:stretch>
            <a:fillRect/>
          </a:stretch>
        </p:blipFill>
        <p:spPr>
          <a:xfrm>
            <a:off x="473558" y="1815083"/>
            <a:ext cx="1999894" cy="2375916"/>
          </a:xfrm>
          <a:prstGeom prst="rect">
            <a:avLst/>
          </a:prstGeom>
        </p:spPr>
      </p:pic>
      <p:pic>
        <p:nvPicPr>
          <p:cNvPr id="5" name="object 5"/>
          <p:cNvPicPr/>
          <p:nvPr/>
        </p:nvPicPr>
        <p:blipFill>
          <a:blip r:embed="rId4" cstate="print"/>
          <a:stretch>
            <a:fillRect/>
          </a:stretch>
        </p:blipFill>
        <p:spPr>
          <a:xfrm>
            <a:off x="6169713" y="1628179"/>
            <a:ext cx="2785423" cy="2562820"/>
          </a:xfrm>
          <a:prstGeom prst="rect">
            <a:avLst/>
          </a:prstGeom>
        </p:spPr>
      </p:pic>
      <p:sp>
        <p:nvSpPr>
          <p:cNvPr id="6" name="object 6"/>
          <p:cNvSpPr txBox="1"/>
          <p:nvPr/>
        </p:nvSpPr>
        <p:spPr>
          <a:xfrm>
            <a:off x="642925" y="4285869"/>
            <a:ext cx="1958975" cy="1397817"/>
          </a:xfrm>
          <a:prstGeom prst="rect">
            <a:avLst/>
          </a:prstGeom>
        </p:spPr>
        <p:txBody>
          <a:bodyPr vert="horz" wrap="square" lIns="0" tIns="12698" rIns="0" bIns="0" rtlCol="0">
            <a:spAutoFit/>
          </a:bodyPr>
          <a:lstStyle/>
          <a:p>
            <a:pPr marL="12698">
              <a:spcBef>
                <a:spcPts val="100"/>
              </a:spcBef>
            </a:pPr>
            <a:r>
              <a:rPr spc="-10" dirty="0">
                <a:latin typeface="Calibri"/>
                <a:cs typeface="Calibri"/>
              </a:rPr>
              <a:t>Features:</a:t>
            </a:r>
            <a:endParaRPr>
              <a:latin typeface="Calibri"/>
              <a:cs typeface="Calibri"/>
            </a:endParaRPr>
          </a:p>
          <a:p>
            <a:pPr marL="237453" indent="-225390">
              <a:buAutoNum type="arabicPeriod"/>
              <a:tabLst>
                <a:tab pos="238088" algn="l"/>
              </a:tabLst>
            </a:pPr>
            <a:r>
              <a:rPr spc="-5" dirty="0">
                <a:latin typeface="Calibri"/>
                <a:cs typeface="Calibri"/>
              </a:rPr>
              <a:t>Color:</a:t>
            </a:r>
            <a:r>
              <a:rPr spc="-35" dirty="0">
                <a:latin typeface="Calibri"/>
                <a:cs typeface="Calibri"/>
              </a:rPr>
              <a:t> </a:t>
            </a:r>
            <a:r>
              <a:rPr b="1" spc="-5" dirty="0">
                <a:latin typeface="Calibri"/>
                <a:cs typeface="Calibri"/>
              </a:rPr>
              <a:t>Radish/Red</a:t>
            </a:r>
            <a:endParaRPr>
              <a:latin typeface="Calibri"/>
              <a:cs typeface="Calibri"/>
            </a:endParaRPr>
          </a:p>
          <a:p>
            <a:pPr marL="237453" indent="-225390">
              <a:buAutoNum type="arabicPeriod"/>
              <a:tabLst>
                <a:tab pos="238088" algn="l"/>
              </a:tabLst>
            </a:pPr>
            <a:r>
              <a:rPr spc="-25" dirty="0">
                <a:latin typeface="Calibri"/>
                <a:cs typeface="Calibri"/>
              </a:rPr>
              <a:t>Type</a:t>
            </a:r>
            <a:r>
              <a:rPr spc="-20" dirty="0">
                <a:latin typeface="Calibri"/>
                <a:cs typeface="Calibri"/>
              </a:rPr>
              <a:t> </a:t>
            </a:r>
            <a:r>
              <a:rPr dirty="0">
                <a:latin typeface="Calibri"/>
                <a:cs typeface="Calibri"/>
              </a:rPr>
              <a:t>:</a:t>
            </a:r>
            <a:r>
              <a:rPr spc="-15" dirty="0">
                <a:latin typeface="Calibri"/>
                <a:cs typeface="Calibri"/>
              </a:rPr>
              <a:t> </a:t>
            </a:r>
            <a:r>
              <a:rPr b="1" dirty="0">
                <a:latin typeface="Calibri"/>
                <a:cs typeface="Calibri"/>
              </a:rPr>
              <a:t>Fruit</a:t>
            </a:r>
            <a:endParaRPr>
              <a:latin typeface="Calibri"/>
              <a:cs typeface="Calibri"/>
            </a:endParaRPr>
          </a:p>
          <a:p>
            <a:pPr marL="238088" indent="-226025">
              <a:buAutoNum type="arabicPeriod"/>
              <a:tabLst>
                <a:tab pos="238722" algn="l"/>
              </a:tabLst>
            </a:pPr>
            <a:r>
              <a:rPr spc="-5" dirty="0">
                <a:latin typeface="Calibri"/>
                <a:cs typeface="Calibri"/>
              </a:rPr>
              <a:t>Shape</a:t>
            </a:r>
            <a:endParaRPr>
              <a:latin typeface="Calibri"/>
              <a:cs typeface="Calibri"/>
            </a:endParaRPr>
          </a:p>
          <a:p>
            <a:pPr marL="12698"/>
            <a:r>
              <a:rPr spc="-15" dirty="0">
                <a:latin typeface="Calibri"/>
                <a:cs typeface="Calibri"/>
              </a:rPr>
              <a:t>etc…</a:t>
            </a:r>
            <a:endParaRPr>
              <a:latin typeface="Calibri"/>
              <a:cs typeface="Calibri"/>
            </a:endParaRPr>
          </a:p>
        </p:txBody>
      </p:sp>
      <p:sp>
        <p:nvSpPr>
          <p:cNvPr id="7" name="object 7"/>
          <p:cNvSpPr txBox="1"/>
          <p:nvPr/>
        </p:nvSpPr>
        <p:spPr>
          <a:xfrm>
            <a:off x="3965576" y="4285869"/>
            <a:ext cx="1024255" cy="1397817"/>
          </a:xfrm>
          <a:prstGeom prst="rect">
            <a:avLst/>
          </a:prstGeom>
        </p:spPr>
        <p:txBody>
          <a:bodyPr vert="horz" wrap="square" lIns="0" tIns="12698" rIns="0" bIns="0" rtlCol="0">
            <a:spAutoFit/>
          </a:bodyPr>
          <a:lstStyle/>
          <a:p>
            <a:pPr marL="12698">
              <a:spcBef>
                <a:spcPts val="100"/>
              </a:spcBef>
            </a:pPr>
            <a:r>
              <a:rPr spc="-10" dirty="0">
                <a:latin typeface="Calibri"/>
                <a:cs typeface="Calibri"/>
              </a:rPr>
              <a:t>Features:</a:t>
            </a:r>
            <a:endParaRPr>
              <a:latin typeface="Calibri"/>
              <a:cs typeface="Calibri"/>
            </a:endParaRPr>
          </a:p>
          <a:p>
            <a:pPr marL="237453" indent="-225390">
              <a:buAutoNum type="arabicPeriod"/>
              <a:tabLst>
                <a:tab pos="238088" algn="l"/>
              </a:tabLst>
            </a:pPr>
            <a:r>
              <a:rPr spc="-5" dirty="0">
                <a:latin typeface="Calibri"/>
                <a:cs typeface="Calibri"/>
              </a:rPr>
              <a:t>Sky</a:t>
            </a:r>
            <a:r>
              <a:rPr spc="-90" dirty="0">
                <a:latin typeface="Calibri"/>
                <a:cs typeface="Calibri"/>
              </a:rPr>
              <a:t> </a:t>
            </a:r>
            <a:r>
              <a:rPr dirty="0">
                <a:latin typeface="Calibri"/>
                <a:cs typeface="Calibri"/>
              </a:rPr>
              <a:t>Blue</a:t>
            </a:r>
            <a:endParaRPr>
              <a:latin typeface="Calibri"/>
              <a:cs typeface="Calibri"/>
            </a:endParaRPr>
          </a:p>
          <a:p>
            <a:pPr marL="238088" indent="-226025">
              <a:buFont typeface="Calibri"/>
              <a:buAutoNum type="arabicPeriod"/>
              <a:tabLst>
                <a:tab pos="238722" algn="l"/>
              </a:tabLst>
            </a:pPr>
            <a:r>
              <a:rPr b="1" spc="-5" dirty="0">
                <a:latin typeface="Calibri"/>
                <a:cs typeface="Calibri"/>
              </a:rPr>
              <a:t>Logo</a:t>
            </a:r>
            <a:endParaRPr>
              <a:latin typeface="Calibri"/>
              <a:cs typeface="Calibri"/>
            </a:endParaRPr>
          </a:p>
          <a:p>
            <a:pPr marL="238088" indent="-226025">
              <a:buAutoNum type="arabicPeriod"/>
              <a:tabLst>
                <a:tab pos="238722" algn="l"/>
              </a:tabLst>
            </a:pPr>
            <a:r>
              <a:rPr spc="-5" dirty="0">
                <a:latin typeface="Calibri"/>
                <a:cs typeface="Calibri"/>
              </a:rPr>
              <a:t>Shape</a:t>
            </a:r>
            <a:endParaRPr>
              <a:latin typeface="Calibri"/>
              <a:cs typeface="Calibri"/>
            </a:endParaRPr>
          </a:p>
          <a:p>
            <a:pPr marL="12698"/>
            <a:r>
              <a:rPr spc="-15" dirty="0">
                <a:latin typeface="Calibri"/>
                <a:cs typeface="Calibri"/>
              </a:rPr>
              <a:t>etc…</a:t>
            </a:r>
            <a:endParaRPr>
              <a:latin typeface="Calibri"/>
              <a:cs typeface="Calibri"/>
            </a:endParaRPr>
          </a:p>
        </p:txBody>
      </p:sp>
      <p:sp>
        <p:nvSpPr>
          <p:cNvPr id="8" name="object 8"/>
          <p:cNvSpPr txBox="1"/>
          <p:nvPr/>
        </p:nvSpPr>
        <p:spPr>
          <a:xfrm>
            <a:off x="6785229" y="4285869"/>
            <a:ext cx="888365" cy="1397817"/>
          </a:xfrm>
          <a:prstGeom prst="rect">
            <a:avLst/>
          </a:prstGeom>
        </p:spPr>
        <p:txBody>
          <a:bodyPr vert="horz" wrap="square" lIns="0" tIns="12698" rIns="0" bIns="0" rtlCol="0">
            <a:spAutoFit/>
          </a:bodyPr>
          <a:lstStyle/>
          <a:p>
            <a:pPr marL="12698">
              <a:spcBef>
                <a:spcPts val="100"/>
              </a:spcBef>
            </a:pPr>
            <a:r>
              <a:rPr spc="-10" dirty="0">
                <a:latin typeface="Calibri"/>
                <a:cs typeface="Calibri"/>
              </a:rPr>
              <a:t>Features:</a:t>
            </a:r>
            <a:endParaRPr>
              <a:latin typeface="Calibri"/>
              <a:cs typeface="Calibri"/>
            </a:endParaRPr>
          </a:p>
          <a:p>
            <a:pPr marL="238088" indent="-226025">
              <a:buFont typeface="Calibri"/>
              <a:buAutoNum type="arabicPeriod"/>
              <a:tabLst>
                <a:tab pos="238722" algn="l"/>
              </a:tabLst>
            </a:pPr>
            <a:r>
              <a:rPr b="1" spc="-25" dirty="0">
                <a:latin typeface="Calibri"/>
                <a:cs typeface="Calibri"/>
              </a:rPr>
              <a:t>Yellow</a:t>
            </a:r>
            <a:endParaRPr>
              <a:latin typeface="Calibri"/>
              <a:cs typeface="Calibri"/>
            </a:endParaRPr>
          </a:p>
          <a:p>
            <a:pPr marL="238088" indent="-226025">
              <a:buFont typeface="Calibri"/>
              <a:buAutoNum type="arabicPeriod"/>
              <a:tabLst>
                <a:tab pos="238722" algn="l"/>
              </a:tabLst>
            </a:pPr>
            <a:r>
              <a:rPr b="1" dirty="0">
                <a:latin typeface="Calibri"/>
                <a:cs typeface="Calibri"/>
              </a:rPr>
              <a:t>Fruit</a:t>
            </a:r>
            <a:endParaRPr>
              <a:latin typeface="Calibri"/>
              <a:cs typeface="Calibri"/>
            </a:endParaRPr>
          </a:p>
          <a:p>
            <a:pPr marL="238088" indent="-226025">
              <a:buAutoNum type="arabicPeriod"/>
              <a:tabLst>
                <a:tab pos="238722" algn="l"/>
              </a:tabLst>
            </a:pPr>
            <a:r>
              <a:rPr spc="-5" dirty="0">
                <a:latin typeface="Calibri"/>
                <a:cs typeface="Calibri"/>
              </a:rPr>
              <a:t>Shape</a:t>
            </a:r>
            <a:endParaRPr>
              <a:latin typeface="Calibri"/>
              <a:cs typeface="Calibri"/>
            </a:endParaRPr>
          </a:p>
          <a:p>
            <a:pPr marL="12698"/>
            <a:r>
              <a:rPr spc="-15" dirty="0">
                <a:latin typeface="Calibri"/>
                <a:cs typeface="Calibri"/>
              </a:rPr>
              <a:t>etc…</a:t>
            </a:r>
            <a:endParaRPr>
              <a:latin typeface="Calibri"/>
              <a:cs typeface="Calibri"/>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2622" y="362153"/>
            <a:ext cx="2239010" cy="690572"/>
          </a:xfrm>
          <a:prstGeom prst="rect">
            <a:avLst/>
          </a:prstGeom>
        </p:spPr>
        <p:txBody>
          <a:bodyPr vert="horz" wrap="square" lIns="0" tIns="13333" rIns="0" bIns="0" rtlCol="0">
            <a:spAutoFit/>
          </a:bodyPr>
          <a:lstStyle/>
          <a:p>
            <a:pPr marL="12698">
              <a:spcBef>
                <a:spcPts val="105"/>
              </a:spcBef>
            </a:pPr>
            <a:r>
              <a:rPr spc="-25" dirty="0"/>
              <a:t>Workflow</a:t>
            </a:r>
            <a:endParaRPr/>
          </a:p>
        </p:txBody>
      </p:sp>
      <p:pic>
        <p:nvPicPr>
          <p:cNvPr id="3" name="object 3"/>
          <p:cNvPicPr/>
          <p:nvPr/>
        </p:nvPicPr>
        <p:blipFill>
          <a:blip r:embed="rId2" cstate="print"/>
          <a:stretch>
            <a:fillRect/>
          </a:stretch>
        </p:blipFill>
        <p:spPr>
          <a:xfrm>
            <a:off x="511283" y="1740407"/>
            <a:ext cx="8166503" cy="4245864"/>
          </a:xfrm>
          <a:prstGeom prst="rect">
            <a:avLst/>
          </a:prstGeo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9659" y="362153"/>
            <a:ext cx="2423795" cy="690572"/>
          </a:xfrm>
          <a:prstGeom prst="rect">
            <a:avLst/>
          </a:prstGeom>
        </p:spPr>
        <p:txBody>
          <a:bodyPr vert="horz" wrap="square" lIns="0" tIns="13333" rIns="0" bIns="0" rtlCol="0">
            <a:spAutoFit/>
          </a:bodyPr>
          <a:lstStyle/>
          <a:p>
            <a:pPr marL="12698">
              <a:spcBef>
                <a:spcPts val="105"/>
              </a:spcBef>
            </a:pPr>
            <a:r>
              <a:rPr spc="-15" dirty="0"/>
              <a:t>Categories</a:t>
            </a:r>
            <a:endParaRPr/>
          </a:p>
        </p:txBody>
      </p:sp>
      <p:sp>
        <p:nvSpPr>
          <p:cNvPr id="3" name="object 3"/>
          <p:cNvSpPr txBox="1"/>
          <p:nvPr/>
        </p:nvSpPr>
        <p:spPr>
          <a:xfrm>
            <a:off x="688340" y="1851101"/>
            <a:ext cx="4627880" cy="3124571"/>
          </a:xfrm>
          <a:prstGeom prst="rect">
            <a:avLst/>
          </a:prstGeom>
        </p:spPr>
        <p:txBody>
          <a:bodyPr vert="horz" wrap="square" lIns="0" tIns="13333" rIns="0" bIns="0" rtlCol="0">
            <a:spAutoFit/>
          </a:bodyPr>
          <a:lstStyle/>
          <a:p>
            <a:pPr marL="355545" indent="-343481">
              <a:spcBef>
                <a:spcPts val="105"/>
              </a:spcBef>
              <a:buFont typeface="Arial MT"/>
              <a:buChar char="•"/>
              <a:tabLst>
                <a:tab pos="355545" algn="l"/>
                <a:tab pos="356179" algn="l"/>
              </a:tabLst>
            </a:pPr>
            <a:r>
              <a:rPr sz="3200" dirty="0">
                <a:latin typeface="Calibri"/>
                <a:cs typeface="Calibri"/>
              </a:rPr>
              <a:t>Supervised</a:t>
            </a:r>
            <a:r>
              <a:rPr sz="3200" spc="-45" dirty="0">
                <a:latin typeface="Calibri"/>
                <a:cs typeface="Calibri"/>
              </a:rPr>
              <a:t> </a:t>
            </a:r>
            <a:r>
              <a:rPr sz="3200" spc="-5" dirty="0">
                <a:latin typeface="Calibri"/>
                <a:cs typeface="Calibri"/>
              </a:rPr>
              <a:t>Learning</a:t>
            </a:r>
            <a:endParaRPr sz="3200">
              <a:latin typeface="Calibri"/>
              <a:cs typeface="Calibri"/>
            </a:endParaRPr>
          </a:p>
          <a:p>
            <a:pPr marL="355545" indent="-343481">
              <a:spcBef>
                <a:spcPts val="2689"/>
              </a:spcBef>
              <a:buFont typeface="Arial MT"/>
              <a:buChar char="•"/>
              <a:tabLst>
                <a:tab pos="355545" algn="l"/>
                <a:tab pos="356179" algn="l"/>
              </a:tabLst>
            </a:pPr>
            <a:r>
              <a:rPr sz="3200" dirty="0">
                <a:latin typeface="Calibri"/>
                <a:cs typeface="Calibri"/>
              </a:rPr>
              <a:t>Unsupervised</a:t>
            </a:r>
            <a:r>
              <a:rPr sz="3200" spc="-30" dirty="0">
                <a:latin typeface="Calibri"/>
                <a:cs typeface="Calibri"/>
              </a:rPr>
              <a:t> </a:t>
            </a:r>
            <a:r>
              <a:rPr sz="3200" spc="-5" dirty="0">
                <a:latin typeface="Calibri"/>
                <a:cs typeface="Calibri"/>
              </a:rPr>
              <a:t>Learning</a:t>
            </a:r>
            <a:endParaRPr sz="3200">
              <a:latin typeface="Calibri"/>
              <a:cs typeface="Calibri"/>
            </a:endParaRPr>
          </a:p>
          <a:p>
            <a:pPr marL="355545" indent="-343481">
              <a:spcBef>
                <a:spcPts val="2689"/>
              </a:spcBef>
              <a:buFont typeface="Arial MT"/>
              <a:buChar char="•"/>
              <a:tabLst>
                <a:tab pos="355545" algn="l"/>
                <a:tab pos="356179" algn="l"/>
              </a:tabLst>
            </a:pPr>
            <a:r>
              <a:rPr sz="3200" dirty="0">
                <a:latin typeface="Calibri"/>
                <a:cs typeface="Calibri"/>
              </a:rPr>
              <a:t>Semi-Supervised</a:t>
            </a:r>
            <a:r>
              <a:rPr sz="3200" spc="-85" dirty="0">
                <a:latin typeface="Calibri"/>
                <a:cs typeface="Calibri"/>
              </a:rPr>
              <a:t> </a:t>
            </a:r>
            <a:r>
              <a:rPr sz="3200" spc="-5" dirty="0">
                <a:latin typeface="Calibri"/>
                <a:cs typeface="Calibri"/>
              </a:rPr>
              <a:t>Learning</a:t>
            </a:r>
            <a:endParaRPr sz="3200">
              <a:latin typeface="Calibri"/>
              <a:cs typeface="Calibri"/>
            </a:endParaRPr>
          </a:p>
          <a:p>
            <a:pPr marL="355545" indent="-343481">
              <a:spcBef>
                <a:spcPts val="2689"/>
              </a:spcBef>
              <a:buFont typeface="Arial MT"/>
              <a:buChar char="•"/>
              <a:tabLst>
                <a:tab pos="355545" algn="l"/>
                <a:tab pos="356179" algn="l"/>
              </a:tabLst>
            </a:pPr>
            <a:r>
              <a:rPr sz="3200" spc="-20" dirty="0">
                <a:latin typeface="Calibri"/>
                <a:cs typeface="Calibri"/>
              </a:rPr>
              <a:t>Reinforcement</a:t>
            </a:r>
            <a:r>
              <a:rPr sz="3200" spc="-70" dirty="0">
                <a:latin typeface="Calibri"/>
                <a:cs typeface="Calibri"/>
              </a:rPr>
              <a:t> </a:t>
            </a:r>
            <a:r>
              <a:rPr sz="3200" spc="-5" dirty="0">
                <a:latin typeface="Calibri"/>
                <a:cs typeface="Calibri"/>
              </a:rPr>
              <a:t>Learning</a:t>
            </a:r>
            <a:endParaRPr sz="3200">
              <a:latin typeface="Calibri"/>
              <a:cs typeface="Calibri"/>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9617" y="324053"/>
            <a:ext cx="4602480" cy="690572"/>
          </a:xfrm>
          <a:prstGeom prst="rect">
            <a:avLst/>
          </a:prstGeom>
        </p:spPr>
        <p:txBody>
          <a:bodyPr vert="horz" wrap="square" lIns="0" tIns="13333" rIns="0" bIns="0" rtlCol="0">
            <a:spAutoFit/>
          </a:bodyPr>
          <a:lstStyle/>
          <a:p>
            <a:pPr marL="12698">
              <a:spcBef>
                <a:spcPts val="105"/>
              </a:spcBef>
            </a:pPr>
            <a:r>
              <a:rPr dirty="0"/>
              <a:t>Supervised</a:t>
            </a:r>
            <a:r>
              <a:rPr spc="-45" dirty="0"/>
              <a:t> </a:t>
            </a:r>
            <a:r>
              <a:rPr spc="-5" dirty="0"/>
              <a:t>Learning</a:t>
            </a:r>
            <a:endParaRPr/>
          </a:p>
        </p:txBody>
      </p:sp>
      <p:sp>
        <p:nvSpPr>
          <p:cNvPr id="3" name="object 3"/>
          <p:cNvSpPr txBox="1"/>
          <p:nvPr/>
        </p:nvSpPr>
        <p:spPr>
          <a:xfrm>
            <a:off x="459741" y="1253997"/>
            <a:ext cx="7306309" cy="966279"/>
          </a:xfrm>
          <a:prstGeom prst="rect">
            <a:avLst/>
          </a:prstGeom>
        </p:spPr>
        <p:txBody>
          <a:bodyPr vert="horz" wrap="square" lIns="0" tIns="67934" rIns="0" bIns="0" rtlCol="0">
            <a:spAutoFit/>
          </a:bodyPr>
          <a:lstStyle/>
          <a:p>
            <a:pPr marL="355545" marR="5079" indent="-342846">
              <a:lnSpc>
                <a:spcPts val="3459"/>
              </a:lnSpc>
              <a:spcBef>
                <a:spcPts val="535"/>
              </a:spcBef>
              <a:buFont typeface="Arial MT"/>
              <a:buChar char="•"/>
              <a:tabLst>
                <a:tab pos="354909" algn="l"/>
                <a:tab pos="355545" algn="l"/>
              </a:tabLst>
            </a:pPr>
            <a:r>
              <a:rPr sz="3200" dirty="0">
                <a:latin typeface="Calibri"/>
                <a:cs typeface="Calibri"/>
              </a:rPr>
              <a:t>the</a:t>
            </a:r>
            <a:r>
              <a:rPr sz="3200" spc="-5" dirty="0">
                <a:latin typeface="Calibri"/>
                <a:cs typeface="Calibri"/>
              </a:rPr>
              <a:t> </a:t>
            </a:r>
            <a:r>
              <a:rPr sz="3200" spc="-10" dirty="0">
                <a:latin typeface="Calibri"/>
                <a:cs typeface="Calibri"/>
              </a:rPr>
              <a:t>correct</a:t>
            </a:r>
            <a:r>
              <a:rPr sz="3200" spc="-30" dirty="0">
                <a:latin typeface="Calibri"/>
                <a:cs typeface="Calibri"/>
              </a:rPr>
              <a:t> </a:t>
            </a:r>
            <a:r>
              <a:rPr sz="3200" dirty="0">
                <a:latin typeface="Calibri"/>
                <a:cs typeface="Calibri"/>
              </a:rPr>
              <a:t>classes</a:t>
            </a:r>
            <a:r>
              <a:rPr sz="3200" spc="-5" dirty="0">
                <a:latin typeface="Calibri"/>
                <a:cs typeface="Calibri"/>
              </a:rPr>
              <a:t> of </a:t>
            </a:r>
            <a:r>
              <a:rPr sz="3200" spc="-10" dirty="0">
                <a:latin typeface="Calibri"/>
                <a:cs typeface="Calibri"/>
              </a:rPr>
              <a:t>the</a:t>
            </a:r>
            <a:r>
              <a:rPr sz="3200" spc="-5" dirty="0">
                <a:latin typeface="Calibri"/>
                <a:cs typeface="Calibri"/>
              </a:rPr>
              <a:t> </a:t>
            </a:r>
            <a:r>
              <a:rPr sz="3200" spc="-10" dirty="0">
                <a:latin typeface="Calibri"/>
                <a:cs typeface="Calibri"/>
              </a:rPr>
              <a:t>training</a:t>
            </a:r>
            <a:r>
              <a:rPr sz="3200" spc="25" dirty="0">
                <a:latin typeface="Calibri"/>
                <a:cs typeface="Calibri"/>
              </a:rPr>
              <a:t> </a:t>
            </a:r>
            <a:r>
              <a:rPr sz="3200" spc="-20" dirty="0">
                <a:latin typeface="Calibri"/>
                <a:cs typeface="Calibri"/>
              </a:rPr>
              <a:t>data</a:t>
            </a:r>
            <a:r>
              <a:rPr sz="3200" spc="5" dirty="0">
                <a:latin typeface="Calibri"/>
                <a:cs typeface="Calibri"/>
              </a:rPr>
              <a:t> </a:t>
            </a:r>
            <a:r>
              <a:rPr sz="3200" spc="-15" dirty="0">
                <a:latin typeface="Calibri"/>
                <a:cs typeface="Calibri"/>
              </a:rPr>
              <a:t>are </a:t>
            </a:r>
            <a:r>
              <a:rPr sz="3200" spc="-710" dirty="0">
                <a:latin typeface="Calibri"/>
                <a:cs typeface="Calibri"/>
              </a:rPr>
              <a:t> </a:t>
            </a:r>
            <a:r>
              <a:rPr sz="3200" dirty="0">
                <a:latin typeface="Calibri"/>
                <a:cs typeface="Calibri"/>
              </a:rPr>
              <a:t>known</a:t>
            </a:r>
            <a:endParaRPr sz="3200">
              <a:latin typeface="Calibri"/>
              <a:cs typeface="Calibri"/>
            </a:endParaRPr>
          </a:p>
        </p:txBody>
      </p:sp>
      <p:pic>
        <p:nvPicPr>
          <p:cNvPr id="4" name="object 4"/>
          <p:cNvPicPr/>
          <p:nvPr/>
        </p:nvPicPr>
        <p:blipFill>
          <a:blip r:embed="rId2" cstate="print"/>
          <a:stretch>
            <a:fillRect/>
          </a:stretch>
        </p:blipFill>
        <p:spPr>
          <a:xfrm>
            <a:off x="1295401" y="2438400"/>
            <a:ext cx="6261889" cy="3579386"/>
          </a:xfrm>
          <a:prstGeom prst="rect">
            <a:avLst/>
          </a:prstGeom>
        </p:spPr>
      </p:pic>
      <p:sp>
        <p:nvSpPr>
          <p:cNvPr id="5" name="object 5"/>
          <p:cNvSpPr txBox="1"/>
          <p:nvPr/>
        </p:nvSpPr>
        <p:spPr>
          <a:xfrm>
            <a:off x="307340" y="6361582"/>
            <a:ext cx="7863840" cy="197488"/>
          </a:xfrm>
          <a:prstGeom prst="rect">
            <a:avLst/>
          </a:prstGeom>
        </p:spPr>
        <p:txBody>
          <a:bodyPr vert="horz" wrap="square" lIns="0" tIns="12698" rIns="0" bIns="0" rtlCol="0">
            <a:spAutoFit/>
          </a:bodyPr>
          <a:lstStyle/>
          <a:p>
            <a:pPr marL="12698">
              <a:spcBef>
                <a:spcPts val="100"/>
              </a:spcBef>
            </a:pPr>
            <a:r>
              <a:rPr sz="1200" spc="-5" dirty="0">
                <a:latin typeface="Calibri"/>
                <a:cs typeface="Calibri"/>
              </a:rPr>
              <a:t>Credit:</a:t>
            </a:r>
            <a:r>
              <a:rPr sz="1200" spc="15" dirty="0">
                <a:latin typeface="Calibri"/>
                <a:cs typeface="Calibri"/>
              </a:rPr>
              <a:t> </a:t>
            </a:r>
            <a:r>
              <a:rPr sz="1200" u="sng" spc="-5" dirty="0">
                <a:solidFill>
                  <a:srgbClr val="0000FF"/>
                </a:solidFill>
                <a:uFill>
                  <a:solidFill>
                    <a:srgbClr val="0000FF"/>
                  </a:solidFill>
                </a:uFill>
                <a:latin typeface="Calibri"/>
                <a:cs typeface="Calibri"/>
                <a:hlinkClick r:id="rId3"/>
              </a:rPr>
              <a:t>http://us.hudson.com/legal/blog/postid/513/predictive-analytics-artificial-intelligence-science-fiction-e-discovery-truth</a:t>
            </a:r>
            <a:endParaRPr sz="1200">
              <a:latin typeface="Calibri"/>
              <a:cs typeface="Calibri"/>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3292" y="362153"/>
            <a:ext cx="5219065" cy="690572"/>
          </a:xfrm>
          <a:prstGeom prst="rect">
            <a:avLst/>
          </a:prstGeom>
        </p:spPr>
        <p:txBody>
          <a:bodyPr vert="horz" wrap="square" lIns="0" tIns="13333" rIns="0" bIns="0" rtlCol="0">
            <a:spAutoFit/>
          </a:bodyPr>
          <a:lstStyle/>
          <a:p>
            <a:pPr marL="12698">
              <a:spcBef>
                <a:spcPts val="105"/>
              </a:spcBef>
            </a:pPr>
            <a:r>
              <a:rPr spc="5" dirty="0"/>
              <a:t>Unsupervised</a:t>
            </a:r>
            <a:r>
              <a:rPr spc="-75" dirty="0"/>
              <a:t> </a:t>
            </a:r>
            <a:r>
              <a:rPr spc="-5" dirty="0"/>
              <a:t>Learning</a:t>
            </a:r>
            <a:endParaRPr/>
          </a:p>
        </p:txBody>
      </p:sp>
      <p:sp>
        <p:nvSpPr>
          <p:cNvPr id="3" name="object 3"/>
          <p:cNvSpPr txBox="1"/>
          <p:nvPr/>
        </p:nvSpPr>
        <p:spPr>
          <a:xfrm>
            <a:off x="535941" y="1258570"/>
            <a:ext cx="7552055" cy="885489"/>
          </a:xfrm>
          <a:prstGeom prst="rect">
            <a:avLst/>
          </a:prstGeom>
        </p:spPr>
        <p:txBody>
          <a:bodyPr vert="horz" wrap="square" lIns="0" tIns="64125" rIns="0" bIns="0" rtlCol="0">
            <a:spAutoFit/>
          </a:bodyPr>
          <a:lstStyle/>
          <a:p>
            <a:pPr marL="355545" marR="5079" indent="-342846">
              <a:lnSpc>
                <a:spcPts val="3239"/>
              </a:lnSpc>
              <a:spcBef>
                <a:spcPts val="505"/>
              </a:spcBef>
              <a:buFont typeface="Arial MT"/>
              <a:buChar char="•"/>
              <a:tabLst>
                <a:tab pos="440621" algn="l"/>
                <a:tab pos="441256" algn="l"/>
              </a:tabLst>
            </a:pPr>
            <a:r>
              <a:rPr dirty="0"/>
              <a:t>	</a:t>
            </a:r>
            <a:r>
              <a:rPr sz="3000" dirty="0">
                <a:latin typeface="Calibri"/>
                <a:cs typeface="Calibri"/>
              </a:rPr>
              <a:t>the </a:t>
            </a:r>
            <a:r>
              <a:rPr sz="3000" spc="-15" dirty="0">
                <a:latin typeface="Calibri"/>
                <a:cs typeface="Calibri"/>
              </a:rPr>
              <a:t>correct </a:t>
            </a:r>
            <a:r>
              <a:rPr sz="3000" dirty="0">
                <a:latin typeface="Calibri"/>
                <a:cs typeface="Calibri"/>
              </a:rPr>
              <a:t>classes </a:t>
            </a:r>
            <a:r>
              <a:rPr sz="3000" spc="-5" dirty="0">
                <a:latin typeface="Calibri"/>
                <a:cs typeface="Calibri"/>
              </a:rPr>
              <a:t>of </a:t>
            </a:r>
            <a:r>
              <a:rPr sz="3000" dirty="0">
                <a:latin typeface="Calibri"/>
                <a:cs typeface="Calibri"/>
              </a:rPr>
              <a:t>the </a:t>
            </a:r>
            <a:r>
              <a:rPr sz="3000" spc="-15" dirty="0">
                <a:latin typeface="Calibri"/>
                <a:cs typeface="Calibri"/>
              </a:rPr>
              <a:t>training </a:t>
            </a:r>
            <a:r>
              <a:rPr sz="3000" spc="-20" dirty="0">
                <a:latin typeface="Calibri"/>
                <a:cs typeface="Calibri"/>
              </a:rPr>
              <a:t>data </a:t>
            </a:r>
            <a:r>
              <a:rPr sz="3000" spc="-15" dirty="0">
                <a:latin typeface="Calibri"/>
                <a:cs typeface="Calibri"/>
              </a:rPr>
              <a:t>are </a:t>
            </a:r>
            <a:r>
              <a:rPr sz="3000" spc="-5" dirty="0">
                <a:latin typeface="Calibri"/>
                <a:cs typeface="Calibri"/>
              </a:rPr>
              <a:t>not </a:t>
            </a:r>
            <a:r>
              <a:rPr sz="3000" spc="-665" dirty="0">
                <a:latin typeface="Calibri"/>
                <a:cs typeface="Calibri"/>
              </a:rPr>
              <a:t> </a:t>
            </a:r>
            <a:r>
              <a:rPr sz="3000" dirty="0">
                <a:latin typeface="Calibri"/>
                <a:cs typeface="Calibri"/>
              </a:rPr>
              <a:t>known</a:t>
            </a:r>
            <a:endParaRPr sz="3000">
              <a:latin typeface="Calibri"/>
              <a:cs typeface="Calibri"/>
            </a:endParaRPr>
          </a:p>
        </p:txBody>
      </p:sp>
      <p:pic>
        <p:nvPicPr>
          <p:cNvPr id="4" name="object 4"/>
          <p:cNvPicPr/>
          <p:nvPr/>
        </p:nvPicPr>
        <p:blipFill>
          <a:blip r:embed="rId2" cstate="print"/>
          <a:stretch>
            <a:fillRect/>
          </a:stretch>
        </p:blipFill>
        <p:spPr>
          <a:xfrm>
            <a:off x="1371601" y="2538984"/>
            <a:ext cx="5943979" cy="3559694"/>
          </a:xfrm>
          <a:prstGeom prst="rect">
            <a:avLst/>
          </a:prstGeom>
        </p:spPr>
      </p:pic>
      <p:sp>
        <p:nvSpPr>
          <p:cNvPr id="5" name="object 5"/>
          <p:cNvSpPr txBox="1"/>
          <p:nvPr/>
        </p:nvSpPr>
        <p:spPr>
          <a:xfrm>
            <a:off x="307340" y="6361582"/>
            <a:ext cx="7863840" cy="197488"/>
          </a:xfrm>
          <a:prstGeom prst="rect">
            <a:avLst/>
          </a:prstGeom>
        </p:spPr>
        <p:txBody>
          <a:bodyPr vert="horz" wrap="square" lIns="0" tIns="12698" rIns="0" bIns="0" rtlCol="0">
            <a:spAutoFit/>
          </a:bodyPr>
          <a:lstStyle/>
          <a:p>
            <a:pPr marL="12698">
              <a:spcBef>
                <a:spcPts val="100"/>
              </a:spcBef>
            </a:pPr>
            <a:r>
              <a:rPr sz="1200" spc="-5" dirty="0">
                <a:latin typeface="Calibri"/>
                <a:cs typeface="Calibri"/>
              </a:rPr>
              <a:t>Credit:</a:t>
            </a:r>
            <a:r>
              <a:rPr sz="1200" spc="15" dirty="0">
                <a:latin typeface="Calibri"/>
                <a:cs typeface="Calibri"/>
              </a:rPr>
              <a:t> </a:t>
            </a:r>
            <a:r>
              <a:rPr sz="1200" u="sng" spc="-5" dirty="0">
                <a:solidFill>
                  <a:srgbClr val="0000FF"/>
                </a:solidFill>
                <a:uFill>
                  <a:solidFill>
                    <a:srgbClr val="0000FF"/>
                  </a:solidFill>
                </a:uFill>
                <a:latin typeface="Calibri"/>
                <a:cs typeface="Calibri"/>
                <a:hlinkClick r:id="rId3"/>
              </a:rPr>
              <a:t>http://us.hudson.com/legal/blog/postid/513/predictive-analytics-artificial-intelligence-science-fiction-e-discovery-truth</a:t>
            </a:r>
            <a:endParaRPr sz="1200">
              <a:latin typeface="Calibri"/>
              <a:cs typeface="Calibri"/>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9537" y="362153"/>
            <a:ext cx="5884545" cy="690572"/>
          </a:xfrm>
          <a:prstGeom prst="rect">
            <a:avLst/>
          </a:prstGeom>
        </p:spPr>
        <p:txBody>
          <a:bodyPr vert="horz" wrap="square" lIns="0" tIns="13333" rIns="0" bIns="0" rtlCol="0">
            <a:spAutoFit/>
          </a:bodyPr>
          <a:lstStyle/>
          <a:p>
            <a:pPr marL="12698">
              <a:spcBef>
                <a:spcPts val="105"/>
              </a:spcBef>
            </a:pPr>
            <a:r>
              <a:rPr dirty="0"/>
              <a:t>Semi-Supervised</a:t>
            </a:r>
            <a:r>
              <a:rPr spc="-45" dirty="0"/>
              <a:t> </a:t>
            </a:r>
            <a:r>
              <a:rPr spc="-5" dirty="0"/>
              <a:t>Learning</a:t>
            </a:r>
            <a:endParaRPr/>
          </a:p>
        </p:txBody>
      </p:sp>
      <p:sp>
        <p:nvSpPr>
          <p:cNvPr id="3" name="object 3"/>
          <p:cNvSpPr txBox="1"/>
          <p:nvPr/>
        </p:nvSpPr>
        <p:spPr>
          <a:xfrm>
            <a:off x="550265" y="1380491"/>
            <a:ext cx="7652384" cy="474487"/>
          </a:xfrm>
          <a:prstGeom prst="rect">
            <a:avLst/>
          </a:prstGeom>
        </p:spPr>
        <p:txBody>
          <a:bodyPr vert="horz" wrap="square" lIns="0" tIns="12698" rIns="0" bIns="0" rtlCol="0">
            <a:spAutoFit/>
          </a:bodyPr>
          <a:lstStyle/>
          <a:p>
            <a:pPr marL="355545" indent="-342846">
              <a:spcBef>
                <a:spcPts val="100"/>
              </a:spcBef>
              <a:buFont typeface="Arial MT"/>
              <a:buChar char="•"/>
              <a:tabLst>
                <a:tab pos="354909" algn="l"/>
                <a:tab pos="355545" algn="l"/>
              </a:tabLst>
            </a:pPr>
            <a:r>
              <a:rPr sz="3000" dirty="0">
                <a:latin typeface="Calibri"/>
                <a:cs typeface="Calibri"/>
              </a:rPr>
              <a:t>A Mix</a:t>
            </a:r>
            <a:r>
              <a:rPr sz="3000" spc="-15" dirty="0">
                <a:latin typeface="Calibri"/>
                <a:cs typeface="Calibri"/>
              </a:rPr>
              <a:t> </a:t>
            </a:r>
            <a:r>
              <a:rPr sz="3000" spc="-5" dirty="0">
                <a:latin typeface="Calibri"/>
                <a:cs typeface="Calibri"/>
              </a:rPr>
              <a:t>of Supervised</a:t>
            </a:r>
            <a:r>
              <a:rPr sz="3000" spc="-10" dirty="0">
                <a:latin typeface="Calibri"/>
                <a:cs typeface="Calibri"/>
              </a:rPr>
              <a:t> </a:t>
            </a:r>
            <a:r>
              <a:rPr sz="3000" dirty="0">
                <a:latin typeface="Calibri"/>
                <a:cs typeface="Calibri"/>
              </a:rPr>
              <a:t>and</a:t>
            </a:r>
            <a:r>
              <a:rPr sz="3000" spc="-5" dirty="0">
                <a:latin typeface="Calibri"/>
                <a:cs typeface="Calibri"/>
              </a:rPr>
              <a:t> Unsupervised</a:t>
            </a:r>
            <a:r>
              <a:rPr sz="3000" dirty="0">
                <a:latin typeface="Calibri"/>
                <a:cs typeface="Calibri"/>
              </a:rPr>
              <a:t> </a:t>
            </a:r>
            <a:r>
              <a:rPr sz="3000" spc="-5" dirty="0">
                <a:latin typeface="Calibri"/>
                <a:cs typeface="Calibri"/>
              </a:rPr>
              <a:t>learning</a:t>
            </a:r>
            <a:endParaRPr sz="3000">
              <a:latin typeface="Calibri"/>
              <a:cs typeface="Calibri"/>
            </a:endParaRPr>
          </a:p>
        </p:txBody>
      </p:sp>
      <p:pic>
        <p:nvPicPr>
          <p:cNvPr id="4" name="object 4"/>
          <p:cNvPicPr/>
          <p:nvPr/>
        </p:nvPicPr>
        <p:blipFill>
          <a:blip r:embed="rId2" cstate="print"/>
          <a:stretch>
            <a:fillRect/>
          </a:stretch>
        </p:blipFill>
        <p:spPr>
          <a:xfrm>
            <a:off x="1600200" y="2362201"/>
            <a:ext cx="5943979" cy="3352171"/>
          </a:xfrm>
          <a:prstGeom prst="rect">
            <a:avLst/>
          </a:prstGeom>
        </p:spPr>
      </p:pic>
      <p:sp>
        <p:nvSpPr>
          <p:cNvPr id="5" name="object 5"/>
          <p:cNvSpPr txBox="1"/>
          <p:nvPr/>
        </p:nvSpPr>
        <p:spPr>
          <a:xfrm>
            <a:off x="307340" y="6361582"/>
            <a:ext cx="7863840" cy="197488"/>
          </a:xfrm>
          <a:prstGeom prst="rect">
            <a:avLst/>
          </a:prstGeom>
        </p:spPr>
        <p:txBody>
          <a:bodyPr vert="horz" wrap="square" lIns="0" tIns="12698" rIns="0" bIns="0" rtlCol="0">
            <a:spAutoFit/>
          </a:bodyPr>
          <a:lstStyle/>
          <a:p>
            <a:pPr marL="12698">
              <a:spcBef>
                <a:spcPts val="100"/>
              </a:spcBef>
            </a:pPr>
            <a:r>
              <a:rPr sz="1200" spc="-5" dirty="0">
                <a:latin typeface="Calibri"/>
                <a:cs typeface="Calibri"/>
              </a:rPr>
              <a:t>Credit:</a:t>
            </a:r>
            <a:r>
              <a:rPr sz="1200" spc="15" dirty="0">
                <a:latin typeface="Calibri"/>
                <a:cs typeface="Calibri"/>
              </a:rPr>
              <a:t> </a:t>
            </a:r>
            <a:r>
              <a:rPr sz="1200" u="sng" spc="-5" dirty="0">
                <a:solidFill>
                  <a:srgbClr val="0000FF"/>
                </a:solidFill>
                <a:uFill>
                  <a:solidFill>
                    <a:srgbClr val="0000FF"/>
                  </a:solidFill>
                </a:uFill>
                <a:latin typeface="Calibri"/>
                <a:cs typeface="Calibri"/>
                <a:hlinkClick r:id="rId3"/>
              </a:rPr>
              <a:t>http://us.hudson.com/legal/blog/postid/513/predictive-analytics-artificial-intelligence-science-fiction-e-discovery-truth</a:t>
            </a:r>
            <a:endParaRPr sz="1200">
              <a:latin typeface="Calibri"/>
              <a:cs typeface="Calibri"/>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4421" y="286258"/>
            <a:ext cx="5451475" cy="689930"/>
          </a:xfrm>
          <a:prstGeom prst="rect">
            <a:avLst/>
          </a:prstGeom>
        </p:spPr>
        <p:txBody>
          <a:bodyPr vert="horz" wrap="square" lIns="0" tIns="12698" rIns="0" bIns="0" rtlCol="0">
            <a:spAutoFit/>
          </a:bodyPr>
          <a:lstStyle/>
          <a:p>
            <a:pPr marL="12698">
              <a:spcBef>
                <a:spcPts val="100"/>
              </a:spcBef>
            </a:pPr>
            <a:r>
              <a:rPr spc="-25" dirty="0"/>
              <a:t>Reinforcement</a:t>
            </a:r>
            <a:r>
              <a:rPr spc="-75" dirty="0"/>
              <a:t> </a:t>
            </a:r>
            <a:r>
              <a:rPr spc="-5" dirty="0"/>
              <a:t>Learning</a:t>
            </a:r>
            <a:endParaRPr/>
          </a:p>
        </p:txBody>
      </p:sp>
      <p:sp>
        <p:nvSpPr>
          <p:cNvPr id="3" name="object 3"/>
          <p:cNvSpPr txBox="1"/>
          <p:nvPr/>
        </p:nvSpPr>
        <p:spPr>
          <a:xfrm>
            <a:off x="535940" y="1232662"/>
            <a:ext cx="7987030" cy="1540023"/>
          </a:xfrm>
          <a:prstGeom prst="rect">
            <a:avLst/>
          </a:prstGeom>
        </p:spPr>
        <p:txBody>
          <a:bodyPr vert="horz" wrap="square" lIns="0" tIns="92061" rIns="0" bIns="0" rtlCol="0">
            <a:spAutoFit/>
          </a:bodyPr>
          <a:lstStyle/>
          <a:p>
            <a:pPr marL="355545" marR="478080" indent="-342846">
              <a:lnSpc>
                <a:spcPts val="2590"/>
              </a:lnSpc>
              <a:spcBef>
                <a:spcPts val="725"/>
              </a:spcBef>
              <a:buFont typeface="Arial MT"/>
              <a:buChar char="•"/>
              <a:tabLst>
                <a:tab pos="354909" algn="l"/>
                <a:tab pos="355545" algn="l"/>
              </a:tabLst>
            </a:pPr>
            <a:r>
              <a:rPr sz="2700" spc="-5" dirty="0">
                <a:latin typeface="Calibri"/>
                <a:cs typeface="Calibri"/>
              </a:rPr>
              <a:t>allows </a:t>
            </a:r>
            <a:r>
              <a:rPr sz="2700" dirty="0">
                <a:latin typeface="Calibri"/>
                <a:cs typeface="Calibri"/>
              </a:rPr>
              <a:t>the machine </a:t>
            </a:r>
            <a:r>
              <a:rPr sz="2700" spc="-5" dirty="0">
                <a:latin typeface="Calibri"/>
                <a:cs typeface="Calibri"/>
              </a:rPr>
              <a:t>or </a:t>
            </a:r>
            <a:r>
              <a:rPr sz="2700" spc="-10" dirty="0">
                <a:latin typeface="Calibri"/>
                <a:cs typeface="Calibri"/>
              </a:rPr>
              <a:t>software agent </a:t>
            </a:r>
            <a:r>
              <a:rPr sz="2700" spc="-15" dirty="0">
                <a:latin typeface="Calibri"/>
                <a:cs typeface="Calibri"/>
              </a:rPr>
              <a:t>to </a:t>
            </a:r>
            <a:r>
              <a:rPr sz="2700" dirty="0">
                <a:latin typeface="Calibri"/>
                <a:cs typeface="Calibri"/>
              </a:rPr>
              <a:t>learn its </a:t>
            </a:r>
            <a:r>
              <a:rPr sz="2700" spc="5" dirty="0">
                <a:latin typeface="Calibri"/>
                <a:cs typeface="Calibri"/>
              </a:rPr>
              <a:t> </a:t>
            </a:r>
            <a:r>
              <a:rPr sz="2700" spc="-10" dirty="0">
                <a:latin typeface="Calibri"/>
                <a:cs typeface="Calibri"/>
              </a:rPr>
              <a:t>behavior</a:t>
            </a:r>
            <a:r>
              <a:rPr sz="2700" spc="-35" dirty="0">
                <a:latin typeface="Calibri"/>
                <a:cs typeface="Calibri"/>
              </a:rPr>
              <a:t> </a:t>
            </a:r>
            <a:r>
              <a:rPr sz="2700" spc="-5" dirty="0">
                <a:latin typeface="Calibri"/>
                <a:cs typeface="Calibri"/>
              </a:rPr>
              <a:t>based</a:t>
            </a:r>
            <a:r>
              <a:rPr sz="2700" spc="-35" dirty="0">
                <a:latin typeface="Calibri"/>
                <a:cs typeface="Calibri"/>
              </a:rPr>
              <a:t> </a:t>
            </a:r>
            <a:r>
              <a:rPr sz="2700" spc="-5" dirty="0">
                <a:latin typeface="Calibri"/>
                <a:cs typeface="Calibri"/>
              </a:rPr>
              <a:t>on</a:t>
            </a:r>
            <a:r>
              <a:rPr sz="2700" dirty="0">
                <a:latin typeface="Calibri"/>
                <a:cs typeface="Calibri"/>
              </a:rPr>
              <a:t> </a:t>
            </a:r>
            <a:r>
              <a:rPr sz="2700" spc="-10" dirty="0">
                <a:latin typeface="Calibri"/>
                <a:cs typeface="Calibri"/>
              </a:rPr>
              <a:t>feedback</a:t>
            </a:r>
            <a:r>
              <a:rPr sz="2700" spc="-45" dirty="0">
                <a:latin typeface="Calibri"/>
                <a:cs typeface="Calibri"/>
              </a:rPr>
              <a:t> </a:t>
            </a:r>
            <a:r>
              <a:rPr sz="2700" spc="-20" dirty="0">
                <a:latin typeface="Calibri"/>
                <a:cs typeface="Calibri"/>
              </a:rPr>
              <a:t>from</a:t>
            </a:r>
            <a:r>
              <a:rPr sz="2700" spc="10" dirty="0">
                <a:latin typeface="Calibri"/>
                <a:cs typeface="Calibri"/>
              </a:rPr>
              <a:t> </a:t>
            </a:r>
            <a:r>
              <a:rPr sz="2700" dirty="0">
                <a:latin typeface="Calibri"/>
                <a:cs typeface="Calibri"/>
              </a:rPr>
              <a:t>the</a:t>
            </a:r>
            <a:r>
              <a:rPr sz="2700" spc="-20" dirty="0">
                <a:latin typeface="Calibri"/>
                <a:cs typeface="Calibri"/>
              </a:rPr>
              <a:t> </a:t>
            </a:r>
            <a:r>
              <a:rPr sz="2700" spc="-15" dirty="0">
                <a:latin typeface="Calibri"/>
                <a:cs typeface="Calibri"/>
              </a:rPr>
              <a:t>environment.</a:t>
            </a:r>
            <a:endParaRPr sz="2700">
              <a:latin typeface="Calibri"/>
              <a:cs typeface="Calibri"/>
            </a:endParaRPr>
          </a:p>
          <a:p>
            <a:pPr marL="355545" marR="5079" indent="-342846">
              <a:lnSpc>
                <a:spcPct val="80000"/>
              </a:lnSpc>
              <a:spcBef>
                <a:spcPts val="675"/>
              </a:spcBef>
              <a:buFont typeface="Arial MT"/>
              <a:buChar char="•"/>
              <a:tabLst>
                <a:tab pos="354909" algn="l"/>
                <a:tab pos="355545" algn="l"/>
              </a:tabLst>
            </a:pPr>
            <a:r>
              <a:rPr sz="2700" spc="-5" dirty="0">
                <a:latin typeface="Calibri"/>
                <a:cs typeface="Calibri"/>
              </a:rPr>
              <a:t>This </a:t>
            </a:r>
            <a:r>
              <a:rPr sz="2700" spc="-10" dirty="0">
                <a:latin typeface="Calibri"/>
                <a:cs typeface="Calibri"/>
              </a:rPr>
              <a:t>behavior can </a:t>
            </a:r>
            <a:r>
              <a:rPr sz="2700" spc="-5" dirty="0">
                <a:latin typeface="Calibri"/>
                <a:cs typeface="Calibri"/>
              </a:rPr>
              <a:t>be learnt once </a:t>
            </a:r>
            <a:r>
              <a:rPr sz="2700" dirty="0">
                <a:latin typeface="Calibri"/>
                <a:cs typeface="Calibri"/>
              </a:rPr>
              <a:t>and </a:t>
            </a:r>
            <a:r>
              <a:rPr sz="2700" spc="-25" dirty="0">
                <a:latin typeface="Calibri"/>
                <a:cs typeface="Calibri"/>
              </a:rPr>
              <a:t>for </a:t>
            </a:r>
            <a:r>
              <a:rPr sz="2700" dirty="0">
                <a:latin typeface="Calibri"/>
                <a:cs typeface="Calibri"/>
              </a:rPr>
              <a:t>all, </a:t>
            </a:r>
            <a:r>
              <a:rPr sz="2700" spc="-5" dirty="0">
                <a:latin typeface="Calibri"/>
                <a:cs typeface="Calibri"/>
              </a:rPr>
              <a:t>or </a:t>
            </a:r>
            <a:r>
              <a:rPr sz="2700" spc="-25" dirty="0">
                <a:latin typeface="Calibri"/>
                <a:cs typeface="Calibri"/>
              </a:rPr>
              <a:t>keep </a:t>
            </a:r>
            <a:r>
              <a:rPr sz="2700" spc="-5" dirty="0">
                <a:latin typeface="Calibri"/>
                <a:cs typeface="Calibri"/>
              </a:rPr>
              <a:t>on </a:t>
            </a:r>
            <a:r>
              <a:rPr sz="2700" spc="-600" dirty="0">
                <a:latin typeface="Calibri"/>
                <a:cs typeface="Calibri"/>
              </a:rPr>
              <a:t> </a:t>
            </a:r>
            <a:r>
              <a:rPr sz="2700" spc="-5" dirty="0">
                <a:latin typeface="Calibri"/>
                <a:cs typeface="Calibri"/>
              </a:rPr>
              <a:t>adapting</a:t>
            </a:r>
            <a:r>
              <a:rPr sz="2700" spc="-20" dirty="0">
                <a:latin typeface="Calibri"/>
                <a:cs typeface="Calibri"/>
              </a:rPr>
              <a:t> </a:t>
            </a:r>
            <a:r>
              <a:rPr sz="2700" dirty="0">
                <a:latin typeface="Calibri"/>
                <a:cs typeface="Calibri"/>
              </a:rPr>
              <a:t>as</a:t>
            </a:r>
            <a:r>
              <a:rPr sz="2700" spc="-5" dirty="0">
                <a:latin typeface="Calibri"/>
                <a:cs typeface="Calibri"/>
              </a:rPr>
              <a:t> </a:t>
            </a:r>
            <a:r>
              <a:rPr sz="2700" dirty="0">
                <a:latin typeface="Calibri"/>
                <a:cs typeface="Calibri"/>
              </a:rPr>
              <a:t>time </a:t>
            </a:r>
            <a:r>
              <a:rPr sz="2700" spc="-10" dirty="0">
                <a:latin typeface="Calibri"/>
                <a:cs typeface="Calibri"/>
              </a:rPr>
              <a:t>goes</a:t>
            </a:r>
            <a:r>
              <a:rPr sz="2700" spc="-45" dirty="0">
                <a:latin typeface="Calibri"/>
                <a:cs typeface="Calibri"/>
              </a:rPr>
              <a:t> </a:t>
            </a:r>
            <a:r>
              <a:rPr sz="2700" spc="-65" dirty="0">
                <a:latin typeface="Calibri"/>
                <a:cs typeface="Calibri"/>
              </a:rPr>
              <a:t>by.</a:t>
            </a:r>
            <a:endParaRPr sz="2700">
              <a:latin typeface="Calibri"/>
              <a:cs typeface="Calibri"/>
            </a:endParaRPr>
          </a:p>
        </p:txBody>
      </p:sp>
      <p:pic>
        <p:nvPicPr>
          <p:cNvPr id="4" name="object 4"/>
          <p:cNvPicPr/>
          <p:nvPr/>
        </p:nvPicPr>
        <p:blipFill>
          <a:blip r:embed="rId2" cstate="print"/>
          <a:stretch>
            <a:fillRect/>
          </a:stretch>
        </p:blipFill>
        <p:spPr>
          <a:xfrm>
            <a:off x="1371600" y="2971801"/>
            <a:ext cx="5953504" cy="3124957"/>
          </a:xfrm>
          <a:prstGeom prst="rect">
            <a:avLst/>
          </a:prstGeom>
        </p:spPr>
      </p:pic>
      <p:sp>
        <p:nvSpPr>
          <p:cNvPr id="5" name="object 5"/>
          <p:cNvSpPr txBox="1"/>
          <p:nvPr/>
        </p:nvSpPr>
        <p:spPr>
          <a:xfrm>
            <a:off x="307340" y="6361582"/>
            <a:ext cx="7863840" cy="197488"/>
          </a:xfrm>
          <a:prstGeom prst="rect">
            <a:avLst/>
          </a:prstGeom>
        </p:spPr>
        <p:txBody>
          <a:bodyPr vert="horz" wrap="square" lIns="0" tIns="12698" rIns="0" bIns="0" rtlCol="0">
            <a:spAutoFit/>
          </a:bodyPr>
          <a:lstStyle/>
          <a:p>
            <a:pPr marL="12698">
              <a:spcBef>
                <a:spcPts val="100"/>
              </a:spcBef>
            </a:pPr>
            <a:r>
              <a:rPr sz="1200" spc="-5" dirty="0">
                <a:latin typeface="Calibri"/>
                <a:cs typeface="Calibri"/>
              </a:rPr>
              <a:t>Credit:</a:t>
            </a:r>
            <a:r>
              <a:rPr sz="1200" spc="15" dirty="0">
                <a:latin typeface="Calibri"/>
                <a:cs typeface="Calibri"/>
              </a:rPr>
              <a:t> </a:t>
            </a:r>
            <a:r>
              <a:rPr sz="1200" u="sng" spc="-5" dirty="0">
                <a:solidFill>
                  <a:srgbClr val="0000FF"/>
                </a:solidFill>
                <a:uFill>
                  <a:solidFill>
                    <a:srgbClr val="0000FF"/>
                  </a:solidFill>
                </a:uFill>
                <a:latin typeface="Calibri"/>
                <a:cs typeface="Calibri"/>
                <a:hlinkClick r:id="rId3"/>
              </a:rPr>
              <a:t>http://us.hudson.com/legal/blog/postid/513/predictive-analytics-artificial-intelligence-science-fiction-e-discovery-truth</a:t>
            </a:r>
            <a:endParaRPr sz="1200">
              <a:latin typeface="Calibri"/>
              <a:cs typeface="Calibri"/>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1398" y="2778074"/>
            <a:ext cx="6757034" cy="690572"/>
          </a:xfrm>
          <a:prstGeom prst="rect">
            <a:avLst/>
          </a:prstGeom>
        </p:spPr>
        <p:txBody>
          <a:bodyPr vert="horz" wrap="square" lIns="0" tIns="13333" rIns="0" bIns="0" rtlCol="0">
            <a:spAutoFit/>
          </a:bodyPr>
          <a:lstStyle/>
          <a:p>
            <a:pPr marL="12698">
              <a:spcBef>
                <a:spcPts val="105"/>
              </a:spcBef>
            </a:pPr>
            <a:r>
              <a:rPr dirty="0"/>
              <a:t>Machine</a:t>
            </a:r>
            <a:r>
              <a:rPr spc="-20" dirty="0"/>
              <a:t> </a:t>
            </a:r>
            <a:r>
              <a:rPr dirty="0"/>
              <a:t>Learning</a:t>
            </a:r>
            <a:r>
              <a:rPr spc="-10" dirty="0"/>
              <a:t> </a:t>
            </a:r>
            <a:r>
              <a:rPr spc="-40" dirty="0"/>
              <a:t>Techniques</a:t>
            </a:r>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9554" y="362153"/>
            <a:ext cx="2567305" cy="690572"/>
          </a:xfrm>
          <a:prstGeom prst="rect">
            <a:avLst/>
          </a:prstGeom>
        </p:spPr>
        <p:txBody>
          <a:bodyPr vert="horz" wrap="square" lIns="0" tIns="13333" rIns="0" bIns="0" rtlCol="0">
            <a:spAutoFit/>
          </a:bodyPr>
          <a:lstStyle/>
          <a:p>
            <a:pPr marL="12698">
              <a:spcBef>
                <a:spcPts val="105"/>
              </a:spcBef>
            </a:pPr>
            <a:r>
              <a:rPr spc="-40" dirty="0"/>
              <a:t>Techniques</a:t>
            </a:r>
            <a:endParaRPr/>
          </a:p>
        </p:txBody>
      </p:sp>
      <p:sp>
        <p:nvSpPr>
          <p:cNvPr id="3" name="object 3"/>
          <p:cNvSpPr txBox="1"/>
          <p:nvPr/>
        </p:nvSpPr>
        <p:spPr>
          <a:xfrm>
            <a:off x="535940" y="1622501"/>
            <a:ext cx="7817484" cy="3717041"/>
          </a:xfrm>
          <a:prstGeom prst="rect">
            <a:avLst/>
          </a:prstGeom>
        </p:spPr>
        <p:txBody>
          <a:bodyPr vert="horz" wrap="square" lIns="0" tIns="13333" rIns="0" bIns="0" rtlCol="0">
            <a:spAutoFit/>
          </a:bodyPr>
          <a:lstStyle/>
          <a:p>
            <a:pPr marL="355545" indent="-342846">
              <a:spcBef>
                <a:spcPts val="105"/>
              </a:spcBef>
              <a:buFont typeface="Arial MT"/>
              <a:buChar char="•"/>
              <a:tabLst>
                <a:tab pos="354909" algn="l"/>
                <a:tab pos="355545" algn="l"/>
              </a:tabLst>
            </a:pPr>
            <a:r>
              <a:rPr sz="3200" spc="-5" dirty="0">
                <a:solidFill>
                  <a:srgbClr val="548ED4"/>
                </a:solidFill>
                <a:latin typeface="Calibri"/>
                <a:cs typeface="Calibri"/>
              </a:rPr>
              <a:t>classification</a:t>
            </a:r>
            <a:r>
              <a:rPr sz="3200" spc="-5" dirty="0">
                <a:latin typeface="Calibri"/>
                <a:cs typeface="Calibri"/>
              </a:rPr>
              <a:t>:</a:t>
            </a:r>
            <a:r>
              <a:rPr sz="3200" spc="15" dirty="0">
                <a:latin typeface="Calibri"/>
                <a:cs typeface="Calibri"/>
              </a:rPr>
              <a:t> </a:t>
            </a:r>
            <a:r>
              <a:rPr sz="3200" spc="-5" dirty="0">
                <a:latin typeface="Calibri"/>
                <a:cs typeface="Calibri"/>
              </a:rPr>
              <a:t>predict </a:t>
            </a:r>
            <a:r>
              <a:rPr sz="3200" dirty="0">
                <a:latin typeface="Calibri"/>
                <a:cs typeface="Calibri"/>
              </a:rPr>
              <a:t>class</a:t>
            </a:r>
            <a:r>
              <a:rPr sz="3200" spc="-5" dirty="0">
                <a:latin typeface="Calibri"/>
                <a:cs typeface="Calibri"/>
              </a:rPr>
              <a:t> </a:t>
            </a:r>
            <a:r>
              <a:rPr sz="3200" spc="-15" dirty="0">
                <a:latin typeface="Calibri"/>
                <a:cs typeface="Calibri"/>
              </a:rPr>
              <a:t>from</a:t>
            </a:r>
            <a:r>
              <a:rPr sz="3200" spc="-55" dirty="0">
                <a:latin typeface="Calibri"/>
                <a:cs typeface="Calibri"/>
              </a:rPr>
              <a:t> </a:t>
            </a:r>
            <a:r>
              <a:rPr sz="3200" spc="-10" dirty="0">
                <a:latin typeface="Calibri"/>
                <a:cs typeface="Calibri"/>
              </a:rPr>
              <a:t>observations</a:t>
            </a:r>
            <a:endParaRPr sz="3200">
              <a:latin typeface="Calibri"/>
              <a:cs typeface="Calibri"/>
            </a:endParaRPr>
          </a:p>
          <a:p>
            <a:pPr marL="355545" marR="1722485" indent="-342846">
              <a:lnSpc>
                <a:spcPct val="150000"/>
              </a:lnSpc>
              <a:spcBef>
                <a:spcPts val="770"/>
              </a:spcBef>
              <a:buFont typeface="Arial MT"/>
              <a:buChar char="•"/>
              <a:tabLst>
                <a:tab pos="354909" algn="l"/>
                <a:tab pos="355545" algn="l"/>
              </a:tabLst>
            </a:pPr>
            <a:r>
              <a:rPr sz="3200" spc="-10" dirty="0">
                <a:solidFill>
                  <a:srgbClr val="548ED4"/>
                </a:solidFill>
                <a:latin typeface="Calibri"/>
                <a:cs typeface="Calibri"/>
              </a:rPr>
              <a:t>clustering</a:t>
            </a:r>
            <a:r>
              <a:rPr sz="3200" spc="-10" dirty="0">
                <a:latin typeface="Calibri"/>
                <a:cs typeface="Calibri"/>
              </a:rPr>
              <a:t>:</a:t>
            </a:r>
            <a:r>
              <a:rPr sz="3200" spc="25" dirty="0">
                <a:latin typeface="Calibri"/>
                <a:cs typeface="Calibri"/>
              </a:rPr>
              <a:t> </a:t>
            </a:r>
            <a:r>
              <a:rPr sz="3200" spc="-15" dirty="0">
                <a:latin typeface="Calibri"/>
                <a:cs typeface="Calibri"/>
              </a:rPr>
              <a:t>group</a:t>
            </a:r>
            <a:r>
              <a:rPr sz="3200" dirty="0">
                <a:latin typeface="Calibri"/>
                <a:cs typeface="Calibri"/>
              </a:rPr>
              <a:t> </a:t>
            </a:r>
            <a:r>
              <a:rPr sz="3200" spc="-10" dirty="0">
                <a:latin typeface="Calibri"/>
                <a:cs typeface="Calibri"/>
              </a:rPr>
              <a:t>observations</a:t>
            </a:r>
            <a:r>
              <a:rPr sz="3200" spc="-5" dirty="0">
                <a:latin typeface="Calibri"/>
                <a:cs typeface="Calibri"/>
              </a:rPr>
              <a:t> </a:t>
            </a:r>
            <a:r>
              <a:rPr sz="3200" spc="-20" dirty="0">
                <a:latin typeface="Calibri"/>
                <a:cs typeface="Calibri"/>
              </a:rPr>
              <a:t>into </a:t>
            </a:r>
            <a:r>
              <a:rPr sz="3200" spc="-705" dirty="0">
                <a:latin typeface="Calibri"/>
                <a:cs typeface="Calibri"/>
              </a:rPr>
              <a:t> </a:t>
            </a:r>
            <a:r>
              <a:rPr sz="3200" spc="-5" dirty="0">
                <a:latin typeface="Calibri"/>
                <a:cs typeface="Calibri"/>
              </a:rPr>
              <a:t>“meaningful”</a:t>
            </a:r>
            <a:r>
              <a:rPr sz="3200" spc="25" dirty="0">
                <a:latin typeface="Calibri"/>
                <a:cs typeface="Calibri"/>
              </a:rPr>
              <a:t> </a:t>
            </a:r>
            <a:r>
              <a:rPr sz="3200" spc="-15" dirty="0">
                <a:latin typeface="Calibri"/>
                <a:cs typeface="Calibri"/>
              </a:rPr>
              <a:t>groups</a:t>
            </a:r>
            <a:endParaRPr sz="3200">
              <a:latin typeface="Calibri"/>
              <a:cs typeface="Calibri"/>
            </a:endParaRPr>
          </a:p>
          <a:p>
            <a:pPr marL="355545" marR="478715" indent="-342846">
              <a:lnSpc>
                <a:spcPct val="150000"/>
              </a:lnSpc>
              <a:spcBef>
                <a:spcPts val="770"/>
              </a:spcBef>
              <a:buFont typeface="Arial MT"/>
              <a:buChar char="•"/>
              <a:tabLst>
                <a:tab pos="354909" algn="l"/>
                <a:tab pos="355545" algn="l"/>
              </a:tabLst>
            </a:pPr>
            <a:r>
              <a:rPr sz="3200" spc="-5" dirty="0">
                <a:solidFill>
                  <a:srgbClr val="548ED4"/>
                </a:solidFill>
                <a:latin typeface="Calibri"/>
                <a:cs typeface="Calibri"/>
              </a:rPr>
              <a:t>regression (prediction): </a:t>
            </a:r>
            <a:r>
              <a:rPr sz="3200" spc="-5" dirty="0">
                <a:latin typeface="Calibri"/>
                <a:cs typeface="Calibri"/>
              </a:rPr>
              <a:t>predict </a:t>
            </a:r>
            <a:r>
              <a:rPr sz="3200" spc="-10" dirty="0">
                <a:latin typeface="Calibri"/>
                <a:cs typeface="Calibri"/>
              </a:rPr>
              <a:t>value </a:t>
            </a:r>
            <a:r>
              <a:rPr sz="3200" spc="-20" dirty="0">
                <a:latin typeface="Calibri"/>
                <a:cs typeface="Calibri"/>
              </a:rPr>
              <a:t>from </a:t>
            </a:r>
            <a:r>
              <a:rPr sz="3200" spc="-710" dirty="0">
                <a:latin typeface="Calibri"/>
                <a:cs typeface="Calibri"/>
              </a:rPr>
              <a:t> </a:t>
            </a:r>
            <a:r>
              <a:rPr sz="3200" spc="-5" dirty="0">
                <a:latin typeface="Calibri"/>
                <a:cs typeface="Calibri"/>
              </a:rPr>
              <a:t>observations</a:t>
            </a:r>
            <a:endParaRPr sz="3200">
              <a:latin typeface="Calibri"/>
              <a:cs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rtlCol="0">
            <a:normAutofit/>
          </a:bodyPr>
          <a:lstStyle/>
          <a:p>
            <a:pPr>
              <a:defRPr/>
            </a:pPr>
            <a:r>
              <a:rPr lang="en-US" sz="3600" b="1" dirty="0">
                <a:latin typeface="+mn-lt"/>
              </a:rPr>
              <a:t>Introduction to Soft Computing</a:t>
            </a:r>
          </a:p>
        </p:txBody>
      </p:sp>
      <p:sp>
        <p:nvSpPr>
          <p:cNvPr id="3" name="Content Placeholder 2"/>
          <p:cNvSpPr>
            <a:spLocks noGrp="1"/>
          </p:cNvSpPr>
          <p:nvPr>
            <p:ph idx="1"/>
          </p:nvPr>
        </p:nvSpPr>
        <p:spPr>
          <a:xfrm>
            <a:off x="457200" y="1066800"/>
            <a:ext cx="8458200" cy="5410200"/>
          </a:xfrm>
        </p:spPr>
        <p:txBody>
          <a:bodyPr rtlCol="0">
            <a:normAutofit fontScale="32500" lnSpcReduction="20000"/>
          </a:bodyPr>
          <a:lstStyle/>
          <a:p>
            <a:pPr>
              <a:buNone/>
              <a:defRPr/>
            </a:pPr>
            <a:endParaRPr lang="en-US" dirty="0"/>
          </a:p>
          <a:p>
            <a:pPr>
              <a:buNone/>
              <a:defRPr/>
            </a:pPr>
            <a:r>
              <a:rPr lang="en-US" sz="6200" b="1" u="sng" dirty="0"/>
              <a:t>What is Soft Computing ? </a:t>
            </a:r>
          </a:p>
          <a:p>
            <a:pPr>
              <a:buNone/>
              <a:defRPr/>
            </a:pPr>
            <a:endParaRPr lang="en-US" sz="6200" dirty="0"/>
          </a:p>
          <a:p>
            <a:pPr algn="just">
              <a:defRPr/>
            </a:pPr>
            <a:r>
              <a:rPr lang="en-US" sz="6200" dirty="0"/>
              <a:t>The idea of soft computing was initiated in 1981 when </a:t>
            </a:r>
            <a:r>
              <a:rPr lang="en-US" sz="6200" dirty="0" err="1"/>
              <a:t>Lotfi</a:t>
            </a:r>
            <a:r>
              <a:rPr lang="en-US" sz="6200" dirty="0"/>
              <a:t> A. </a:t>
            </a:r>
            <a:r>
              <a:rPr lang="en-US" sz="6200" dirty="0" err="1"/>
              <a:t>Zadeh</a:t>
            </a:r>
            <a:r>
              <a:rPr lang="en-US" sz="6200" dirty="0"/>
              <a:t>  published his first paper on soft data analysis “What is Soft Computing”, Soft Computing. Springer-</a:t>
            </a:r>
            <a:r>
              <a:rPr lang="en-US" sz="6200" dirty="0" err="1"/>
              <a:t>Verlag</a:t>
            </a:r>
            <a:r>
              <a:rPr lang="en-US" sz="6200" dirty="0"/>
              <a:t> Germany/USA 1997.  </a:t>
            </a:r>
          </a:p>
          <a:p>
            <a:pPr algn="just">
              <a:buNone/>
              <a:defRPr/>
            </a:pPr>
            <a:endParaRPr lang="en-US" sz="6200" dirty="0"/>
          </a:p>
          <a:p>
            <a:pPr algn="just">
              <a:defRPr/>
            </a:pPr>
            <a:r>
              <a:rPr lang="en-US" sz="6200" dirty="0" err="1"/>
              <a:t>Zadeh</a:t>
            </a:r>
            <a:r>
              <a:rPr lang="en-US" sz="6200" dirty="0"/>
              <a:t>, defined Soft Computing into one multidisciplinary system as the  fusion of the fields of  Fuzzy Logic, </a:t>
            </a:r>
            <a:r>
              <a:rPr lang="en-US" sz="6200" dirty="0" err="1"/>
              <a:t>Neuro</a:t>
            </a:r>
            <a:r>
              <a:rPr lang="en-US" sz="6200" dirty="0"/>
              <a:t>-Computing, Evolutionary  and Genetic Computing, and Probabilistic Computing.</a:t>
            </a:r>
          </a:p>
          <a:p>
            <a:pPr algn="just">
              <a:buNone/>
              <a:defRPr/>
            </a:pPr>
            <a:endParaRPr lang="en-US" sz="6200" dirty="0"/>
          </a:p>
          <a:p>
            <a:pPr algn="just">
              <a:defRPr/>
            </a:pPr>
            <a:r>
              <a:rPr lang="en-US" sz="6200" dirty="0"/>
              <a:t>Soft Computing is the fusion of methodologies designed to model and enable solutions to real world problems, which are not modeled or too  difficult to model mathematically.</a:t>
            </a:r>
          </a:p>
          <a:p>
            <a:pPr algn="just">
              <a:buNone/>
              <a:defRPr/>
            </a:pPr>
            <a:endParaRPr lang="en-US" sz="6200" dirty="0"/>
          </a:p>
          <a:p>
            <a:pPr algn="just">
              <a:defRPr/>
            </a:pPr>
            <a:r>
              <a:rPr lang="en-US" sz="6200" dirty="0"/>
              <a:t>The aim of Soft Computing is to exploit the tolerance for imprecision,  uncertainty, approximate reasoning, and partial truth in order to achieve  close resemblance with human like decision making.</a:t>
            </a:r>
          </a:p>
          <a:p>
            <a:pPr>
              <a:defRPr/>
            </a:pP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8F4A237-58DC-4CB8-A92A-C7FDFBDB682E}" type="slidenum">
              <a:rPr lang="en-US" smtClean="0"/>
              <a:pPr/>
              <a:t>110</a:t>
            </a:fld>
            <a:endParaRPr lang="en-US"/>
          </a:p>
        </p:txBody>
      </p:sp>
      <p:pic>
        <p:nvPicPr>
          <p:cNvPr id="130050" name="Picture 2"/>
          <p:cNvPicPr>
            <a:picLocks noGrp="1" noChangeAspect="1" noChangeArrowheads="1"/>
          </p:cNvPicPr>
          <p:nvPr>
            <p:ph idx="1"/>
          </p:nvPr>
        </p:nvPicPr>
        <p:blipFill>
          <a:blip r:embed="rId2"/>
          <a:srcRect/>
          <a:stretch>
            <a:fillRect/>
          </a:stretch>
        </p:blipFill>
        <p:spPr bwMode="auto">
          <a:xfrm>
            <a:off x="0" y="214313"/>
            <a:ext cx="9144000" cy="64293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F4A237-58DC-4CB8-A92A-C7FDFBDB682E}" type="slidenum">
              <a:rPr lang="en-US" smtClean="0"/>
              <a:pPr/>
              <a:t>111</a:t>
            </a:fld>
            <a:endParaRPr lang="en-US"/>
          </a:p>
        </p:txBody>
      </p:sp>
      <p:pic>
        <p:nvPicPr>
          <p:cNvPr id="131074" name="Picture 2"/>
          <p:cNvPicPr>
            <a:picLocks noGrp="1" noChangeAspect="1" noChangeArrowheads="1"/>
          </p:cNvPicPr>
          <p:nvPr>
            <p:ph idx="1"/>
          </p:nvPr>
        </p:nvPicPr>
        <p:blipFill>
          <a:blip r:embed="rId2"/>
          <a:srcRect/>
          <a:stretch>
            <a:fillRect/>
          </a:stretch>
        </p:blipFill>
        <p:spPr bwMode="auto">
          <a:xfrm>
            <a:off x="203200" y="428626"/>
            <a:ext cx="8585200" cy="60007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4"/>
          <p:cNvSpPr>
            <a:spLocks noGrp="1"/>
          </p:cNvSpPr>
          <p:nvPr>
            <p:ph type="sldNum" sz="quarter" idx="11"/>
          </p:nvPr>
        </p:nvSpPr>
        <p:spPr>
          <a:noFill/>
        </p:spPr>
        <p:txBody>
          <a:bodyPr/>
          <a:lstStyle/>
          <a:p>
            <a:fld id="{7481E9B0-FCEA-4648-AFB7-2A4B05E11529}" type="slidenum">
              <a:rPr lang="tr-TR" smtClean="0"/>
              <a:pPr/>
              <a:t>112</a:t>
            </a:fld>
            <a:endParaRPr lang="tr-TR" smtClean="0"/>
          </a:p>
        </p:txBody>
      </p:sp>
      <p:sp>
        <p:nvSpPr>
          <p:cNvPr id="15363" name="Rectangle 2"/>
          <p:cNvSpPr>
            <a:spLocks noGrp="1" noChangeArrowheads="1"/>
          </p:cNvSpPr>
          <p:nvPr>
            <p:ph type="title"/>
          </p:nvPr>
        </p:nvSpPr>
        <p:spPr/>
        <p:txBody>
          <a:bodyPr/>
          <a:lstStyle/>
          <a:p>
            <a:pPr eaLnBrk="1" hangingPunct="1"/>
            <a:r>
              <a:rPr lang="tr-TR" smtClean="0"/>
              <a:t>Face Recognition</a:t>
            </a:r>
          </a:p>
        </p:txBody>
      </p:sp>
      <p:pic>
        <p:nvPicPr>
          <p:cNvPr id="15364" name="Picture 17" descr="011"/>
          <p:cNvPicPr>
            <a:picLocks noChangeAspect="1" noChangeArrowheads="1"/>
          </p:cNvPicPr>
          <p:nvPr/>
        </p:nvPicPr>
        <p:blipFill>
          <a:blip r:embed="rId3"/>
          <a:srcRect/>
          <a:stretch>
            <a:fillRect/>
          </a:stretch>
        </p:blipFill>
        <p:spPr bwMode="auto">
          <a:xfrm>
            <a:off x="755650" y="2492375"/>
            <a:ext cx="876300" cy="1066800"/>
          </a:xfrm>
          <a:prstGeom prst="rect">
            <a:avLst/>
          </a:prstGeom>
          <a:noFill/>
          <a:ln w="9525">
            <a:noFill/>
            <a:miter lim="800000"/>
            <a:headEnd/>
            <a:tailEnd/>
          </a:ln>
        </p:spPr>
      </p:pic>
      <p:pic>
        <p:nvPicPr>
          <p:cNvPr id="15365" name="Picture 18" descr="012"/>
          <p:cNvPicPr>
            <a:picLocks noChangeAspect="1" noChangeArrowheads="1"/>
          </p:cNvPicPr>
          <p:nvPr/>
        </p:nvPicPr>
        <p:blipFill>
          <a:blip r:embed="rId4"/>
          <a:srcRect/>
          <a:stretch>
            <a:fillRect/>
          </a:stretch>
        </p:blipFill>
        <p:spPr bwMode="auto">
          <a:xfrm>
            <a:off x="1763713" y="2492375"/>
            <a:ext cx="876300" cy="1066800"/>
          </a:xfrm>
          <a:prstGeom prst="rect">
            <a:avLst/>
          </a:prstGeom>
          <a:noFill/>
          <a:ln w="9525">
            <a:noFill/>
            <a:miter lim="800000"/>
            <a:headEnd/>
            <a:tailEnd/>
          </a:ln>
        </p:spPr>
      </p:pic>
      <p:pic>
        <p:nvPicPr>
          <p:cNvPr id="15366" name="Picture 19" descr="010"/>
          <p:cNvPicPr>
            <a:picLocks noChangeAspect="1" noChangeArrowheads="1"/>
          </p:cNvPicPr>
          <p:nvPr/>
        </p:nvPicPr>
        <p:blipFill>
          <a:blip r:embed="rId5"/>
          <a:srcRect/>
          <a:stretch>
            <a:fillRect/>
          </a:stretch>
        </p:blipFill>
        <p:spPr bwMode="auto">
          <a:xfrm>
            <a:off x="2771775" y="2492375"/>
            <a:ext cx="876300" cy="1066800"/>
          </a:xfrm>
          <a:prstGeom prst="rect">
            <a:avLst/>
          </a:prstGeom>
          <a:noFill/>
          <a:ln w="9525">
            <a:noFill/>
            <a:miter lim="800000"/>
            <a:headEnd/>
            <a:tailEnd/>
          </a:ln>
        </p:spPr>
      </p:pic>
      <p:pic>
        <p:nvPicPr>
          <p:cNvPr id="15367" name="Picture 20" descr="013"/>
          <p:cNvPicPr>
            <a:picLocks noChangeAspect="1" noChangeArrowheads="1"/>
          </p:cNvPicPr>
          <p:nvPr/>
        </p:nvPicPr>
        <p:blipFill>
          <a:blip r:embed="rId6"/>
          <a:srcRect/>
          <a:stretch>
            <a:fillRect/>
          </a:stretch>
        </p:blipFill>
        <p:spPr bwMode="auto">
          <a:xfrm>
            <a:off x="3779838" y="2492375"/>
            <a:ext cx="876300" cy="1066800"/>
          </a:xfrm>
          <a:prstGeom prst="rect">
            <a:avLst/>
          </a:prstGeom>
          <a:noFill/>
          <a:ln w="9525">
            <a:noFill/>
            <a:miter lim="800000"/>
            <a:headEnd/>
            <a:tailEnd/>
          </a:ln>
        </p:spPr>
      </p:pic>
      <p:pic>
        <p:nvPicPr>
          <p:cNvPr id="15368" name="Picture 21" descr="014"/>
          <p:cNvPicPr>
            <a:picLocks noChangeAspect="1" noChangeArrowheads="1"/>
          </p:cNvPicPr>
          <p:nvPr/>
        </p:nvPicPr>
        <p:blipFill>
          <a:blip r:embed="rId7"/>
          <a:srcRect/>
          <a:stretch>
            <a:fillRect/>
          </a:stretch>
        </p:blipFill>
        <p:spPr bwMode="auto">
          <a:xfrm>
            <a:off x="684213" y="4508500"/>
            <a:ext cx="876300" cy="1066800"/>
          </a:xfrm>
          <a:prstGeom prst="rect">
            <a:avLst/>
          </a:prstGeom>
          <a:noFill/>
          <a:ln w="9525">
            <a:noFill/>
            <a:miter lim="800000"/>
            <a:headEnd/>
            <a:tailEnd/>
          </a:ln>
        </p:spPr>
      </p:pic>
      <p:pic>
        <p:nvPicPr>
          <p:cNvPr id="15369" name="Picture 22" descr="020"/>
          <p:cNvPicPr>
            <a:picLocks noChangeAspect="1" noChangeArrowheads="1"/>
          </p:cNvPicPr>
          <p:nvPr/>
        </p:nvPicPr>
        <p:blipFill>
          <a:blip r:embed="rId8"/>
          <a:srcRect/>
          <a:stretch>
            <a:fillRect/>
          </a:stretch>
        </p:blipFill>
        <p:spPr bwMode="auto">
          <a:xfrm>
            <a:off x="1692275" y="4508500"/>
            <a:ext cx="876300" cy="1066800"/>
          </a:xfrm>
          <a:prstGeom prst="rect">
            <a:avLst/>
          </a:prstGeom>
          <a:noFill/>
          <a:ln w="9525">
            <a:noFill/>
            <a:miter lim="800000"/>
            <a:headEnd/>
            <a:tailEnd/>
          </a:ln>
        </p:spPr>
      </p:pic>
      <p:pic>
        <p:nvPicPr>
          <p:cNvPr id="15370" name="Picture 23" descr="105"/>
          <p:cNvPicPr>
            <a:picLocks noChangeAspect="1" noChangeArrowheads="1"/>
          </p:cNvPicPr>
          <p:nvPr/>
        </p:nvPicPr>
        <p:blipFill>
          <a:blip r:embed="rId9"/>
          <a:srcRect/>
          <a:stretch>
            <a:fillRect/>
          </a:stretch>
        </p:blipFill>
        <p:spPr bwMode="auto">
          <a:xfrm>
            <a:off x="2700338" y="4508500"/>
            <a:ext cx="876300" cy="1066800"/>
          </a:xfrm>
          <a:prstGeom prst="rect">
            <a:avLst/>
          </a:prstGeom>
          <a:noFill/>
          <a:ln w="9525">
            <a:noFill/>
            <a:miter lim="800000"/>
            <a:headEnd/>
            <a:tailEnd/>
          </a:ln>
        </p:spPr>
      </p:pic>
      <p:pic>
        <p:nvPicPr>
          <p:cNvPr id="15371" name="Picture 24" descr="350"/>
          <p:cNvPicPr>
            <a:picLocks noChangeAspect="1" noChangeArrowheads="1"/>
          </p:cNvPicPr>
          <p:nvPr/>
        </p:nvPicPr>
        <p:blipFill>
          <a:blip r:embed="rId10"/>
          <a:srcRect/>
          <a:stretch>
            <a:fillRect/>
          </a:stretch>
        </p:blipFill>
        <p:spPr bwMode="auto">
          <a:xfrm>
            <a:off x="3708400" y="4508500"/>
            <a:ext cx="876300" cy="1066800"/>
          </a:xfrm>
          <a:prstGeom prst="rect">
            <a:avLst/>
          </a:prstGeom>
          <a:noFill/>
          <a:ln w="9525">
            <a:noFill/>
            <a:miter lim="800000"/>
            <a:headEnd/>
            <a:tailEnd/>
          </a:ln>
        </p:spPr>
      </p:pic>
      <p:sp>
        <p:nvSpPr>
          <p:cNvPr id="15372" name="Text Box 25"/>
          <p:cNvSpPr txBox="1">
            <a:spLocks noChangeArrowheads="1"/>
          </p:cNvSpPr>
          <p:nvPr/>
        </p:nvSpPr>
        <p:spPr bwMode="auto">
          <a:xfrm>
            <a:off x="611188" y="1844675"/>
            <a:ext cx="4729149" cy="461651"/>
          </a:xfrm>
          <a:prstGeom prst="rect">
            <a:avLst/>
          </a:prstGeom>
          <a:noFill/>
          <a:ln w="9525">
            <a:noFill/>
            <a:miter lim="800000"/>
            <a:headEnd/>
            <a:tailEnd/>
          </a:ln>
        </p:spPr>
        <p:txBody>
          <a:bodyPr wrap="none" lIns="91425" tIns="45713" rIns="91425" bIns="45713">
            <a:spAutoFit/>
          </a:bodyPr>
          <a:lstStyle/>
          <a:p>
            <a:r>
              <a:rPr lang="tr-TR" sz="2400" dirty="0">
                <a:latin typeface="Lucida Bright" pitchFamily="18" charset="0"/>
              </a:rPr>
              <a:t>Training examples of a person</a:t>
            </a:r>
          </a:p>
        </p:txBody>
      </p:sp>
      <p:sp>
        <p:nvSpPr>
          <p:cNvPr id="15373" name="Text Box 26"/>
          <p:cNvSpPr txBox="1">
            <a:spLocks noChangeArrowheads="1"/>
          </p:cNvSpPr>
          <p:nvPr/>
        </p:nvSpPr>
        <p:spPr bwMode="auto">
          <a:xfrm>
            <a:off x="684214" y="3933825"/>
            <a:ext cx="1968778" cy="461651"/>
          </a:xfrm>
          <a:prstGeom prst="rect">
            <a:avLst/>
          </a:prstGeom>
          <a:noFill/>
          <a:ln w="9525">
            <a:noFill/>
            <a:miter lim="800000"/>
            <a:headEnd/>
            <a:tailEnd/>
          </a:ln>
        </p:spPr>
        <p:txBody>
          <a:bodyPr wrap="none" lIns="91425" tIns="45713" rIns="91425" bIns="45713">
            <a:spAutoFit/>
          </a:bodyPr>
          <a:lstStyle/>
          <a:p>
            <a:r>
              <a:rPr lang="tr-TR" sz="2400" dirty="0">
                <a:latin typeface="Lucida Bright" pitchFamily="18" charset="0"/>
              </a:rPr>
              <a:t>Test images</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9243" y="362153"/>
            <a:ext cx="2985135" cy="690572"/>
          </a:xfrm>
          <a:prstGeom prst="rect">
            <a:avLst/>
          </a:prstGeom>
        </p:spPr>
        <p:txBody>
          <a:bodyPr vert="horz" wrap="square" lIns="0" tIns="13333" rIns="0" bIns="0" rtlCol="0">
            <a:spAutoFit/>
          </a:bodyPr>
          <a:lstStyle/>
          <a:p>
            <a:pPr marL="12698">
              <a:spcBef>
                <a:spcPts val="105"/>
              </a:spcBef>
            </a:pPr>
            <a:r>
              <a:rPr spc="-10" dirty="0"/>
              <a:t>Classification</a:t>
            </a:r>
            <a:endParaRPr/>
          </a:p>
        </p:txBody>
      </p:sp>
      <p:sp>
        <p:nvSpPr>
          <p:cNvPr id="3" name="object 3"/>
          <p:cNvSpPr txBox="1"/>
          <p:nvPr/>
        </p:nvSpPr>
        <p:spPr>
          <a:xfrm>
            <a:off x="535940" y="1225384"/>
            <a:ext cx="7726680" cy="4526871"/>
          </a:xfrm>
          <a:prstGeom prst="rect">
            <a:avLst/>
          </a:prstGeom>
        </p:spPr>
        <p:txBody>
          <a:bodyPr vert="horz" wrap="square" lIns="0" tIns="53331" rIns="0" bIns="0" rtlCol="0">
            <a:spAutoFit/>
          </a:bodyPr>
          <a:lstStyle/>
          <a:p>
            <a:pPr marL="355545" indent="-342846">
              <a:spcBef>
                <a:spcPts val="420"/>
              </a:spcBef>
              <a:buFont typeface="Arial MT"/>
              <a:buChar char="•"/>
              <a:tabLst>
                <a:tab pos="354909" algn="l"/>
                <a:tab pos="355545" algn="l"/>
              </a:tabLst>
            </a:pPr>
            <a:r>
              <a:rPr sz="2700" dirty="0">
                <a:latin typeface="Calibri"/>
                <a:cs typeface="Calibri"/>
              </a:rPr>
              <a:t>classify</a:t>
            </a:r>
            <a:r>
              <a:rPr sz="2700" spc="-30" dirty="0">
                <a:latin typeface="Calibri"/>
                <a:cs typeface="Calibri"/>
              </a:rPr>
              <a:t> </a:t>
            </a:r>
            <a:r>
              <a:rPr sz="2700" dirty="0">
                <a:latin typeface="Calibri"/>
                <a:cs typeface="Calibri"/>
              </a:rPr>
              <a:t>a</a:t>
            </a:r>
            <a:r>
              <a:rPr sz="2700" spc="-10" dirty="0">
                <a:latin typeface="Calibri"/>
                <a:cs typeface="Calibri"/>
              </a:rPr>
              <a:t> </a:t>
            </a:r>
            <a:r>
              <a:rPr sz="2700" spc="-5" dirty="0">
                <a:latin typeface="Calibri"/>
                <a:cs typeface="Calibri"/>
              </a:rPr>
              <a:t>document</a:t>
            </a:r>
            <a:r>
              <a:rPr sz="2700" spc="-35" dirty="0">
                <a:latin typeface="Calibri"/>
                <a:cs typeface="Calibri"/>
              </a:rPr>
              <a:t> </a:t>
            </a:r>
            <a:r>
              <a:rPr sz="2700" spc="-15" dirty="0">
                <a:latin typeface="Calibri"/>
                <a:cs typeface="Calibri"/>
              </a:rPr>
              <a:t>into </a:t>
            </a:r>
            <a:r>
              <a:rPr sz="2700" dirty="0">
                <a:latin typeface="Calibri"/>
                <a:cs typeface="Calibri"/>
              </a:rPr>
              <a:t>a</a:t>
            </a:r>
            <a:r>
              <a:rPr sz="2700" spc="-20" dirty="0">
                <a:latin typeface="Calibri"/>
                <a:cs typeface="Calibri"/>
              </a:rPr>
              <a:t> </a:t>
            </a:r>
            <a:r>
              <a:rPr sz="2700" spc="-10" dirty="0">
                <a:latin typeface="Calibri"/>
                <a:cs typeface="Calibri"/>
              </a:rPr>
              <a:t>predefined</a:t>
            </a:r>
            <a:r>
              <a:rPr sz="2700" spc="-25" dirty="0">
                <a:latin typeface="Calibri"/>
                <a:cs typeface="Calibri"/>
              </a:rPr>
              <a:t> </a:t>
            </a:r>
            <a:r>
              <a:rPr sz="2700" spc="-35" dirty="0">
                <a:latin typeface="Calibri"/>
                <a:cs typeface="Calibri"/>
              </a:rPr>
              <a:t>category.</a:t>
            </a:r>
            <a:endParaRPr sz="2700">
              <a:latin typeface="Calibri"/>
              <a:cs typeface="Calibri"/>
            </a:endParaRPr>
          </a:p>
          <a:p>
            <a:pPr marL="355545" indent="-342846">
              <a:spcBef>
                <a:spcPts val="325"/>
              </a:spcBef>
              <a:buFont typeface="Arial MT"/>
              <a:buChar char="•"/>
              <a:tabLst>
                <a:tab pos="354909" algn="l"/>
                <a:tab pos="355545" algn="l"/>
              </a:tabLst>
            </a:pPr>
            <a:r>
              <a:rPr sz="2700" spc="-10" dirty="0">
                <a:latin typeface="Calibri"/>
                <a:cs typeface="Calibri"/>
              </a:rPr>
              <a:t>documents</a:t>
            </a:r>
            <a:r>
              <a:rPr sz="2700" spc="-35" dirty="0">
                <a:latin typeface="Calibri"/>
                <a:cs typeface="Calibri"/>
              </a:rPr>
              <a:t> </a:t>
            </a:r>
            <a:r>
              <a:rPr sz="2700" spc="-10" dirty="0">
                <a:latin typeface="Calibri"/>
                <a:cs typeface="Calibri"/>
              </a:rPr>
              <a:t>can</a:t>
            </a:r>
            <a:r>
              <a:rPr sz="2700" spc="-15" dirty="0">
                <a:latin typeface="Calibri"/>
                <a:cs typeface="Calibri"/>
              </a:rPr>
              <a:t> </a:t>
            </a:r>
            <a:r>
              <a:rPr sz="2700" spc="-5" dirty="0">
                <a:latin typeface="Calibri"/>
                <a:cs typeface="Calibri"/>
              </a:rPr>
              <a:t>be</a:t>
            </a:r>
            <a:r>
              <a:rPr sz="2700" spc="-25" dirty="0">
                <a:latin typeface="Calibri"/>
                <a:cs typeface="Calibri"/>
              </a:rPr>
              <a:t> </a:t>
            </a:r>
            <a:r>
              <a:rPr sz="2700" spc="-20" dirty="0">
                <a:latin typeface="Calibri"/>
                <a:cs typeface="Calibri"/>
              </a:rPr>
              <a:t>text,</a:t>
            </a:r>
            <a:r>
              <a:rPr sz="2700" spc="-15" dirty="0">
                <a:latin typeface="Calibri"/>
                <a:cs typeface="Calibri"/>
              </a:rPr>
              <a:t> </a:t>
            </a:r>
            <a:r>
              <a:rPr sz="2700" spc="-5" dirty="0">
                <a:latin typeface="Calibri"/>
                <a:cs typeface="Calibri"/>
              </a:rPr>
              <a:t>images</a:t>
            </a:r>
            <a:endParaRPr sz="2700">
              <a:latin typeface="Calibri"/>
              <a:cs typeface="Calibri"/>
            </a:endParaRPr>
          </a:p>
          <a:p>
            <a:pPr marL="355545" indent="-342846">
              <a:spcBef>
                <a:spcPts val="325"/>
              </a:spcBef>
              <a:buFont typeface="Arial MT"/>
              <a:buChar char="•"/>
              <a:tabLst>
                <a:tab pos="354909" algn="l"/>
                <a:tab pos="355545" algn="l"/>
              </a:tabLst>
            </a:pPr>
            <a:r>
              <a:rPr sz="2700" spc="-10" dirty="0">
                <a:latin typeface="Calibri"/>
                <a:cs typeface="Calibri"/>
              </a:rPr>
              <a:t>Popular</a:t>
            </a:r>
            <a:r>
              <a:rPr sz="2700" spc="-20" dirty="0">
                <a:latin typeface="Calibri"/>
                <a:cs typeface="Calibri"/>
              </a:rPr>
              <a:t> </a:t>
            </a:r>
            <a:r>
              <a:rPr sz="2700" spc="-5" dirty="0">
                <a:latin typeface="Calibri"/>
                <a:cs typeface="Calibri"/>
              </a:rPr>
              <a:t>one</a:t>
            </a:r>
            <a:r>
              <a:rPr sz="2700" spc="-10" dirty="0">
                <a:latin typeface="Calibri"/>
                <a:cs typeface="Calibri"/>
              </a:rPr>
              <a:t> </a:t>
            </a:r>
            <a:r>
              <a:rPr sz="2700" dirty="0">
                <a:latin typeface="Calibri"/>
                <a:cs typeface="Calibri"/>
              </a:rPr>
              <a:t>is</a:t>
            </a:r>
            <a:r>
              <a:rPr sz="2700" spc="-40" dirty="0">
                <a:latin typeface="Calibri"/>
                <a:cs typeface="Calibri"/>
              </a:rPr>
              <a:t> </a:t>
            </a:r>
            <a:r>
              <a:rPr sz="2700" spc="-5" dirty="0">
                <a:latin typeface="Calibri"/>
                <a:cs typeface="Calibri"/>
              </a:rPr>
              <a:t>Naive</a:t>
            </a:r>
            <a:r>
              <a:rPr sz="2700" spc="-10" dirty="0">
                <a:latin typeface="Calibri"/>
                <a:cs typeface="Calibri"/>
              </a:rPr>
              <a:t> </a:t>
            </a:r>
            <a:r>
              <a:rPr sz="2700" spc="-20" dirty="0">
                <a:latin typeface="Calibri"/>
                <a:cs typeface="Calibri"/>
              </a:rPr>
              <a:t>Bayes </a:t>
            </a:r>
            <a:r>
              <a:rPr sz="2700" spc="-25" dirty="0">
                <a:latin typeface="Calibri"/>
                <a:cs typeface="Calibri"/>
              </a:rPr>
              <a:t>Classifier.</a:t>
            </a:r>
            <a:endParaRPr sz="2700">
              <a:latin typeface="Calibri"/>
              <a:cs typeface="Calibri"/>
            </a:endParaRPr>
          </a:p>
          <a:p>
            <a:pPr marL="355545" indent="-342846">
              <a:spcBef>
                <a:spcPts val="325"/>
              </a:spcBef>
              <a:buFont typeface="Arial MT"/>
              <a:buChar char="•"/>
              <a:tabLst>
                <a:tab pos="354909" algn="l"/>
                <a:tab pos="355545" algn="l"/>
              </a:tabLst>
            </a:pPr>
            <a:r>
              <a:rPr sz="2700" spc="-10" dirty="0">
                <a:latin typeface="Calibri"/>
                <a:cs typeface="Calibri"/>
              </a:rPr>
              <a:t>Steps:</a:t>
            </a:r>
            <a:endParaRPr sz="2700">
              <a:latin typeface="Calibri"/>
              <a:cs typeface="Calibri"/>
            </a:endParaRPr>
          </a:p>
          <a:p>
            <a:pPr marL="756167" marR="5079" lvl="1" indent="-286975">
              <a:lnSpc>
                <a:spcPts val="2590"/>
              </a:lnSpc>
              <a:spcBef>
                <a:spcPts val="630"/>
              </a:spcBef>
              <a:buFont typeface="Arial MT"/>
              <a:buChar char="–"/>
              <a:tabLst>
                <a:tab pos="756801" algn="l"/>
              </a:tabLst>
            </a:pPr>
            <a:r>
              <a:rPr sz="2400" spc="-10" dirty="0">
                <a:latin typeface="Calibri"/>
                <a:cs typeface="Calibri"/>
              </a:rPr>
              <a:t>Step1 </a:t>
            </a:r>
            <a:r>
              <a:rPr sz="2400" dirty="0">
                <a:latin typeface="Calibri"/>
                <a:cs typeface="Calibri"/>
              </a:rPr>
              <a:t>: </a:t>
            </a:r>
            <a:r>
              <a:rPr sz="2400" spc="-40" dirty="0">
                <a:latin typeface="Calibri"/>
                <a:cs typeface="Calibri"/>
              </a:rPr>
              <a:t>Train </a:t>
            </a:r>
            <a:r>
              <a:rPr sz="2400" dirty="0">
                <a:latin typeface="Calibri"/>
                <a:cs typeface="Calibri"/>
              </a:rPr>
              <a:t>the </a:t>
            </a:r>
            <a:r>
              <a:rPr sz="2400" spc="-15" dirty="0">
                <a:latin typeface="Calibri"/>
                <a:cs typeface="Calibri"/>
              </a:rPr>
              <a:t>program </a:t>
            </a:r>
            <a:r>
              <a:rPr sz="2400" spc="-5" dirty="0">
                <a:latin typeface="Calibri"/>
                <a:cs typeface="Calibri"/>
              </a:rPr>
              <a:t>(Building </a:t>
            </a:r>
            <a:r>
              <a:rPr sz="2400" dirty="0">
                <a:latin typeface="Calibri"/>
                <a:cs typeface="Calibri"/>
              </a:rPr>
              <a:t>a Model) </a:t>
            </a:r>
            <a:r>
              <a:rPr sz="2400" spc="-5" dirty="0">
                <a:latin typeface="Calibri"/>
                <a:cs typeface="Calibri"/>
              </a:rPr>
              <a:t>using </a:t>
            </a:r>
            <a:r>
              <a:rPr sz="2400" dirty="0">
                <a:latin typeface="Calibri"/>
                <a:cs typeface="Calibri"/>
              </a:rPr>
              <a:t>a </a:t>
            </a:r>
            <a:r>
              <a:rPr sz="2400" spc="5" dirty="0">
                <a:latin typeface="Calibri"/>
                <a:cs typeface="Calibri"/>
              </a:rPr>
              <a:t> </a:t>
            </a:r>
            <a:r>
              <a:rPr sz="2400" spc="-10" dirty="0">
                <a:latin typeface="Calibri"/>
                <a:cs typeface="Calibri"/>
              </a:rPr>
              <a:t>training</a:t>
            </a:r>
            <a:r>
              <a:rPr sz="2400" spc="-20" dirty="0">
                <a:latin typeface="Calibri"/>
                <a:cs typeface="Calibri"/>
              </a:rPr>
              <a:t> </a:t>
            </a:r>
            <a:r>
              <a:rPr sz="2400" spc="-10" dirty="0">
                <a:latin typeface="Calibri"/>
                <a:cs typeface="Calibri"/>
              </a:rPr>
              <a:t>set</a:t>
            </a:r>
            <a:r>
              <a:rPr sz="2400" spc="-15" dirty="0">
                <a:latin typeface="Calibri"/>
                <a:cs typeface="Calibri"/>
              </a:rPr>
              <a:t> </a:t>
            </a:r>
            <a:r>
              <a:rPr sz="2400" dirty="0">
                <a:latin typeface="Calibri"/>
                <a:cs typeface="Calibri"/>
              </a:rPr>
              <a:t>with a</a:t>
            </a:r>
            <a:r>
              <a:rPr sz="2400" spc="-10" dirty="0">
                <a:latin typeface="Calibri"/>
                <a:cs typeface="Calibri"/>
              </a:rPr>
              <a:t> </a:t>
            </a:r>
            <a:r>
              <a:rPr sz="2400" spc="-15" dirty="0">
                <a:latin typeface="Calibri"/>
                <a:cs typeface="Calibri"/>
              </a:rPr>
              <a:t>category </a:t>
            </a:r>
            <a:r>
              <a:rPr sz="2400" spc="-20" dirty="0">
                <a:latin typeface="Calibri"/>
                <a:cs typeface="Calibri"/>
              </a:rPr>
              <a:t>for</a:t>
            </a:r>
            <a:r>
              <a:rPr sz="2400" spc="-5" dirty="0">
                <a:latin typeface="Calibri"/>
                <a:cs typeface="Calibri"/>
              </a:rPr>
              <a:t> </a:t>
            </a:r>
            <a:r>
              <a:rPr sz="2400" spc="5" dirty="0">
                <a:latin typeface="Calibri"/>
                <a:cs typeface="Calibri"/>
              </a:rPr>
              <a:t>e.g.</a:t>
            </a:r>
            <a:r>
              <a:rPr sz="2400" spc="-5" dirty="0">
                <a:latin typeface="Calibri"/>
                <a:cs typeface="Calibri"/>
              </a:rPr>
              <a:t> </a:t>
            </a:r>
            <a:r>
              <a:rPr sz="2400" spc="-10" dirty="0">
                <a:latin typeface="Calibri"/>
                <a:cs typeface="Calibri"/>
              </a:rPr>
              <a:t>sports,</a:t>
            </a:r>
            <a:r>
              <a:rPr sz="2400" spc="10" dirty="0">
                <a:latin typeface="Calibri"/>
                <a:cs typeface="Calibri"/>
              </a:rPr>
              <a:t> </a:t>
            </a:r>
            <a:r>
              <a:rPr sz="2400" spc="-10" dirty="0">
                <a:latin typeface="Calibri"/>
                <a:cs typeface="Calibri"/>
              </a:rPr>
              <a:t>cricket,</a:t>
            </a:r>
            <a:r>
              <a:rPr sz="2400" spc="-40" dirty="0">
                <a:latin typeface="Calibri"/>
                <a:cs typeface="Calibri"/>
              </a:rPr>
              <a:t> </a:t>
            </a:r>
            <a:r>
              <a:rPr sz="2400" spc="-15" dirty="0">
                <a:latin typeface="Calibri"/>
                <a:cs typeface="Calibri"/>
              </a:rPr>
              <a:t>news,</a:t>
            </a:r>
            <a:endParaRPr sz="2400">
              <a:latin typeface="Calibri"/>
              <a:cs typeface="Calibri"/>
            </a:endParaRPr>
          </a:p>
          <a:p>
            <a:pPr marL="756167" marR="191105" lvl="1" indent="-286975">
              <a:lnSpc>
                <a:spcPts val="2590"/>
              </a:lnSpc>
              <a:spcBef>
                <a:spcPts val="580"/>
              </a:spcBef>
              <a:buFont typeface="Arial MT"/>
              <a:buChar char="–"/>
              <a:tabLst>
                <a:tab pos="756801" algn="l"/>
              </a:tabLst>
            </a:pPr>
            <a:r>
              <a:rPr sz="2400" spc="-5" dirty="0">
                <a:latin typeface="Calibri"/>
                <a:cs typeface="Calibri"/>
              </a:rPr>
              <a:t>Classifier </a:t>
            </a:r>
            <a:r>
              <a:rPr sz="2400" dirty="0">
                <a:latin typeface="Calibri"/>
                <a:cs typeface="Calibri"/>
              </a:rPr>
              <a:t>will </a:t>
            </a:r>
            <a:r>
              <a:rPr sz="2400" spc="-10" dirty="0">
                <a:latin typeface="Calibri"/>
                <a:cs typeface="Calibri"/>
              </a:rPr>
              <a:t>compute probability </a:t>
            </a:r>
            <a:r>
              <a:rPr sz="2400" spc="-20" dirty="0">
                <a:latin typeface="Calibri"/>
                <a:cs typeface="Calibri"/>
              </a:rPr>
              <a:t>for </a:t>
            </a:r>
            <a:r>
              <a:rPr sz="2400" dirty="0">
                <a:latin typeface="Calibri"/>
                <a:cs typeface="Calibri"/>
              </a:rPr>
              <a:t>each </a:t>
            </a:r>
            <a:r>
              <a:rPr sz="2400" spc="-15" dirty="0">
                <a:latin typeface="Calibri"/>
                <a:cs typeface="Calibri"/>
              </a:rPr>
              <a:t>word, </a:t>
            </a:r>
            <a:r>
              <a:rPr sz="2400" dirty="0">
                <a:latin typeface="Calibri"/>
                <a:cs typeface="Calibri"/>
              </a:rPr>
              <a:t>the </a:t>
            </a:r>
            <a:r>
              <a:rPr sz="2400" spc="5" dirty="0">
                <a:latin typeface="Calibri"/>
                <a:cs typeface="Calibri"/>
              </a:rPr>
              <a:t> </a:t>
            </a:r>
            <a:r>
              <a:rPr sz="2400" spc="-10" dirty="0">
                <a:latin typeface="Calibri"/>
                <a:cs typeface="Calibri"/>
              </a:rPr>
              <a:t>probability that </a:t>
            </a:r>
            <a:r>
              <a:rPr sz="2400" dirty="0">
                <a:latin typeface="Calibri"/>
                <a:cs typeface="Calibri"/>
              </a:rPr>
              <a:t>it </a:t>
            </a:r>
            <a:r>
              <a:rPr sz="2400" spc="-15" dirty="0">
                <a:latin typeface="Calibri"/>
                <a:cs typeface="Calibri"/>
              </a:rPr>
              <a:t>makes </a:t>
            </a:r>
            <a:r>
              <a:rPr sz="2400" dirty="0">
                <a:latin typeface="Calibri"/>
                <a:cs typeface="Calibri"/>
              </a:rPr>
              <a:t>a </a:t>
            </a:r>
            <a:r>
              <a:rPr sz="2400" spc="-10" dirty="0">
                <a:latin typeface="Calibri"/>
                <a:cs typeface="Calibri"/>
              </a:rPr>
              <a:t>document </a:t>
            </a:r>
            <a:r>
              <a:rPr sz="2400" spc="-5" dirty="0">
                <a:latin typeface="Calibri"/>
                <a:cs typeface="Calibri"/>
              </a:rPr>
              <a:t>belong </a:t>
            </a:r>
            <a:r>
              <a:rPr sz="2400" spc="-15" dirty="0">
                <a:latin typeface="Calibri"/>
                <a:cs typeface="Calibri"/>
              </a:rPr>
              <a:t>to </a:t>
            </a:r>
            <a:r>
              <a:rPr sz="2400" dirty="0">
                <a:latin typeface="Calibri"/>
                <a:cs typeface="Calibri"/>
              </a:rPr>
              <a:t>each </a:t>
            </a:r>
            <a:r>
              <a:rPr sz="2400" spc="-5" dirty="0">
                <a:latin typeface="Calibri"/>
                <a:cs typeface="Calibri"/>
              </a:rPr>
              <a:t>of </a:t>
            </a:r>
            <a:r>
              <a:rPr sz="2400" spc="-530" dirty="0">
                <a:latin typeface="Calibri"/>
                <a:cs typeface="Calibri"/>
              </a:rPr>
              <a:t> </a:t>
            </a:r>
            <a:r>
              <a:rPr sz="2400" spc="-10" dirty="0">
                <a:latin typeface="Calibri"/>
                <a:cs typeface="Calibri"/>
              </a:rPr>
              <a:t>considered</a:t>
            </a:r>
            <a:r>
              <a:rPr sz="2400" spc="-5" dirty="0">
                <a:latin typeface="Calibri"/>
                <a:cs typeface="Calibri"/>
              </a:rPr>
              <a:t> </a:t>
            </a:r>
            <a:r>
              <a:rPr sz="2400" spc="-15" dirty="0">
                <a:latin typeface="Calibri"/>
                <a:cs typeface="Calibri"/>
              </a:rPr>
              <a:t>categories</a:t>
            </a:r>
            <a:endParaRPr sz="2400">
              <a:latin typeface="Calibri"/>
              <a:cs typeface="Calibri"/>
            </a:endParaRPr>
          </a:p>
          <a:p>
            <a:pPr marL="756167" lvl="1" indent="-286975">
              <a:spcBef>
                <a:spcPts val="254"/>
              </a:spcBef>
              <a:buFont typeface="Arial MT"/>
              <a:buChar char="–"/>
              <a:tabLst>
                <a:tab pos="756801" algn="l"/>
              </a:tabLst>
            </a:pPr>
            <a:r>
              <a:rPr sz="2400" spc="-10" dirty="0">
                <a:latin typeface="Calibri"/>
                <a:cs typeface="Calibri"/>
              </a:rPr>
              <a:t>Step2</a:t>
            </a:r>
            <a:r>
              <a:rPr sz="2400" spc="-20" dirty="0">
                <a:latin typeface="Calibri"/>
                <a:cs typeface="Calibri"/>
              </a:rPr>
              <a:t> </a:t>
            </a:r>
            <a:r>
              <a:rPr sz="2400" dirty="0">
                <a:latin typeface="Calibri"/>
                <a:cs typeface="Calibri"/>
              </a:rPr>
              <a:t>:</a:t>
            </a:r>
            <a:r>
              <a:rPr sz="2400" spc="-10" dirty="0">
                <a:latin typeface="Calibri"/>
                <a:cs typeface="Calibri"/>
              </a:rPr>
              <a:t> </a:t>
            </a:r>
            <a:r>
              <a:rPr sz="2400" spc="-65" dirty="0">
                <a:latin typeface="Calibri"/>
                <a:cs typeface="Calibri"/>
              </a:rPr>
              <a:t>Test</a:t>
            </a:r>
            <a:r>
              <a:rPr sz="2400" spc="5" dirty="0">
                <a:latin typeface="Calibri"/>
                <a:cs typeface="Calibri"/>
              </a:rPr>
              <a:t> </a:t>
            </a:r>
            <a:r>
              <a:rPr sz="2400" dirty="0">
                <a:latin typeface="Calibri"/>
                <a:cs typeface="Calibri"/>
              </a:rPr>
              <a:t>with</a:t>
            </a:r>
            <a:r>
              <a:rPr sz="2400" spc="-20" dirty="0">
                <a:latin typeface="Calibri"/>
                <a:cs typeface="Calibri"/>
              </a:rPr>
              <a:t> </a:t>
            </a:r>
            <a:r>
              <a:rPr sz="2400" dirty="0">
                <a:latin typeface="Calibri"/>
                <a:cs typeface="Calibri"/>
              </a:rPr>
              <a:t>a</a:t>
            </a:r>
            <a:r>
              <a:rPr sz="2400" spc="-10" dirty="0">
                <a:latin typeface="Calibri"/>
                <a:cs typeface="Calibri"/>
              </a:rPr>
              <a:t> </a:t>
            </a:r>
            <a:r>
              <a:rPr sz="2400" spc="-15" dirty="0">
                <a:latin typeface="Calibri"/>
                <a:cs typeface="Calibri"/>
              </a:rPr>
              <a:t>test</a:t>
            </a:r>
            <a:r>
              <a:rPr sz="2400" spc="-20" dirty="0">
                <a:latin typeface="Calibri"/>
                <a:cs typeface="Calibri"/>
              </a:rPr>
              <a:t> </a:t>
            </a:r>
            <a:r>
              <a:rPr sz="2400" spc="-15" dirty="0">
                <a:latin typeface="Calibri"/>
                <a:cs typeface="Calibri"/>
              </a:rPr>
              <a:t>data </a:t>
            </a:r>
            <a:r>
              <a:rPr sz="2400" spc="-10" dirty="0">
                <a:latin typeface="Calibri"/>
                <a:cs typeface="Calibri"/>
              </a:rPr>
              <a:t>set</a:t>
            </a:r>
            <a:r>
              <a:rPr sz="2400" dirty="0">
                <a:latin typeface="Calibri"/>
                <a:cs typeface="Calibri"/>
              </a:rPr>
              <a:t> </a:t>
            </a:r>
            <a:r>
              <a:rPr sz="2400" spc="-15" dirty="0">
                <a:latin typeface="Calibri"/>
                <a:cs typeface="Calibri"/>
              </a:rPr>
              <a:t>against </a:t>
            </a:r>
            <a:r>
              <a:rPr sz="2400" dirty="0">
                <a:latin typeface="Calibri"/>
                <a:cs typeface="Calibri"/>
              </a:rPr>
              <a:t>this</a:t>
            </a:r>
            <a:r>
              <a:rPr sz="2400" spc="-25" dirty="0">
                <a:latin typeface="Calibri"/>
                <a:cs typeface="Calibri"/>
              </a:rPr>
              <a:t> </a:t>
            </a:r>
            <a:r>
              <a:rPr sz="2400" spc="-5" dirty="0">
                <a:latin typeface="Calibri"/>
                <a:cs typeface="Calibri"/>
              </a:rPr>
              <a:t>Model</a:t>
            </a:r>
            <a:endParaRPr sz="2400">
              <a:latin typeface="Calibri"/>
              <a:cs typeface="Calibri"/>
            </a:endParaRPr>
          </a:p>
          <a:p>
            <a:pPr marL="355545" indent="-342846">
              <a:spcBef>
                <a:spcPts val="315"/>
              </a:spcBef>
              <a:buClr>
                <a:srgbClr val="000000"/>
              </a:buClr>
              <a:buFont typeface="Arial MT"/>
              <a:buChar char="•"/>
              <a:tabLst>
                <a:tab pos="354909" algn="l"/>
                <a:tab pos="355545" algn="l"/>
              </a:tabLst>
            </a:pPr>
            <a:r>
              <a:rPr sz="2700" u="heavy" spc="-10" dirty="0">
                <a:solidFill>
                  <a:srgbClr val="0000FF"/>
                </a:solidFill>
                <a:uFill>
                  <a:solidFill>
                    <a:srgbClr val="0000FF"/>
                  </a:solidFill>
                </a:uFill>
                <a:latin typeface="Calibri"/>
                <a:cs typeface="Calibri"/>
                <a:hlinkClick r:id="rId2"/>
              </a:rPr>
              <a:t>http://en.wikipedia.org/wiki/Naive_Bayes_classifier</a:t>
            </a:r>
            <a:endParaRPr sz="2700">
              <a:latin typeface="Calibri"/>
              <a:cs typeface="Calibri"/>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2141" y="362153"/>
            <a:ext cx="2301240" cy="690572"/>
          </a:xfrm>
          <a:prstGeom prst="rect">
            <a:avLst/>
          </a:prstGeom>
        </p:spPr>
        <p:txBody>
          <a:bodyPr vert="horz" wrap="square" lIns="0" tIns="13333" rIns="0" bIns="0" rtlCol="0">
            <a:spAutoFit/>
          </a:bodyPr>
          <a:lstStyle/>
          <a:p>
            <a:pPr marL="12698">
              <a:spcBef>
                <a:spcPts val="105"/>
              </a:spcBef>
            </a:pPr>
            <a:r>
              <a:rPr spc="-5" dirty="0"/>
              <a:t>Clu</a:t>
            </a:r>
            <a:r>
              <a:rPr spc="-45" dirty="0"/>
              <a:t>s</a:t>
            </a:r>
            <a:r>
              <a:rPr spc="-50" dirty="0"/>
              <a:t>t</a:t>
            </a:r>
            <a:r>
              <a:rPr dirty="0"/>
              <a:t>ering</a:t>
            </a:r>
            <a:endParaRPr/>
          </a:p>
        </p:txBody>
      </p:sp>
      <p:sp>
        <p:nvSpPr>
          <p:cNvPr id="3" name="object 3"/>
          <p:cNvSpPr txBox="1"/>
          <p:nvPr/>
        </p:nvSpPr>
        <p:spPr>
          <a:xfrm>
            <a:off x="535941" y="1232661"/>
            <a:ext cx="7920355" cy="4810661"/>
          </a:xfrm>
          <a:prstGeom prst="rect">
            <a:avLst/>
          </a:prstGeom>
        </p:spPr>
        <p:txBody>
          <a:bodyPr vert="horz" wrap="square" lIns="0" tIns="94600" rIns="0" bIns="0" rtlCol="0">
            <a:spAutoFit/>
          </a:bodyPr>
          <a:lstStyle/>
          <a:p>
            <a:pPr marL="355545" marR="505380" indent="-342846">
              <a:lnSpc>
                <a:spcPct val="80000"/>
              </a:lnSpc>
              <a:spcBef>
                <a:spcPts val="745"/>
              </a:spcBef>
              <a:buFont typeface="Arial MT"/>
              <a:buChar char="•"/>
              <a:tabLst>
                <a:tab pos="354909" algn="l"/>
                <a:tab pos="355545" algn="l"/>
              </a:tabLst>
            </a:pPr>
            <a:r>
              <a:rPr sz="2700" b="1" spc="-10" dirty="0">
                <a:latin typeface="Calibri"/>
                <a:cs typeface="Calibri"/>
              </a:rPr>
              <a:t>clustering </a:t>
            </a:r>
            <a:r>
              <a:rPr sz="2700" dirty="0">
                <a:latin typeface="Calibri"/>
                <a:cs typeface="Calibri"/>
              </a:rPr>
              <a:t>is the </a:t>
            </a:r>
            <a:r>
              <a:rPr sz="2700" spc="-15" dirty="0">
                <a:latin typeface="Calibri"/>
                <a:cs typeface="Calibri"/>
              </a:rPr>
              <a:t>task </a:t>
            </a:r>
            <a:r>
              <a:rPr sz="2700" spc="-5" dirty="0">
                <a:latin typeface="Calibri"/>
                <a:cs typeface="Calibri"/>
              </a:rPr>
              <a:t>of </a:t>
            </a:r>
            <a:r>
              <a:rPr sz="2700" spc="-10" dirty="0">
                <a:latin typeface="Calibri"/>
                <a:cs typeface="Calibri"/>
              </a:rPr>
              <a:t>grouping </a:t>
            </a:r>
            <a:r>
              <a:rPr sz="2700" dirty="0">
                <a:latin typeface="Calibri"/>
                <a:cs typeface="Calibri"/>
              </a:rPr>
              <a:t>a </a:t>
            </a:r>
            <a:r>
              <a:rPr sz="2700" spc="-10" dirty="0">
                <a:latin typeface="Calibri"/>
                <a:cs typeface="Calibri"/>
              </a:rPr>
              <a:t>set </a:t>
            </a:r>
            <a:r>
              <a:rPr sz="2700" spc="-5" dirty="0">
                <a:latin typeface="Calibri"/>
                <a:cs typeface="Calibri"/>
              </a:rPr>
              <a:t>of objects </a:t>
            </a:r>
            <a:r>
              <a:rPr sz="2700" dirty="0">
                <a:latin typeface="Calibri"/>
                <a:cs typeface="Calibri"/>
              </a:rPr>
              <a:t>in </a:t>
            </a:r>
            <a:r>
              <a:rPr sz="2700" spc="-600" dirty="0">
                <a:latin typeface="Calibri"/>
                <a:cs typeface="Calibri"/>
              </a:rPr>
              <a:t> </a:t>
            </a:r>
            <a:r>
              <a:rPr sz="2700" spc="-5" dirty="0">
                <a:latin typeface="Calibri"/>
                <a:cs typeface="Calibri"/>
              </a:rPr>
              <a:t>such</a:t>
            </a:r>
            <a:r>
              <a:rPr sz="2700" spc="55" dirty="0">
                <a:latin typeface="Calibri"/>
                <a:cs typeface="Calibri"/>
              </a:rPr>
              <a:t> </a:t>
            </a:r>
            <a:r>
              <a:rPr sz="2700" dirty="0">
                <a:latin typeface="Calibri"/>
                <a:cs typeface="Calibri"/>
              </a:rPr>
              <a:t>a</a:t>
            </a:r>
            <a:r>
              <a:rPr sz="2700" spc="50" dirty="0">
                <a:latin typeface="Calibri"/>
                <a:cs typeface="Calibri"/>
              </a:rPr>
              <a:t> </a:t>
            </a:r>
            <a:r>
              <a:rPr sz="2700" spc="-30" dirty="0">
                <a:latin typeface="Calibri"/>
                <a:cs typeface="Calibri"/>
              </a:rPr>
              <a:t>way</a:t>
            </a:r>
            <a:r>
              <a:rPr sz="2700" spc="65" dirty="0">
                <a:latin typeface="Calibri"/>
                <a:cs typeface="Calibri"/>
              </a:rPr>
              <a:t> </a:t>
            </a:r>
            <a:r>
              <a:rPr sz="2700" spc="-10" dirty="0">
                <a:latin typeface="Calibri"/>
                <a:cs typeface="Calibri"/>
              </a:rPr>
              <a:t>that</a:t>
            </a:r>
            <a:r>
              <a:rPr sz="2700" spc="50" dirty="0">
                <a:latin typeface="Calibri"/>
                <a:cs typeface="Calibri"/>
              </a:rPr>
              <a:t> </a:t>
            </a:r>
            <a:r>
              <a:rPr sz="2700" dirty="0">
                <a:latin typeface="Calibri"/>
                <a:cs typeface="Calibri"/>
              </a:rPr>
              <a:t>objects</a:t>
            </a:r>
            <a:r>
              <a:rPr sz="2700" spc="55" dirty="0">
                <a:latin typeface="Calibri"/>
                <a:cs typeface="Calibri"/>
              </a:rPr>
              <a:t> </a:t>
            </a:r>
            <a:r>
              <a:rPr sz="2700" dirty="0">
                <a:latin typeface="Calibri"/>
                <a:cs typeface="Calibri"/>
              </a:rPr>
              <a:t>in</a:t>
            </a:r>
            <a:r>
              <a:rPr sz="2700" spc="60" dirty="0">
                <a:latin typeface="Calibri"/>
                <a:cs typeface="Calibri"/>
              </a:rPr>
              <a:t> </a:t>
            </a:r>
            <a:r>
              <a:rPr sz="2700" dirty="0">
                <a:latin typeface="Calibri"/>
                <a:cs typeface="Calibri"/>
              </a:rPr>
              <a:t>the</a:t>
            </a:r>
            <a:r>
              <a:rPr sz="2700" spc="65" dirty="0">
                <a:latin typeface="Calibri"/>
                <a:cs typeface="Calibri"/>
              </a:rPr>
              <a:t> </a:t>
            </a:r>
            <a:r>
              <a:rPr sz="2700" spc="-5" dirty="0">
                <a:latin typeface="Calibri"/>
                <a:cs typeface="Calibri"/>
              </a:rPr>
              <a:t>same</a:t>
            </a:r>
            <a:r>
              <a:rPr sz="2700" spc="50" dirty="0">
                <a:latin typeface="Calibri"/>
                <a:cs typeface="Calibri"/>
              </a:rPr>
              <a:t> </a:t>
            </a:r>
            <a:r>
              <a:rPr sz="2700" spc="-15" dirty="0">
                <a:latin typeface="Calibri"/>
                <a:cs typeface="Calibri"/>
              </a:rPr>
              <a:t>group</a:t>
            </a:r>
            <a:r>
              <a:rPr sz="2700" spc="65" dirty="0">
                <a:latin typeface="Calibri"/>
                <a:cs typeface="Calibri"/>
              </a:rPr>
              <a:t> </a:t>
            </a:r>
            <a:r>
              <a:rPr sz="2700" spc="-5" dirty="0">
                <a:latin typeface="Calibri"/>
                <a:cs typeface="Calibri"/>
              </a:rPr>
              <a:t>(called </a:t>
            </a:r>
            <a:r>
              <a:rPr sz="2700" dirty="0">
                <a:latin typeface="Calibri"/>
                <a:cs typeface="Calibri"/>
              </a:rPr>
              <a:t> a</a:t>
            </a:r>
            <a:r>
              <a:rPr sz="2700" spc="-15" dirty="0">
                <a:latin typeface="Calibri"/>
                <a:cs typeface="Calibri"/>
              </a:rPr>
              <a:t> </a:t>
            </a:r>
            <a:r>
              <a:rPr sz="2700" b="1" spc="-15" dirty="0">
                <a:latin typeface="Calibri"/>
                <a:cs typeface="Calibri"/>
              </a:rPr>
              <a:t>cluster</a:t>
            </a:r>
            <a:r>
              <a:rPr sz="2700" spc="-15" dirty="0">
                <a:latin typeface="Calibri"/>
                <a:cs typeface="Calibri"/>
              </a:rPr>
              <a:t>)</a:t>
            </a:r>
            <a:r>
              <a:rPr sz="2700" spc="5" dirty="0">
                <a:latin typeface="Calibri"/>
                <a:cs typeface="Calibri"/>
              </a:rPr>
              <a:t> </a:t>
            </a:r>
            <a:r>
              <a:rPr sz="2700" spc="-15" dirty="0">
                <a:latin typeface="Calibri"/>
                <a:cs typeface="Calibri"/>
              </a:rPr>
              <a:t>are </a:t>
            </a:r>
            <a:r>
              <a:rPr sz="2700" spc="-10" dirty="0">
                <a:latin typeface="Calibri"/>
                <a:cs typeface="Calibri"/>
              </a:rPr>
              <a:t>more</a:t>
            </a:r>
            <a:r>
              <a:rPr sz="2700" dirty="0">
                <a:latin typeface="Calibri"/>
                <a:cs typeface="Calibri"/>
              </a:rPr>
              <a:t> </a:t>
            </a:r>
            <a:r>
              <a:rPr sz="2700" spc="-5" dirty="0">
                <a:latin typeface="Calibri"/>
                <a:cs typeface="Calibri"/>
              </a:rPr>
              <a:t>similar</a:t>
            </a:r>
            <a:r>
              <a:rPr sz="2700" spc="-20" dirty="0">
                <a:latin typeface="Calibri"/>
                <a:cs typeface="Calibri"/>
              </a:rPr>
              <a:t> </a:t>
            </a:r>
            <a:r>
              <a:rPr sz="2700" spc="-15" dirty="0">
                <a:latin typeface="Calibri"/>
                <a:cs typeface="Calibri"/>
              </a:rPr>
              <a:t>to</a:t>
            </a:r>
            <a:r>
              <a:rPr sz="2700" spc="-5" dirty="0">
                <a:latin typeface="Calibri"/>
                <a:cs typeface="Calibri"/>
              </a:rPr>
              <a:t> </a:t>
            </a:r>
            <a:r>
              <a:rPr sz="2700" dirty="0">
                <a:latin typeface="Calibri"/>
                <a:cs typeface="Calibri"/>
              </a:rPr>
              <a:t>each</a:t>
            </a:r>
            <a:r>
              <a:rPr sz="2700" spc="-25" dirty="0">
                <a:latin typeface="Calibri"/>
                <a:cs typeface="Calibri"/>
              </a:rPr>
              <a:t> </a:t>
            </a:r>
            <a:r>
              <a:rPr sz="2700" spc="-5" dirty="0">
                <a:latin typeface="Calibri"/>
                <a:cs typeface="Calibri"/>
              </a:rPr>
              <a:t>other</a:t>
            </a:r>
            <a:endParaRPr sz="2700">
              <a:latin typeface="Calibri"/>
              <a:cs typeface="Calibri"/>
            </a:endParaRPr>
          </a:p>
          <a:p>
            <a:pPr marL="355545" indent="-342846">
              <a:spcBef>
                <a:spcPts val="5"/>
              </a:spcBef>
              <a:buFont typeface="Arial MT"/>
              <a:buChar char="•"/>
              <a:tabLst>
                <a:tab pos="354909" algn="l"/>
                <a:tab pos="355545" algn="l"/>
              </a:tabLst>
            </a:pPr>
            <a:r>
              <a:rPr sz="2700" spc="-5" dirty="0">
                <a:latin typeface="Calibri"/>
                <a:cs typeface="Calibri"/>
              </a:rPr>
              <a:t>objects</a:t>
            </a:r>
            <a:r>
              <a:rPr sz="2700" spc="-30" dirty="0">
                <a:latin typeface="Calibri"/>
                <a:cs typeface="Calibri"/>
              </a:rPr>
              <a:t> </a:t>
            </a:r>
            <a:r>
              <a:rPr sz="2700" spc="-15" dirty="0">
                <a:latin typeface="Calibri"/>
                <a:cs typeface="Calibri"/>
              </a:rPr>
              <a:t>are</a:t>
            </a:r>
            <a:r>
              <a:rPr sz="2700" spc="-10" dirty="0">
                <a:latin typeface="Calibri"/>
                <a:cs typeface="Calibri"/>
              </a:rPr>
              <a:t> </a:t>
            </a:r>
            <a:r>
              <a:rPr sz="2700" spc="-5" dirty="0">
                <a:latin typeface="Calibri"/>
                <a:cs typeface="Calibri"/>
              </a:rPr>
              <a:t>not</a:t>
            </a:r>
            <a:r>
              <a:rPr sz="2700" spc="-20" dirty="0">
                <a:latin typeface="Calibri"/>
                <a:cs typeface="Calibri"/>
              </a:rPr>
              <a:t> </a:t>
            </a:r>
            <a:r>
              <a:rPr sz="2700" spc="-10" dirty="0">
                <a:latin typeface="Calibri"/>
                <a:cs typeface="Calibri"/>
              </a:rPr>
              <a:t>predefined</a:t>
            </a:r>
            <a:endParaRPr sz="2700">
              <a:latin typeface="Calibri"/>
              <a:cs typeface="Calibri"/>
            </a:endParaRPr>
          </a:p>
          <a:p>
            <a:pPr marL="355545" indent="-342846">
              <a:buFont typeface="Arial MT"/>
              <a:buChar char="•"/>
              <a:tabLst>
                <a:tab pos="354909" algn="l"/>
                <a:tab pos="355545" algn="l"/>
              </a:tabLst>
            </a:pPr>
            <a:r>
              <a:rPr sz="2700" spc="-15" dirty="0">
                <a:latin typeface="Calibri"/>
                <a:cs typeface="Calibri"/>
              </a:rPr>
              <a:t>For</a:t>
            </a:r>
            <a:r>
              <a:rPr sz="2700" spc="-25" dirty="0">
                <a:latin typeface="Calibri"/>
                <a:cs typeface="Calibri"/>
              </a:rPr>
              <a:t> </a:t>
            </a:r>
            <a:r>
              <a:rPr sz="2700" spc="5" dirty="0">
                <a:latin typeface="Calibri"/>
                <a:cs typeface="Calibri"/>
              </a:rPr>
              <a:t>e.g.</a:t>
            </a:r>
            <a:r>
              <a:rPr sz="2700" spc="-10" dirty="0">
                <a:latin typeface="Calibri"/>
                <a:cs typeface="Calibri"/>
              </a:rPr>
              <a:t> </a:t>
            </a:r>
            <a:r>
              <a:rPr sz="2700" dirty="0">
                <a:latin typeface="Calibri"/>
                <a:cs typeface="Calibri"/>
              </a:rPr>
              <a:t>these</a:t>
            </a:r>
            <a:r>
              <a:rPr sz="2700" spc="-35" dirty="0">
                <a:latin typeface="Calibri"/>
                <a:cs typeface="Calibri"/>
              </a:rPr>
              <a:t> </a:t>
            </a:r>
            <a:r>
              <a:rPr sz="2700" spc="-20" dirty="0">
                <a:latin typeface="Calibri"/>
                <a:cs typeface="Calibri"/>
              </a:rPr>
              <a:t>keywords</a:t>
            </a:r>
            <a:endParaRPr sz="2700">
              <a:latin typeface="Calibri"/>
              <a:cs typeface="Calibri"/>
            </a:endParaRPr>
          </a:p>
          <a:p>
            <a:pPr marL="756167" lvl="1" indent="-286975">
              <a:spcBef>
                <a:spcPts val="10"/>
              </a:spcBef>
              <a:buFont typeface="Arial MT"/>
              <a:buChar char="–"/>
              <a:tabLst>
                <a:tab pos="756801" algn="l"/>
              </a:tabLst>
            </a:pPr>
            <a:r>
              <a:rPr sz="2400" spc="-25" dirty="0">
                <a:solidFill>
                  <a:srgbClr val="3366CC"/>
                </a:solidFill>
                <a:latin typeface="Calibri"/>
                <a:cs typeface="Calibri"/>
              </a:rPr>
              <a:t>“man’s</a:t>
            </a:r>
            <a:r>
              <a:rPr sz="2400" spc="-70" dirty="0">
                <a:solidFill>
                  <a:srgbClr val="3366CC"/>
                </a:solidFill>
                <a:latin typeface="Calibri"/>
                <a:cs typeface="Calibri"/>
              </a:rPr>
              <a:t> </a:t>
            </a:r>
            <a:r>
              <a:rPr sz="2400" spc="-5" dirty="0">
                <a:solidFill>
                  <a:srgbClr val="3366CC"/>
                </a:solidFill>
                <a:latin typeface="Calibri"/>
                <a:cs typeface="Calibri"/>
              </a:rPr>
              <a:t>shoe”</a:t>
            </a:r>
            <a:endParaRPr sz="2400">
              <a:latin typeface="Calibri"/>
              <a:cs typeface="Calibri"/>
            </a:endParaRPr>
          </a:p>
          <a:p>
            <a:pPr marL="756167" lvl="1" indent="-286975">
              <a:buFont typeface="Arial MT"/>
              <a:buChar char="–"/>
              <a:tabLst>
                <a:tab pos="756801" algn="l"/>
              </a:tabLst>
            </a:pPr>
            <a:r>
              <a:rPr sz="2400" spc="-25" dirty="0">
                <a:solidFill>
                  <a:srgbClr val="3366CC"/>
                </a:solidFill>
                <a:latin typeface="Calibri"/>
                <a:cs typeface="Calibri"/>
              </a:rPr>
              <a:t>“women’s</a:t>
            </a:r>
            <a:r>
              <a:rPr sz="2400" spc="-55" dirty="0">
                <a:solidFill>
                  <a:srgbClr val="3366CC"/>
                </a:solidFill>
                <a:latin typeface="Calibri"/>
                <a:cs typeface="Calibri"/>
              </a:rPr>
              <a:t> </a:t>
            </a:r>
            <a:r>
              <a:rPr sz="2400" spc="-5" dirty="0">
                <a:solidFill>
                  <a:srgbClr val="3366CC"/>
                </a:solidFill>
                <a:latin typeface="Calibri"/>
                <a:cs typeface="Calibri"/>
              </a:rPr>
              <a:t>shoe”</a:t>
            </a:r>
            <a:endParaRPr sz="2400">
              <a:latin typeface="Calibri"/>
              <a:cs typeface="Calibri"/>
            </a:endParaRPr>
          </a:p>
          <a:p>
            <a:pPr marL="756167" lvl="1" indent="-286975">
              <a:spcBef>
                <a:spcPts val="5"/>
              </a:spcBef>
              <a:buFont typeface="Arial MT"/>
              <a:buChar char="–"/>
              <a:tabLst>
                <a:tab pos="756801" algn="l"/>
              </a:tabLst>
            </a:pPr>
            <a:r>
              <a:rPr sz="2400" spc="-25" dirty="0">
                <a:solidFill>
                  <a:srgbClr val="3366CC"/>
                </a:solidFill>
                <a:latin typeface="Calibri"/>
                <a:cs typeface="Calibri"/>
              </a:rPr>
              <a:t>“women’s</a:t>
            </a:r>
            <a:r>
              <a:rPr sz="2400" spc="-45" dirty="0">
                <a:solidFill>
                  <a:srgbClr val="3366CC"/>
                </a:solidFill>
                <a:latin typeface="Calibri"/>
                <a:cs typeface="Calibri"/>
              </a:rPr>
              <a:t> </a:t>
            </a:r>
            <a:r>
              <a:rPr sz="2400" spc="5" dirty="0">
                <a:solidFill>
                  <a:srgbClr val="3366CC"/>
                </a:solidFill>
                <a:latin typeface="Calibri"/>
                <a:cs typeface="Calibri"/>
              </a:rPr>
              <a:t>t-shirt”</a:t>
            </a:r>
            <a:endParaRPr sz="2400">
              <a:latin typeface="Calibri"/>
              <a:cs typeface="Calibri"/>
            </a:endParaRPr>
          </a:p>
          <a:p>
            <a:pPr marL="756167" lvl="1" indent="-286975">
              <a:buFont typeface="Arial MT"/>
              <a:buChar char="–"/>
              <a:tabLst>
                <a:tab pos="756801" algn="l"/>
              </a:tabLst>
            </a:pPr>
            <a:r>
              <a:rPr sz="2400" spc="-25" dirty="0">
                <a:solidFill>
                  <a:srgbClr val="3366CC"/>
                </a:solidFill>
                <a:latin typeface="Calibri"/>
                <a:cs typeface="Calibri"/>
              </a:rPr>
              <a:t>“man’s</a:t>
            </a:r>
            <a:r>
              <a:rPr sz="2400" spc="-65" dirty="0">
                <a:solidFill>
                  <a:srgbClr val="3366CC"/>
                </a:solidFill>
                <a:latin typeface="Calibri"/>
                <a:cs typeface="Calibri"/>
              </a:rPr>
              <a:t> </a:t>
            </a:r>
            <a:r>
              <a:rPr sz="2400" spc="5" dirty="0">
                <a:solidFill>
                  <a:srgbClr val="3366CC"/>
                </a:solidFill>
                <a:latin typeface="Calibri"/>
                <a:cs typeface="Calibri"/>
              </a:rPr>
              <a:t>t-shirt”</a:t>
            </a:r>
            <a:endParaRPr sz="2400">
              <a:latin typeface="Calibri"/>
              <a:cs typeface="Calibri"/>
            </a:endParaRPr>
          </a:p>
          <a:p>
            <a:pPr marL="756167" marR="464112" lvl="1" indent="-286975">
              <a:lnSpc>
                <a:spcPct val="80000"/>
              </a:lnSpc>
              <a:spcBef>
                <a:spcPts val="575"/>
              </a:spcBef>
              <a:buFont typeface="Arial MT"/>
              <a:buChar char="–"/>
              <a:tabLst>
                <a:tab pos="756801" algn="l"/>
              </a:tabLst>
            </a:pPr>
            <a:r>
              <a:rPr sz="2400" spc="-10" dirty="0">
                <a:latin typeface="Calibri"/>
                <a:cs typeface="Calibri"/>
              </a:rPr>
              <a:t>can </a:t>
            </a:r>
            <a:r>
              <a:rPr sz="2400" spc="-5" dirty="0">
                <a:latin typeface="Calibri"/>
                <a:cs typeface="Calibri"/>
              </a:rPr>
              <a:t>be </a:t>
            </a:r>
            <a:r>
              <a:rPr sz="2400" spc="-10" dirty="0">
                <a:latin typeface="Calibri"/>
                <a:cs typeface="Calibri"/>
              </a:rPr>
              <a:t>cluster </a:t>
            </a:r>
            <a:r>
              <a:rPr sz="2400" spc="-15" dirty="0">
                <a:latin typeface="Calibri"/>
                <a:cs typeface="Calibri"/>
              </a:rPr>
              <a:t>into </a:t>
            </a:r>
            <a:r>
              <a:rPr sz="2400" dirty="0">
                <a:latin typeface="Calibri"/>
                <a:cs typeface="Calibri"/>
              </a:rPr>
              <a:t>2 </a:t>
            </a:r>
            <a:r>
              <a:rPr sz="2400" spc="-10" dirty="0">
                <a:latin typeface="Calibri"/>
                <a:cs typeface="Calibri"/>
              </a:rPr>
              <a:t>categories </a:t>
            </a:r>
            <a:r>
              <a:rPr sz="2400" spc="-15" dirty="0">
                <a:solidFill>
                  <a:srgbClr val="00AFEF"/>
                </a:solidFill>
                <a:latin typeface="Calibri"/>
                <a:cs typeface="Calibri"/>
              </a:rPr>
              <a:t>“shoe” </a:t>
            </a:r>
            <a:r>
              <a:rPr sz="2400" dirty="0">
                <a:solidFill>
                  <a:srgbClr val="00AFEF"/>
                </a:solidFill>
                <a:latin typeface="Calibri"/>
                <a:cs typeface="Calibri"/>
              </a:rPr>
              <a:t>and </a:t>
            </a:r>
            <a:r>
              <a:rPr sz="2400" spc="5" dirty="0">
                <a:solidFill>
                  <a:srgbClr val="00AFEF"/>
                </a:solidFill>
                <a:latin typeface="Calibri"/>
                <a:cs typeface="Calibri"/>
              </a:rPr>
              <a:t>“t-shirt” </a:t>
            </a:r>
            <a:r>
              <a:rPr sz="2400" spc="-5" dirty="0">
                <a:latin typeface="Calibri"/>
                <a:cs typeface="Calibri"/>
              </a:rPr>
              <a:t>or </a:t>
            </a:r>
            <a:r>
              <a:rPr sz="2400" spc="-530" dirty="0">
                <a:latin typeface="Calibri"/>
                <a:cs typeface="Calibri"/>
              </a:rPr>
              <a:t> </a:t>
            </a:r>
            <a:r>
              <a:rPr sz="2400" spc="-5" dirty="0">
                <a:solidFill>
                  <a:srgbClr val="C0504D"/>
                </a:solidFill>
                <a:latin typeface="Calibri"/>
                <a:cs typeface="Calibri"/>
              </a:rPr>
              <a:t>“man”</a:t>
            </a:r>
            <a:r>
              <a:rPr sz="2400" spc="-30" dirty="0">
                <a:solidFill>
                  <a:srgbClr val="C0504D"/>
                </a:solidFill>
                <a:latin typeface="Calibri"/>
                <a:cs typeface="Calibri"/>
              </a:rPr>
              <a:t> </a:t>
            </a:r>
            <a:r>
              <a:rPr sz="2400" dirty="0">
                <a:solidFill>
                  <a:srgbClr val="C0504D"/>
                </a:solidFill>
                <a:latin typeface="Calibri"/>
                <a:cs typeface="Calibri"/>
              </a:rPr>
              <a:t>and </a:t>
            </a:r>
            <a:r>
              <a:rPr sz="2400" spc="-10" dirty="0">
                <a:solidFill>
                  <a:srgbClr val="C0504D"/>
                </a:solidFill>
                <a:latin typeface="Calibri"/>
                <a:cs typeface="Calibri"/>
              </a:rPr>
              <a:t>“women”</a:t>
            </a:r>
            <a:endParaRPr sz="2400">
              <a:latin typeface="Calibri"/>
              <a:cs typeface="Calibri"/>
            </a:endParaRPr>
          </a:p>
          <a:p>
            <a:pPr marL="355545" marR="5079" indent="-342846">
              <a:lnSpc>
                <a:spcPct val="80000"/>
              </a:lnSpc>
              <a:spcBef>
                <a:spcPts val="640"/>
              </a:spcBef>
              <a:buFont typeface="Arial MT"/>
              <a:buChar char="•"/>
              <a:tabLst>
                <a:tab pos="354909" algn="l"/>
                <a:tab pos="355545" algn="l"/>
                <a:tab pos="5625219" algn="l"/>
              </a:tabLst>
            </a:pPr>
            <a:r>
              <a:rPr sz="2700" spc="-10" dirty="0">
                <a:latin typeface="Calibri"/>
                <a:cs typeface="Calibri"/>
              </a:rPr>
              <a:t>Popular</a:t>
            </a:r>
            <a:r>
              <a:rPr sz="2700" dirty="0">
                <a:latin typeface="Calibri"/>
                <a:cs typeface="Calibri"/>
              </a:rPr>
              <a:t> </a:t>
            </a:r>
            <a:r>
              <a:rPr sz="2700" spc="-5" dirty="0">
                <a:latin typeface="Calibri"/>
                <a:cs typeface="Calibri"/>
              </a:rPr>
              <a:t>ones </a:t>
            </a:r>
            <a:r>
              <a:rPr sz="2700" spc="-15" dirty="0">
                <a:latin typeface="Calibri"/>
                <a:cs typeface="Calibri"/>
              </a:rPr>
              <a:t>are</a:t>
            </a:r>
            <a:r>
              <a:rPr sz="2700" spc="-20" dirty="0">
                <a:latin typeface="Calibri"/>
                <a:cs typeface="Calibri"/>
              </a:rPr>
              <a:t> </a:t>
            </a:r>
            <a:r>
              <a:rPr sz="2700" b="1" spc="-5" dirty="0">
                <a:latin typeface="Calibri"/>
                <a:cs typeface="Calibri"/>
              </a:rPr>
              <a:t>K</a:t>
            </a:r>
            <a:r>
              <a:rPr sz="2700" spc="-5" dirty="0">
                <a:latin typeface="Calibri"/>
                <a:cs typeface="Calibri"/>
              </a:rPr>
              <a:t>-</a:t>
            </a:r>
            <a:r>
              <a:rPr sz="2700" b="1" spc="-5" dirty="0">
                <a:latin typeface="Calibri"/>
                <a:cs typeface="Calibri"/>
              </a:rPr>
              <a:t>means</a:t>
            </a:r>
            <a:r>
              <a:rPr sz="2700" b="1" spc="35" dirty="0">
                <a:latin typeface="Calibri"/>
                <a:cs typeface="Calibri"/>
              </a:rPr>
              <a:t> </a:t>
            </a:r>
            <a:r>
              <a:rPr sz="2700" b="1" spc="-15" dirty="0">
                <a:latin typeface="Calibri"/>
                <a:cs typeface="Calibri"/>
              </a:rPr>
              <a:t>clustering	</a:t>
            </a:r>
            <a:r>
              <a:rPr sz="2700" dirty="0">
                <a:latin typeface="Calibri"/>
                <a:cs typeface="Calibri"/>
              </a:rPr>
              <a:t>and</a:t>
            </a:r>
            <a:r>
              <a:rPr sz="2700" spc="-65" dirty="0">
                <a:latin typeface="Calibri"/>
                <a:cs typeface="Calibri"/>
              </a:rPr>
              <a:t> </a:t>
            </a:r>
            <a:r>
              <a:rPr sz="2700" b="1" spc="-15" dirty="0">
                <a:latin typeface="Calibri"/>
                <a:cs typeface="Calibri"/>
              </a:rPr>
              <a:t>Hierarchical </a:t>
            </a:r>
            <a:r>
              <a:rPr sz="2700" b="1" spc="-595" dirty="0">
                <a:latin typeface="Calibri"/>
                <a:cs typeface="Calibri"/>
              </a:rPr>
              <a:t> </a:t>
            </a:r>
            <a:r>
              <a:rPr sz="2700" b="1" spc="-15" dirty="0">
                <a:latin typeface="Calibri"/>
                <a:cs typeface="Calibri"/>
              </a:rPr>
              <a:t>clustering</a:t>
            </a:r>
            <a:endParaRPr sz="2700">
              <a:latin typeface="Calibri"/>
              <a:cs typeface="Calibri"/>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74773" y="362153"/>
            <a:ext cx="4396740" cy="690572"/>
          </a:xfrm>
          <a:prstGeom prst="rect">
            <a:avLst/>
          </a:prstGeom>
        </p:spPr>
        <p:txBody>
          <a:bodyPr vert="horz" wrap="square" lIns="0" tIns="13333" rIns="0" bIns="0" rtlCol="0">
            <a:spAutoFit/>
          </a:bodyPr>
          <a:lstStyle/>
          <a:p>
            <a:pPr marL="12698">
              <a:spcBef>
                <a:spcPts val="105"/>
              </a:spcBef>
            </a:pPr>
            <a:r>
              <a:rPr dirty="0">
                <a:solidFill>
                  <a:srgbClr val="C0504D"/>
                </a:solidFill>
              </a:rPr>
              <a:t>K-means</a:t>
            </a:r>
            <a:r>
              <a:rPr spc="-60" dirty="0">
                <a:solidFill>
                  <a:srgbClr val="C0504D"/>
                </a:solidFill>
              </a:rPr>
              <a:t> </a:t>
            </a:r>
            <a:r>
              <a:rPr spc="-10" dirty="0">
                <a:solidFill>
                  <a:srgbClr val="C0504D"/>
                </a:solidFill>
              </a:rPr>
              <a:t>Clustering</a:t>
            </a:r>
            <a:endParaRPr/>
          </a:p>
        </p:txBody>
      </p:sp>
      <p:pic>
        <p:nvPicPr>
          <p:cNvPr id="3" name="object 3"/>
          <p:cNvPicPr/>
          <p:nvPr/>
        </p:nvPicPr>
        <p:blipFill>
          <a:blip r:embed="rId2" cstate="print"/>
          <a:stretch>
            <a:fillRect/>
          </a:stretch>
        </p:blipFill>
        <p:spPr>
          <a:xfrm>
            <a:off x="1080287" y="2393487"/>
            <a:ext cx="6821585" cy="3760890"/>
          </a:xfrm>
          <a:prstGeom prst="rect">
            <a:avLst/>
          </a:prstGeom>
        </p:spPr>
      </p:pic>
      <p:sp>
        <p:nvSpPr>
          <p:cNvPr id="4" name="object 4"/>
          <p:cNvSpPr txBox="1"/>
          <p:nvPr/>
        </p:nvSpPr>
        <p:spPr>
          <a:xfrm>
            <a:off x="2056258" y="6246368"/>
            <a:ext cx="3872229" cy="289821"/>
          </a:xfrm>
          <a:prstGeom prst="rect">
            <a:avLst/>
          </a:prstGeom>
        </p:spPr>
        <p:txBody>
          <a:bodyPr vert="horz" wrap="square" lIns="0" tIns="12698" rIns="0" bIns="0" rtlCol="0">
            <a:spAutoFit/>
          </a:bodyPr>
          <a:lstStyle/>
          <a:p>
            <a:pPr marL="12698">
              <a:spcBef>
                <a:spcPts val="100"/>
              </a:spcBef>
            </a:pPr>
            <a:r>
              <a:rPr u="heavy" spc="-15" dirty="0">
                <a:solidFill>
                  <a:srgbClr val="0000FF"/>
                </a:solidFill>
                <a:uFill>
                  <a:solidFill>
                    <a:srgbClr val="0000FF"/>
                  </a:solidFill>
                </a:uFill>
                <a:latin typeface="Calibri"/>
                <a:cs typeface="Calibri"/>
                <a:hlinkClick r:id="rId3"/>
              </a:rPr>
              <a:t>http://pypr.sourceforge.net/kmeans.html</a:t>
            </a:r>
            <a:endParaRPr>
              <a:latin typeface="Calibri"/>
              <a:cs typeface="Calibri"/>
            </a:endParaRPr>
          </a:p>
        </p:txBody>
      </p:sp>
      <p:sp>
        <p:nvSpPr>
          <p:cNvPr id="5" name="object 5"/>
          <p:cNvSpPr txBox="1"/>
          <p:nvPr/>
        </p:nvSpPr>
        <p:spPr>
          <a:xfrm>
            <a:off x="535940" y="1257045"/>
            <a:ext cx="8012430" cy="867533"/>
          </a:xfrm>
          <a:prstGeom prst="rect">
            <a:avLst/>
          </a:prstGeom>
        </p:spPr>
        <p:txBody>
          <a:bodyPr vert="horz" wrap="square" lIns="0" tIns="71743" rIns="0" bIns="0" rtlCol="0">
            <a:spAutoFit/>
          </a:bodyPr>
          <a:lstStyle/>
          <a:p>
            <a:pPr marL="355545" marR="5079" indent="-342846">
              <a:lnSpc>
                <a:spcPts val="1919"/>
              </a:lnSpc>
              <a:spcBef>
                <a:spcPts val="565"/>
              </a:spcBef>
              <a:buFont typeface="Arial MT"/>
              <a:buChar char="•"/>
              <a:tabLst>
                <a:tab pos="354909" algn="l"/>
                <a:tab pos="355545" algn="l"/>
              </a:tabLst>
            </a:pPr>
            <a:r>
              <a:rPr sz="2000" dirty="0">
                <a:latin typeface="Calibri"/>
                <a:cs typeface="Calibri"/>
              </a:rPr>
              <a:t>partition</a:t>
            </a:r>
            <a:r>
              <a:rPr sz="2000" spc="-5" dirty="0">
                <a:latin typeface="Calibri"/>
                <a:cs typeface="Calibri"/>
              </a:rPr>
              <a:t> </a:t>
            </a:r>
            <a:r>
              <a:rPr sz="2000" b="1" i="1" dirty="0">
                <a:latin typeface="Calibri"/>
                <a:cs typeface="Calibri"/>
              </a:rPr>
              <a:t>n</a:t>
            </a:r>
            <a:r>
              <a:rPr sz="2000" b="1" i="1" spc="-5" dirty="0">
                <a:latin typeface="Calibri"/>
                <a:cs typeface="Calibri"/>
              </a:rPr>
              <a:t> </a:t>
            </a:r>
            <a:r>
              <a:rPr sz="2000" spc="-5" dirty="0">
                <a:latin typeface="Calibri"/>
                <a:cs typeface="Calibri"/>
              </a:rPr>
              <a:t>observations</a:t>
            </a:r>
            <a:r>
              <a:rPr sz="2000" dirty="0">
                <a:latin typeface="Calibri"/>
                <a:cs typeface="Calibri"/>
              </a:rPr>
              <a:t> </a:t>
            </a:r>
            <a:r>
              <a:rPr sz="2000" spc="-15" dirty="0">
                <a:latin typeface="Calibri"/>
                <a:cs typeface="Calibri"/>
              </a:rPr>
              <a:t>into</a:t>
            </a:r>
            <a:r>
              <a:rPr sz="2000" spc="10" dirty="0">
                <a:latin typeface="Calibri"/>
                <a:cs typeface="Calibri"/>
              </a:rPr>
              <a:t> </a:t>
            </a:r>
            <a:r>
              <a:rPr sz="2000" b="1" i="1" dirty="0">
                <a:latin typeface="Calibri"/>
                <a:cs typeface="Calibri"/>
              </a:rPr>
              <a:t>k </a:t>
            </a:r>
            <a:r>
              <a:rPr sz="2000" spc="-15" dirty="0">
                <a:latin typeface="Calibri"/>
                <a:cs typeface="Calibri"/>
              </a:rPr>
              <a:t>clusters</a:t>
            </a:r>
            <a:r>
              <a:rPr sz="2000" spc="25" dirty="0">
                <a:latin typeface="Calibri"/>
                <a:cs typeface="Calibri"/>
              </a:rPr>
              <a:t> </a:t>
            </a:r>
            <a:r>
              <a:rPr sz="2000" dirty="0">
                <a:latin typeface="Calibri"/>
                <a:cs typeface="Calibri"/>
              </a:rPr>
              <a:t>in which</a:t>
            </a:r>
            <a:r>
              <a:rPr sz="2000" spc="-10" dirty="0">
                <a:latin typeface="Calibri"/>
                <a:cs typeface="Calibri"/>
              </a:rPr>
              <a:t> </a:t>
            </a:r>
            <a:r>
              <a:rPr sz="2000" dirty="0">
                <a:latin typeface="Calibri"/>
                <a:cs typeface="Calibri"/>
              </a:rPr>
              <a:t>each</a:t>
            </a:r>
            <a:r>
              <a:rPr sz="2000" spc="5" dirty="0">
                <a:latin typeface="Calibri"/>
                <a:cs typeface="Calibri"/>
              </a:rPr>
              <a:t> </a:t>
            </a:r>
            <a:r>
              <a:rPr sz="2000" spc="-5" dirty="0">
                <a:latin typeface="Calibri"/>
                <a:cs typeface="Calibri"/>
              </a:rPr>
              <a:t>observation belongs </a:t>
            </a:r>
            <a:r>
              <a:rPr sz="2000" dirty="0">
                <a:latin typeface="Calibri"/>
                <a:cs typeface="Calibri"/>
              </a:rPr>
              <a:t> </a:t>
            </a:r>
            <a:r>
              <a:rPr sz="2000" spc="-10" dirty="0">
                <a:latin typeface="Calibri"/>
                <a:cs typeface="Calibri"/>
              </a:rPr>
              <a:t>to</a:t>
            </a:r>
            <a:r>
              <a:rPr sz="2000" spc="-5" dirty="0">
                <a:latin typeface="Calibri"/>
                <a:cs typeface="Calibri"/>
              </a:rPr>
              <a:t> </a:t>
            </a:r>
            <a:r>
              <a:rPr sz="2000" dirty="0">
                <a:latin typeface="Calibri"/>
                <a:cs typeface="Calibri"/>
              </a:rPr>
              <a:t>the</a:t>
            </a:r>
            <a:r>
              <a:rPr sz="2000" spc="-10" dirty="0">
                <a:latin typeface="Calibri"/>
                <a:cs typeface="Calibri"/>
              </a:rPr>
              <a:t> </a:t>
            </a:r>
            <a:r>
              <a:rPr sz="2000" spc="-5" dirty="0">
                <a:latin typeface="Calibri"/>
                <a:cs typeface="Calibri"/>
              </a:rPr>
              <a:t>cluster</a:t>
            </a:r>
            <a:r>
              <a:rPr sz="2000" spc="10" dirty="0">
                <a:latin typeface="Calibri"/>
                <a:cs typeface="Calibri"/>
              </a:rPr>
              <a:t> </a:t>
            </a:r>
            <a:r>
              <a:rPr sz="2000" spc="-5" dirty="0">
                <a:latin typeface="Calibri"/>
                <a:cs typeface="Calibri"/>
              </a:rPr>
              <a:t>with</a:t>
            </a:r>
            <a:r>
              <a:rPr sz="2000" spc="5" dirty="0">
                <a:latin typeface="Calibri"/>
                <a:cs typeface="Calibri"/>
              </a:rPr>
              <a:t> </a:t>
            </a:r>
            <a:r>
              <a:rPr sz="2000" dirty="0">
                <a:latin typeface="Calibri"/>
                <a:cs typeface="Calibri"/>
              </a:rPr>
              <a:t>the</a:t>
            </a:r>
            <a:r>
              <a:rPr sz="2000" spc="5" dirty="0">
                <a:latin typeface="Calibri"/>
                <a:cs typeface="Calibri"/>
              </a:rPr>
              <a:t> </a:t>
            </a:r>
            <a:r>
              <a:rPr sz="2000" spc="-5" dirty="0">
                <a:latin typeface="Calibri"/>
                <a:cs typeface="Calibri"/>
              </a:rPr>
              <a:t>nearest</a:t>
            </a:r>
            <a:r>
              <a:rPr sz="2000" spc="-30" dirty="0">
                <a:latin typeface="Calibri"/>
                <a:cs typeface="Calibri"/>
              </a:rPr>
              <a:t> </a:t>
            </a:r>
            <a:r>
              <a:rPr sz="2000" dirty="0">
                <a:latin typeface="Calibri"/>
                <a:cs typeface="Calibri"/>
              </a:rPr>
              <a:t>mean,</a:t>
            </a:r>
            <a:r>
              <a:rPr sz="2000" spc="-5" dirty="0">
                <a:latin typeface="Calibri"/>
                <a:cs typeface="Calibri"/>
              </a:rPr>
              <a:t> serving</a:t>
            </a:r>
            <a:r>
              <a:rPr sz="2000" spc="5" dirty="0">
                <a:latin typeface="Calibri"/>
                <a:cs typeface="Calibri"/>
              </a:rPr>
              <a:t> </a:t>
            </a:r>
            <a:r>
              <a:rPr sz="2000" dirty="0">
                <a:latin typeface="Calibri"/>
                <a:cs typeface="Calibri"/>
              </a:rPr>
              <a:t>as a</a:t>
            </a:r>
            <a:r>
              <a:rPr sz="2000" spc="20" dirty="0">
                <a:latin typeface="Calibri"/>
                <a:cs typeface="Calibri"/>
              </a:rPr>
              <a:t> </a:t>
            </a:r>
            <a:r>
              <a:rPr sz="2000" spc="-10" dirty="0">
                <a:latin typeface="Calibri"/>
                <a:cs typeface="Calibri"/>
              </a:rPr>
              <a:t>prototype</a:t>
            </a:r>
            <a:r>
              <a:rPr sz="2000" spc="-15" dirty="0">
                <a:latin typeface="Calibri"/>
                <a:cs typeface="Calibri"/>
              </a:rPr>
              <a:t> </a:t>
            </a:r>
            <a:r>
              <a:rPr sz="2000" spc="-5" dirty="0">
                <a:latin typeface="Calibri"/>
                <a:cs typeface="Calibri"/>
              </a:rPr>
              <a:t>of </a:t>
            </a:r>
            <a:r>
              <a:rPr sz="2000" dirty="0">
                <a:latin typeface="Calibri"/>
                <a:cs typeface="Calibri"/>
              </a:rPr>
              <a:t>the </a:t>
            </a:r>
            <a:r>
              <a:rPr sz="2000" spc="-30" dirty="0">
                <a:latin typeface="Calibri"/>
                <a:cs typeface="Calibri"/>
              </a:rPr>
              <a:t>cluster.</a:t>
            </a:r>
            <a:endParaRPr sz="2000">
              <a:latin typeface="Calibri"/>
              <a:cs typeface="Calibri"/>
            </a:endParaRPr>
          </a:p>
          <a:p>
            <a:pPr marL="355545" indent="-342846">
              <a:spcBef>
                <a:spcPts val="20"/>
              </a:spcBef>
              <a:buClr>
                <a:srgbClr val="000000"/>
              </a:buClr>
              <a:buFont typeface="Arial MT"/>
              <a:buChar char="•"/>
              <a:tabLst>
                <a:tab pos="354909" algn="l"/>
                <a:tab pos="355545" algn="l"/>
              </a:tabLst>
            </a:pPr>
            <a:r>
              <a:rPr sz="2000" u="heavy" spc="-5" dirty="0">
                <a:solidFill>
                  <a:srgbClr val="0000FF"/>
                </a:solidFill>
                <a:uFill>
                  <a:solidFill>
                    <a:srgbClr val="0000FF"/>
                  </a:solidFill>
                </a:uFill>
                <a:latin typeface="Calibri"/>
                <a:cs typeface="Calibri"/>
                <a:hlinkClick r:id="rId4"/>
              </a:rPr>
              <a:t>http://en.wikipedia.org/wiki/K-means_clustering</a:t>
            </a:r>
            <a:endParaRPr sz="2000">
              <a:latin typeface="Calibri"/>
              <a:cs typeface="Calibri"/>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8637" y="362153"/>
            <a:ext cx="5047615" cy="690572"/>
          </a:xfrm>
          <a:prstGeom prst="rect">
            <a:avLst/>
          </a:prstGeom>
        </p:spPr>
        <p:txBody>
          <a:bodyPr vert="horz" wrap="square" lIns="0" tIns="13333" rIns="0" bIns="0" rtlCol="0">
            <a:spAutoFit/>
          </a:bodyPr>
          <a:lstStyle/>
          <a:p>
            <a:pPr marL="12698">
              <a:spcBef>
                <a:spcPts val="105"/>
              </a:spcBef>
            </a:pPr>
            <a:r>
              <a:rPr spc="-20" dirty="0"/>
              <a:t>Hierarchical</a:t>
            </a:r>
            <a:r>
              <a:rPr spc="-25" dirty="0"/>
              <a:t> </a:t>
            </a:r>
            <a:r>
              <a:rPr spc="-10" dirty="0"/>
              <a:t>clustering</a:t>
            </a:r>
            <a:endParaRPr/>
          </a:p>
        </p:txBody>
      </p:sp>
      <p:sp>
        <p:nvSpPr>
          <p:cNvPr id="3" name="object 3"/>
          <p:cNvSpPr txBox="1"/>
          <p:nvPr/>
        </p:nvSpPr>
        <p:spPr>
          <a:xfrm>
            <a:off x="535941" y="1308862"/>
            <a:ext cx="8028305" cy="4717303"/>
          </a:xfrm>
          <a:prstGeom prst="rect">
            <a:avLst/>
          </a:prstGeom>
        </p:spPr>
        <p:txBody>
          <a:bodyPr vert="horz" wrap="square" lIns="0" tIns="92061" rIns="0" bIns="0" rtlCol="0">
            <a:spAutoFit/>
          </a:bodyPr>
          <a:lstStyle/>
          <a:p>
            <a:pPr marL="355545" marR="1144726" indent="-342846">
              <a:lnSpc>
                <a:spcPts val="2590"/>
              </a:lnSpc>
              <a:spcBef>
                <a:spcPts val="725"/>
              </a:spcBef>
              <a:buFont typeface="Arial MT"/>
              <a:buChar char="•"/>
              <a:tabLst>
                <a:tab pos="354909" algn="l"/>
                <a:tab pos="355545" algn="l"/>
              </a:tabLst>
            </a:pPr>
            <a:r>
              <a:rPr sz="2700" dirty="0">
                <a:latin typeface="Calibri"/>
                <a:cs typeface="Calibri"/>
              </a:rPr>
              <a:t>method</a:t>
            </a:r>
            <a:r>
              <a:rPr sz="2700" spc="-40" dirty="0">
                <a:latin typeface="Calibri"/>
                <a:cs typeface="Calibri"/>
              </a:rPr>
              <a:t> </a:t>
            </a:r>
            <a:r>
              <a:rPr sz="2700" dirty="0">
                <a:latin typeface="Calibri"/>
                <a:cs typeface="Calibri"/>
              </a:rPr>
              <a:t>of</a:t>
            </a:r>
            <a:r>
              <a:rPr sz="2700" spc="-20" dirty="0">
                <a:latin typeface="Calibri"/>
                <a:cs typeface="Calibri"/>
              </a:rPr>
              <a:t> </a:t>
            </a:r>
            <a:r>
              <a:rPr sz="2700" spc="-10" dirty="0">
                <a:latin typeface="Calibri"/>
                <a:cs typeface="Calibri"/>
              </a:rPr>
              <a:t>cluster</a:t>
            </a:r>
            <a:r>
              <a:rPr sz="2700" spc="-25" dirty="0">
                <a:latin typeface="Calibri"/>
                <a:cs typeface="Calibri"/>
              </a:rPr>
              <a:t> </a:t>
            </a:r>
            <a:r>
              <a:rPr sz="2700" spc="-5" dirty="0">
                <a:latin typeface="Calibri"/>
                <a:cs typeface="Calibri"/>
              </a:rPr>
              <a:t>analysis</a:t>
            </a:r>
            <a:r>
              <a:rPr sz="2700" spc="-40" dirty="0">
                <a:latin typeface="Calibri"/>
                <a:cs typeface="Calibri"/>
              </a:rPr>
              <a:t> </a:t>
            </a:r>
            <a:r>
              <a:rPr sz="2700" dirty="0">
                <a:latin typeface="Calibri"/>
                <a:cs typeface="Calibri"/>
              </a:rPr>
              <a:t>which</a:t>
            </a:r>
            <a:r>
              <a:rPr sz="2700" spc="-25" dirty="0">
                <a:latin typeface="Calibri"/>
                <a:cs typeface="Calibri"/>
              </a:rPr>
              <a:t> </a:t>
            </a:r>
            <a:r>
              <a:rPr sz="2700" spc="-10" dirty="0">
                <a:latin typeface="Calibri"/>
                <a:cs typeface="Calibri"/>
              </a:rPr>
              <a:t>seeks</a:t>
            </a:r>
            <a:r>
              <a:rPr sz="2700" spc="-30" dirty="0">
                <a:latin typeface="Calibri"/>
                <a:cs typeface="Calibri"/>
              </a:rPr>
              <a:t> </a:t>
            </a:r>
            <a:r>
              <a:rPr sz="2700" spc="-15" dirty="0">
                <a:latin typeface="Calibri"/>
                <a:cs typeface="Calibri"/>
              </a:rPr>
              <a:t>to </a:t>
            </a:r>
            <a:r>
              <a:rPr sz="2700" spc="-5" dirty="0">
                <a:latin typeface="Calibri"/>
                <a:cs typeface="Calibri"/>
              </a:rPr>
              <a:t>build </a:t>
            </a:r>
            <a:r>
              <a:rPr sz="2700" spc="-595" dirty="0">
                <a:latin typeface="Calibri"/>
                <a:cs typeface="Calibri"/>
              </a:rPr>
              <a:t> </a:t>
            </a:r>
            <a:r>
              <a:rPr sz="2700" dirty="0">
                <a:latin typeface="Calibri"/>
                <a:cs typeface="Calibri"/>
              </a:rPr>
              <a:t>a</a:t>
            </a:r>
            <a:r>
              <a:rPr sz="2700" spc="-15" dirty="0">
                <a:latin typeface="Calibri"/>
                <a:cs typeface="Calibri"/>
              </a:rPr>
              <a:t> </a:t>
            </a:r>
            <a:r>
              <a:rPr sz="2700" spc="-25" dirty="0">
                <a:latin typeface="Calibri"/>
                <a:cs typeface="Calibri"/>
              </a:rPr>
              <a:t>hierarchy</a:t>
            </a:r>
            <a:r>
              <a:rPr sz="2700" spc="-5" dirty="0">
                <a:latin typeface="Calibri"/>
                <a:cs typeface="Calibri"/>
              </a:rPr>
              <a:t> of </a:t>
            </a:r>
            <a:r>
              <a:rPr sz="2700" spc="-15" dirty="0">
                <a:latin typeface="Calibri"/>
                <a:cs typeface="Calibri"/>
              </a:rPr>
              <a:t>clusters.</a:t>
            </a:r>
            <a:endParaRPr sz="2700">
              <a:latin typeface="Calibri"/>
              <a:cs typeface="Calibri"/>
            </a:endParaRPr>
          </a:p>
          <a:p>
            <a:pPr marL="355545" indent="-342846">
              <a:spcBef>
                <a:spcPts val="30"/>
              </a:spcBef>
              <a:buFont typeface="Arial MT"/>
              <a:buChar char="•"/>
              <a:tabLst>
                <a:tab pos="354909" algn="l"/>
                <a:tab pos="355545" algn="l"/>
              </a:tabLst>
            </a:pPr>
            <a:r>
              <a:rPr sz="2700" spc="-10" dirty="0">
                <a:latin typeface="Calibri"/>
                <a:cs typeface="Calibri"/>
              </a:rPr>
              <a:t>There</a:t>
            </a:r>
            <a:r>
              <a:rPr sz="2700" spc="-35" dirty="0">
                <a:latin typeface="Calibri"/>
                <a:cs typeface="Calibri"/>
              </a:rPr>
              <a:t> </a:t>
            </a:r>
            <a:r>
              <a:rPr sz="2700" spc="-10" dirty="0">
                <a:latin typeface="Calibri"/>
                <a:cs typeface="Calibri"/>
              </a:rPr>
              <a:t>can</a:t>
            </a:r>
            <a:r>
              <a:rPr sz="2700" spc="-20" dirty="0">
                <a:latin typeface="Calibri"/>
                <a:cs typeface="Calibri"/>
              </a:rPr>
              <a:t> </a:t>
            </a:r>
            <a:r>
              <a:rPr sz="2700" spc="-5" dirty="0">
                <a:latin typeface="Calibri"/>
                <a:cs typeface="Calibri"/>
              </a:rPr>
              <a:t>be</a:t>
            </a:r>
            <a:r>
              <a:rPr sz="2700" spc="-20" dirty="0">
                <a:latin typeface="Calibri"/>
                <a:cs typeface="Calibri"/>
              </a:rPr>
              <a:t> </a:t>
            </a:r>
            <a:r>
              <a:rPr sz="2700" spc="-10" dirty="0">
                <a:latin typeface="Calibri"/>
                <a:cs typeface="Calibri"/>
              </a:rPr>
              <a:t>two </a:t>
            </a:r>
            <a:r>
              <a:rPr sz="2700" spc="-15" dirty="0">
                <a:latin typeface="Calibri"/>
                <a:cs typeface="Calibri"/>
              </a:rPr>
              <a:t>strategies</a:t>
            </a:r>
            <a:endParaRPr sz="2700">
              <a:latin typeface="Calibri"/>
              <a:cs typeface="Calibri"/>
            </a:endParaRPr>
          </a:p>
          <a:p>
            <a:pPr marL="756167" lvl="1" indent="-286975">
              <a:spcBef>
                <a:spcPts val="10"/>
              </a:spcBef>
              <a:buFont typeface="Arial MT"/>
              <a:buChar char="–"/>
              <a:tabLst>
                <a:tab pos="756801" algn="l"/>
              </a:tabLst>
            </a:pPr>
            <a:r>
              <a:rPr sz="2400" b="1" spc="-10" dirty="0">
                <a:latin typeface="Calibri"/>
                <a:cs typeface="Calibri"/>
              </a:rPr>
              <a:t>Agglomerative</a:t>
            </a:r>
            <a:r>
              <a:rPr sz="2400" spc="-10" dirty="0">
                <a:latin typeface="Calibri"/>
                <a:cs typeface="Calibri"/>
              </a:rPr>
              <a:t>:</a:t>
            </a:r>
            <a:endParaRPr sz="2400">
              <a:latin typeface="Calibri"/>
              <a:cs typeface="Calibri"/>
            </a:endParaRPr>
          </a:p>
          <a:p>
            <a:pPr marL="1155519" marR="84442" lvl="2" indent="-228564">
              <a:lnSpc>
                <a:spcPct val="80000"/>
              </a:lnSpc>
              <a:spcBef>
                <a:spcPts val="495"/>
              </a:spcBef>
              <a:buFont typeface="Arial MT"/>
              <a:buChar char="•"/>
              <a:tabLst>
                <a:tab pos="1155519" algn="l"/>
                <a:tab pos="1156154" algn="l"/>
              </a:tabLst>
            </a:pPr>
            <a:r>
              <a:rPr sz="2000" spc="-5" dirty="0">
                <a:latin typeface="Calibri"/>
                <a:cs typeface="Calibri"/>
              </a:rPr>
              <a:t>This </a:t>
            </a:r>
            <a:r>
              <a:rPr sz="2000" dirty="0">
                <a:latin typeface="Calibri"/>
                <a:cs typeface="Calibri"/>
              </a:rPr>
              <a:t>is</a:t>
            </a:r>
            <a:r>
              <a:rPr sz="2000" spc="5" dirty="0">
                <a:latin typeface="Calibri"/>
                <a:cs typeface="Calibri"/>
              </a:rPr>
              <a:t> </a:t>
            </a:r>
            <a:r>
              <a:rPr sz="2000" dirty="0">
                <a:latin typeface="Calibri"/>
                <a:cs typeface="Calibri"/>
              </a:rPr>
              <a:t>a</a:t>
            </a:r>
            <a:r>
              <a:rPr sz="2000" spc="5" dirty="0">
                <a:latin typeface="Calibri"/>
                <a:cs typeface="Calibri"/>
              </a:rPr>
              <a:t> </a:t>
            </a:r>
            <a:r>
              <a:rPr sz="2000" spc="-10" dirty="0">
                <a:latin typeface="Calibri"/>
                <a:cs typeface="Calibri"/>
              </a:rPr>
              <a:t>"bottom</a:t>
            </a:r>
            <a:r>
              <a:rPr sz="2000" spc="-30" dirty="0">
                <a:latin typeface="Calibri"/>
                <a:cs typeface="Calibri"/>
              </a:rPr>
              <a:t> </a:t>
            </a:r>
            <a:r>
              <a:rPr sz="2000" dirty="0">
                <a:latin typeface="Calibri"/>
                <a:cs typeface="Calibri"/>
              </a:rPr>
              <a:t>up"</a:t>
            </a:r>
            <a:r>
              <a:rPr sz="2000" spc="-20" dirty="0">
                <a:latin typeface="Calibri"/>
                <a:cs typeface="Calibri"/>
              </a:rPr>
              <a:t> </a:t>
            </a:r>
            <a:r>
              <a:rPr sz="2000" spc="-5" dirty="0">
                <a:latin typeface="Calibri"/>
                <a:cs typeface="Calibri"/>
              </a:rPr>
              <a:t>approach:</a:t>
            </a:r>
            <a:r>
              <a:rPr sz="2000" spc="5" dirty="0">
                <a:latin typeface="Calibri"/>
                <a:cs typeface="Calibri"/>
              </a:rPr>
              <a:t> </a:t>
            </a:r>
            <a:r>
              <a:rPr sz="2000" spc="-5" dirty="0">
                <a:latin typeface="Calibri"/>
                <a:cs typeface="Calibri"/>
              </a:rPr>
              <a:t>each observation</a:t>
            </a:r>
            <a:r>
              <a:rPr sz="2000" spc="5" dirty="0">
                <a:latin typeface="Calibri"/>
                <a:cs typeface="Calibri"/>
              </a:rPr>
              <a:t> </a:t>
            </a:r>
            <a:r>
              <a:rPr sz="2000" spc="-10" dirty="0">
                <a:latin typeface="Calibri"/>
                <a:cs typeface="Calibri"/>
              </a:rPr>
              <a:t>starts</a:t>
            </a:r>
            <a:r>
              <a:rPr sz="2000" spc="5" dirty="0">
                <a:latin typeface="Calibri"/>
                <a:cs typeface="Calibri"/>
              </a:rPr>
              <a:t> </a:t>
            </a:r>
            <a:r>
              <a:rPr sz="2000" dirty="0">
                <a:latin typeface="Calibri"/>
                <a:cs typeface="Calibri"/>
              </a:rPr>
              <a:t>in its</a:t>
            </a:r>
            <a:r>
              <a:rPr sz="2000" spc="15" dirty="0">
                <a:latin typeface="Calibri"/>
                <a:cs typeface="Calibri"/>
              </a:rPr>
              <a:t> </a:t>
            </a:r>
            <a:r>
              <a:rPr sz="2000" spc="-5" dirty="0">
                <a:latin typeface="Calibri"/>
                <a:cs typeface="Calibri"/>
              </a:rPr>
              <a:t>own </a:t>
            </a:r>
            <a:r>
              <a:rPr sz="2000" spc="-440" dirty="0">
                <a:latin typeface="Calibri"/>
                <a:cs typeface="Calibri"/>
              </a:rPr>
              <a:t> </a:t>
            </a:r>
            <a:r>
              <a:rPr sz="2000" spc="-30" dirty="0">
                <a:latin typeface="Calibri"/>
                <a:cs typeface="Calibri"/>
              </a:rPr>
              <a:t>cluster,</a:t>
            </a:r>
            <a:r>
              <a:rPr sz="2000" spc="15" dirty="0">
                <a:latin typeface="Calibri"/>
                <a:cs typeface="Calibri"/>
              </a:rPr>
              <a:t> </a:t>
            </a:r>
            <a:r>
              <a:rPr sz="2000" dirty="0">
                <a:latin typeface="Calibri"/>
                <a:cs typeface="Calibri"/>
              </a:rPr>
              <a:t>and</a:t>
            </a:r>
            <a:r>
              <a:rPr sz="2000" spc="-10" dirty="0">
                <a:latin typeface="Calibri"/>
                <a:cs typeface="Calibri"/>
              </a:rPr>
              <a:t> </a:t>
            </a:r>
            <a:r>
              <a:rPr sz="2000" spc="-15" dirty="0">
                <a:latin typeface="Calibri"/>
                <a:cs typeface="Calibri"/>
              </a:rPr>
              <a:t>pairs</a:t>
            </a:r>
            <a:r>
              <a:rPr sz="2000" spc="15" dirty="0">
                <a:latin typeface="Calibri"/>
                <a:cs typeface="Calibri"/>
              </a:rPr>
              <a:t> </a:t>
            </a:r>
            <a:r>
              <a:rPr sz="2000" spc="-5" dirty="0">
                <a:latin typeface="Calibri"/>
                <a:cs typeface="Calibri"/>
              </a:rPr>
              <a:t>of</a:t>
            </a:r>
            <a:r>
              <a:rPr sz="2000" spc="-10" dirty="0">
                <a:latin typeface="Calibri"/>
                <a:cs typeface="Calibri"/>
              </a:rPr>
              <a:t> </a:t>
            </a:r>
            <a:r>
              <a:rPr sz="2000" spc="-15" dirty="0">
                <a:latin typeface="Calibri"/>
                <a:cs typeface="Calibri"/>
              </a:rPr>
              <a:t>clusters</a:t>
            </a:r>
            <a:r>
              <a:rPr sz="2000" spc="25" dirty="0">
                <a:latin typeface="Calibri"/>
                <a:cs typeface="Calibri"/>
              </a:rPr>
              <a:t> </a:t>
            </a:r>
            <a:r>
              <a:rPr sz="2000" spc="-10" dirty="0">
                <a:latin typeface="Calibri"/>
                <a:cs typeface="Calibri"/>
              </a:rPr>
              <a:t>are</a:t>
            </a:r>
            <a:r>
              <a:rPr sz="2000" spc="5" dirty="0">
                <a:latin typeface="Calibri"/>
                <a:cs typeface="Calibri"/>
              </a:rPr>
              <a:t> </a:t>
            </a:r>
            <a:r>
              <a:rPr sz="2000" spc="-10" dirty="0">
                <a:latin typeface="Calibri"/>
                <a:cs typeface="Calibri"/>
              </a:rPr>
              <a:t>merged</a:t>
            </a:r>
            <a:r>
              <a:rPr sz="2000" spc="-5" dirty="0">
                <a:latin typeface="Calibri"/>
                <a:cs typeface="Calibri"/>
              </a:rPr>
              <a:t> </a:t>
            </a:r>
            <a:r>
              <a:rPr sz="2000" dirty="0">
                <a:latin typeface="Calibri"/>
                <a:cs typeface="Calibri"/>
              </a:rPr>
              <a:t>as</a:t>
            </a:r>
            <a:r>
              <a:rPr sz="2000" spc="15" dirty="0">
                <a:latin typeface="Calibri"/>
                <a:cs typeface="Calibri"/>
              </a:rPr>
              <a:t> </a:t>
            </a:r>
            <a:r>
              <a:rPr sz="2000" spc="-5" dirty="0">
                <a:latin typeface="Calibri"/>
                <a:cs typeface="Calibri"/>
              </a:rPr>
              <a:t>one</a:t>
            </a:r>
            <a:r>
              <a:rPr sz="2000" spc="-20" dirty="0">
                <a:latin typeface="Calibri"/>
                <a:cs typeface="Calibri"/>
              </a:rPr>
              <a:t> </a:t>
            </a:r>
            <a:r>
              <a:rPr sz="2000" spc="-10" dirty="0">
                <a:latin typeface="Calibri"/>
                <a:cs typeface="Calibri"/>
              </a:rPr>
              <a:t>moves</a:t>
            </a:r>
            <a:r>
              <a:rPr sz="2000" spc="15" dirty="0">
                <a:latin typeface="Calibri"/>
                <a:cs typeface="Calibri"/>
              </a:rPr>
              <a:t> </a:t>
            </a:r>
            <a:r>
              <a:rPr sz="2000" spc="-5" dirty="0">
                <a:latin typeface="Calibri"/>
                <a:cs typeface="Calibri"/>
              </a:rPr>
              <a:t>up </a:t>
            </a:r>
            <a:r>
              <a:rPr sz="2000" dirty="0">
                <a:latin typeface="Calibri"/>
                <a:cs typeface="Calibri"/>
              </a:rPr>
              <a:t>the </a:t>
            </a:r>
            <a:r>
              <a:rPr sz="2000" spc="5" dirty="0">
                <a:latin typeface="Calibri"/>
                <a:cs typeface="Calibri"/>
              </a:rPr>
              <a:t> </a:t>
            </a:r>
            <a:r>
              <a:rPr sz="2000" spc="-25" dirty="0">
                <a:latin typeface="Calibri"/>
                <a:cs typeface="Calibri"/>
              </a:rPr>
              <a:t>hierarchy.</a:t>
            </a:r>
            <a:endParaRPr sz="2000">
              <a:latin typeface="Calibri"/>
              <a:cs typeface="Calibri"/>
            </a:endParaRPr>
          </a:p>
          <a:p>
            <a:pPr marL="1155519" lvl="2" indent="-229199">
              <a:lnSpc>
                <a:spcPts val="2390"/>
              </a:lnSpc>
              <a:spcBef>
                <a:spcPts val="5"/>
              </a:spcBef>
              <a:buFont typeface="Arial MT"/>
              <a:buChar char="•"/>
              <a:tabLst>
                <a:tab pos="1155519" algn="l"/>
                <a:tab pos="1156154" algn="l"/>
              </a:tabLst>
            </a:pPr>
            <a:r>
              <a:rPr sz="2000" spc="-5" dirty="0">
                <a:latin typeface="Calibri"/>
                <a:cs typeface="Calibri"/>
              </a:rPr>
              <a:t>Time</a:t>
            </a:r>
            <a:r>
              <a:rPr sz="2000" spc="-10" dirty="0">
                <a:latin typeface="Calibri"/>
                <a:cs typeface="Calibri"/>
              </a:rPr>
              <a:t> complexity</a:t>
            </a:r>
            <a:r>
              <a:rPr sz="2000" spc="-5" dirty="0">
                <a:latin typeface="Calibri"/>
                <a:cs typeface="Calibri"/>
              </a:rPr>
              <a:t> </a:t>
            </a:r>
            <a:r>
              <a:rPr sz="2000" dirty="0">
                <a:latin typeface="Calibri"/>
                <a:cs typeface="Calibri"/>
              </a:rPr>
              <a:t>is</a:t>
            </a:r>
            <a:r>
              <a:rPr sz="2000" spc="-5" dirty="0">
                <a:latin typeface="Calibri"/>
                <a:cs typeface="Calibri"/>
              </a:rPr>
              <a:t> </a:t>
            </a:r>
            <a:r>
              <a:rPr sz="2000" dirty="0">
                <a:latin typeface="Calibri"/>
                <a:cs typeface="Calibri"/>
              </a:rPr>
              <a:t>O(n^3)</a:t>
            </a:r>
            <a:endParaRPr sz="2000">
              <a:latin typeface="Calibri"/>
              <a:cs typeface="Calibri"/>
            </a:endParaRPr>
          </a:p>
          <a:p>
            <a:pPr marL="756167" lvl="1" indent="-286975">
              <a:lnSpc>
                <a:spcPts val="2870"/>
              </a:lnSpc>
              <a:buFont typeface="Arial MT"/>
              <a:buChar char="–"/>
              <a:tabLst>
                <a:tab pos="756801" algn="l"/>
              </a:tabLst>
            </a:pPr>
            <a:r>
              <a:rPr sz="2400" b="1" spc="-5" dirty="0">
                <a:latin typeface="Calibri"/>
                <a:cs typeface="Calibri"/>
              </a:rPr>
              <a:t>Divisive</a:t>
            </a:r>
            <a:r>
              <a:rPr sz="2400" spc="-5" dirty="0">
                <a:latin typeface="Calibri"/>
                <a:cs typeface="Calibri"/>
              </a:rPr>
              <a:t>:</a:t>
            </a:r>
            <a:endParaRPr sz="2400">
              <a:latin typeface="Calibri"/>
              <a:cs typeface="Calibri"/>
            </a:endParaRPr>
          </a:p>
          <a:p>
            <a:pPr marL="1155519" marR="5079" lvl="2" indent="-228564">
              <a:lnSpc>
                <a:spcPct val="80000"/>
              </a:lnSpc>
              <a:spcBef>
                <a:spcPts val="495"/>
              </a:spcBef>
              <a:buFont typeface="Arial MT"/>
              <a:buChar char="•"/>
              <a:tabLst>
                <a:tab pos="1155519" algn="l"/>
                <a:tab pos="1156154" algn="l"/>
              </a:tabLst>
            </a:pPr>
            <a:r>
              <a:rPr sz="2000" spc="-5" dirty="0">
                <a:latin typeface="Calibri"/>
                <a:cs typeface="Calibri"/>
              </a:rPr>
              <a:t>This </a:t>
            </a:r>
            <a:r>
              <a:rPr sz="2000" dirty="0">
                <a:latin typeface="Calibri"/>
                <a:cs typeface="Calibri"/>
              </a:rPr>
              <a:t>is</a:t>
            </a:r>
            <a:r>
              <a:rPr sz="2000" spc="5" dirty="0">
                <a:latin typeface="Calibri"/>
                <a:cs typeface="Calibri"/>
              </a:rPr>
              <a:t> </a:t>
            </a:r>
            <a:r>
              <a:rPr sz="2000" dirty="0">
                <a:latin typeface="Calibri"/>
                <a:cs typeface="Calibri"/>
              </a:rPr>
              <a:t>a </a:t>
            </a:r>
            <a:r>
              <a:rPr sz="2000" spc="-5" dirty="0">
                <a:latin typeface="Calibri"/>
                <a:cs typeface="Calibri"/>
              </a:rPr>
              <a:t>"top down"</a:t>
            </a:r>
            <a:r>
              <a:rPr sz="2000" spc="-35" dirty="0">
                <a:latin typeface="Calibri"/>
                <a:cs typeface="Calibri"/>
              </a:rPr>
              <a:t> </a:t>
            </a:r>
            <a:r>
              <a:rPr sz="2000" spc="-5" dirty="0">
                <a:latin typeface="Calibri"/>
                <a:cs typeface="Calibri"/>
              </a:rPr>
              <a:t>approach:</a:t>
            </a:r>
            <a:r>
              <a:rPr sz="2000" dirty="0">
                <a:latin typeface="Calibri"/>
                <a:cs typeface="Calibri"/>
              </a:rPr>
              <a:t> </a:t>
            </a:r>
            <a:r>
              <a:rPr sz="2000" spc="-5" dirty="0">
                <a:latin typeface="Calibri"/>
                <a:cs typeface="Calibri"/>
              </a:rPr>
              <a:t>all</a:t>
            </a:r>
            <a:r>
              <a:rPr sz="2000" spc="5" dirty="0">
                <a:latin typeface="Calibri"/>
                <a:cs typeface="Calibri"/>
              </a:rPr>
              <a:t> </a:t>
            </a:r>
            <a:r>
              <a:rPr sz="2000" spc="-5" dirty="0">
                <a:latin typeface="Calibri"/>
                <a:cs typeface="Calibri"/>
              </a:rPr>
              <a:t>observations</a:t>
            </a:r>
            <a:r>
              <a:rPr sz="2000" dirty="0">
                <a:latin typeface="Calibri"/>
                <a:cs typeface="Calibri"/>
              </a:rPr>
              <a:t> </a:t>
            </a:r>
            <a:r>
              <a:rPr sz="2000" spc="-10" dirty="0">
                <a:latin typeface="Calibri"/>
                <a:cs typeface="Calibri"/>
              </a:rPr>
              <a:t>start</a:t>
            </a:r>
            <a:r>
              <a:rPr sz="2000" spc="20" dirty="0">
                <a:latin typeface="Calibri"/>
                <a:cs typeface="Calibri"/>
              </a:rPr>
              <a:t> </a:t>
            </a:r>
            <a:r>
              <a:rPr sz="2000" dirty="0">
                <a:latin typeface="Calibri"/>
                <a:cs typeface="Calibri"/>
              </a:rPr>
              <a:t>in</a:t>
            </a:r>
            <a:r>
              <a:rPr sz="2000" spc="-10" dirty="0">
                <a:latin typeface="Calibri"/>
                <a:cs typeface="Calibri"/>
              </a:rPr>
              <a:t> </a:t>
            </a:r>
            <a:r>
              <a:rPr sz="2000" spc="-5" dirty="0">
                <a:latin typeface="Calibri"/>
                <a:cs typeface="Calibri"/>
              </a:rPr>
              <a:t>one</a:t>
            </a:r>
            <a:r>
              <a:rPr sz="2000" spc="-10" dirty="0">
                <a:latin typeface="Calibri"/>
                <a:cs typeface="Calibri"/>
              </a:rPr>
              <a:t> </a:t>
            </a:r>
            <a:r>
              <a:rPr sz="2000" spc="-30" dirty="0">
                <a:latin typeface="Calibri"/>
                <a:cs typeface="Calibri"/>
              </a:rPr>
              <a:t>cluster, </a:t>
            </a:r>
            <a:r>
              <a:rPr sz="2000" spc="-434" dirty="0">
                <a:latin typeface="Calibri"/>
                <a:cs typeface="Calibri"/>
              </a:rPr>
              <a:t> </a:t>
            </a:r>
            <a:r>
              <a:rPr sz="2000" dirty="0">
                <a:latin typeface="Calibri"/>
                <a:cs typeface="Calibri"/>
              </a:rPr>
              <a:t>and</a:t>
            </a:r>
            <a:r>
              <a:rPr sz="2000" spc="-5" dirty="0">
                <a:latin typeface="Calibri"/>
                <a:cs typeface="Calibri"/>
              </a:rPr>
              <a:t> splits</a:t>
            </a:r>
            <a:r>
              <a:rPr sz="2000" spc="10" dirty="0">
                <a:latin typeface="Calibri"/>
                <a:cs typeface="Calibri"/>
              </a:rPr>
              <a:t> </a:t>
            </a:r>
            <a:r>
              <a:rPr sz="2000" spc="-10" dirty="0">
                <a:latin typeface="Calibri"/>
                <a:cs typeface="Calibri"/>
              </a:rPr>
              <a:t>are</a:t>
            </a:r>
            <a:r>
              <a:rPr sz="2000" dirty="0">
                <a:latin typeface="Calibri"/>
                <a:cs typeface="Calibri"/>
              </a:rPr>
              <a:t> </a:t>
            </a:r>
            <a:r>
              <a:rPr sz="2000" spc="-10" dirty="0">
                <a:latin typeface="Calibri"/>
                <a:cs typeface="Calibri"/>
              </a:rPr>
              <a:t>performed</a:t>
            </a:r>
            <a:r>
              <a:rPr sz="2000" dirty="0">
                <a:latin typeface="Calibri"/>
                <a:cs typeface="Calibri"/>
              </a:rPr>
              <a:t> </a:t>
            </a:r>
            <a:r>
              <a:rPr sz="2000" spc="-10" dirty="0">
                <a:latin typeface="Calibri"/>
                <a:cs typeface="Calibri"/>
              </a:rPr>
              <a:t>recursively</a:t>
            </a:r>
            <a:r>
              <a:rPr sz="2000" spc="20" dirty="0">
                <a:latin typeface="Calibri"/>
                <a:cs typeface="Calibri"/>
              </a:rPr>
              <a:t> </a:t>
            </a:r>
            <a:r>
              <a:rPr sz="2000" dirty="0">
                <a:latin typeface="Calibri"/>
                <a:cs typeface="Calibri"/>
              </a:rPr>
              <a:t>as </a:t>
            </a:r>
            <a:r>
              <a:rPr sz="2000" spc="-5" dirty="0">
                <a:latin typeface="Calibri"/>
                <a:cs typeface="Calibri"/>
              </a:rPr>
              <a:t>one</a:t>
            </a:r>
            <a:r>
              <a:rPr sz="2000" spc="-10" dirty="0">
                <a:latin typeface="Calibri"/>
                <a:cs typeface="Calibri"/>
              </a:rPr>
              <a:t> moves</a:t>
            </a:r>
            <a:r>
              <a:rPr sz="2000" spc="10" dirty="0">
                <a:latin typeface="Calibri"/>
                <a:cs typeface="Calibri"/>
              </a:rPr>
              <a:t> </a:t>
            </a:r>
            <a:r>
              <a:rPr sz="2000" spc="-5" dirty="0">
                <a:latin typeface="Calibri"/>
                <a:cs typeface="Calibri"/>
              </a:rPr>
              <a:t>down</a:t>
            </a:r>
            <a:r>
              <a:rPr sz="2000" spc="-25" dirty="0">
                <a:latin typeface="Calibri"/>
                <a:cs typeface="Calibri"/>
              </a:rPr>
              <a:t> </a:t>
            </a:r>
            <a:r>
              <a:rPr sz="2000" dirty="0">
                <a:latin typeface="Calibri"/>
                <a:cs typeface="Calibri"/>
              </a:rPr>
              <a:t>the </a:t>
            </a:r>
            <a:r>
              <a:rPr sz="2000" spc="5" dirty="0">
                <a:latin typeface="Calibri"/>
                <a:cs typeface="Calibri"/>
              </a:rPr>
              <a:t> </a:t>
            </a:r>
            <a:r>
              <a:rPr sz="2000" spc="-25" dirty="0">
                <a:latin typeface="Calibri"/>
                <a:cs typeface="Calibri"/>
              </a:rPr>
              <a:t>hierarchy.</a:t>
            </a:r>
            <a:endParaRPr sz="2000">
              <a:latin typeface="Calibri"/>
              <a:cs typeface="Calibri"/>
            </a:endParaRPr>
          </a:p>
          <a:p>
            <a:pPr marL="1155519" lvl="2" indent="-229199">
              <a:buFont typeface="Arial MT"/>
              <a:buChar char="•"/>
              <a:tabLst>
                <a:tab pos="1155519" algn="l"/>
                <a:tab pos="1156154" algn="l"/>
              </a:tabLst>
            </a:pPr>
            <a:r>
              <a:rPr sz="2000" spc="-5" dirty="0">
                <a:latin typeface="Calibri"/>
                <a:cs typeface="Calibri"/>
              </a:rPr>
              <a:t>Time</a:t>
            </a:r>
            <a:r>
              <a:rPr sz="2000" spc="-10" dirty="0">
                <a:latin typeface="Calibri"/>
                <a:cs typeface="Calibri"/>
              </a:rPr>
              <a:t> complexity</a:t>
            </a:r>
            <a:r>
              <a:rPr sz="2000" spc="-20" dirty="0">
                <a:latin typeface="Calibri"/>
                <a:cs typeface="Calibri"/>
              </a:rPr>
              <a:t> </a:t>
            </a:r>
            <a:r>
              <a:rPr sz="2000" dirty="0">
                <a:latin typeface="Calibri"/>
                <a:cs typeface="Calibri"/>
              </a:rPr>
              <a:t>is O(2^n)</a:t>
            </a:r>
            <a:endParaRPr sz="2000">
              <a:latin typeface="Calibri"/>
              <a:cs typeface="Calibri"/>
            </a:endParaRPr>
          </a:p>
          <a:p>
            <a:pPr lvl="2">
              <a:spcBef>
                <a:spcPts val="35"/>
              </a:spcBef>
              <a:buFont typeface="Arial MT"/>
              <a:buChar char="•"/>
            </a:pPr>
            <a:endParaRPr sz="2000">
              <a:latin typeface="Calibri"/>
              <a:cs typeface="Calibri"/>
            </a:endParaRPr>
          </a:p>
          <a:p>
            <a:pPr marL="355545" indent="-342846">
              <a:spcBef>
                <a:spcPts val="5"/>
              </a:spcBef>
              <a:buClr>
                <a:srgbClr val="000000"/>
              </a:buClr>
              <a:buFont typeface="Arial MT"/>
              <a:buChar char="•"/>
              <a:tabLst>
                <a:tab pos="354909" algn="l"/>
                <a:tab pos="355545" algn="l"/>
              </a:tabLst>
            </a:pPr>
            <a:r>
              <a:rPr sz="1600" u="heavy" spc="-10" dirty="0">
                <a:solidFill>
                  <a:srgbClr val="0000FF"/>
                </a:solidFill>
                <a:uFill>
                  <a:solidFill>
                    <a:srgbClr val="0000FF"/>
                  </a:solidFill>
                </a:uFill>
                <a:latin typeface="Calibri"/>
                <a:cs typeface="Calibri"/>
                <a:hlinkClick r:id="rId2"/>
              </a:rPr>
              <a:t>http://en.wikipedia.org/wiki/Hierarchical_clustering</a:t>
            </a:r>
            <a:endParaRPr sz="1600">
              <a:latin typeface="Calibri"/>
              <a:cs typeface="Calibri"/>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9178" y="324053"/>
            <a:ext cx="2485390" cy="690572"/>
          </a:xfrm>
          <a:prstGeom prst="rect">
            <a:avLst/>
          </a:prstGeom>
        </p:spPr>
        <p:txBody>
          <a:bodyPr vert="horz" wrap="square" lIns="0" tIns="13333" rIns="0" bIns="0" rtlCol="0">
            <a:spAutoFit/>
          </a:bodyPr>
          <a:lstStyle/>
          <a:p>
            <a:pPr marL="12698">
              <a:spcBef>
                <a:spcPts val="105"/>
              </a:spcBef>
            </a:pPr>
            <a:r>
              <a:rPr spc="-15" dirty="0"/>
              <a:t>Regression</a:t>
            </a:r>
            <a:endParaRPr/>
          </a:p>
        </p:txBody>
      </p:sp>
      <p:sp>
        <p:nvSpPr>
          <p:cNvPr id="3" name="object 3"/>
          <p:cNvSpPr txBox="1"/>
          <p:nvPr/>
        </p:nvSpPr>
        <p:spPr>
          <a:xfrm>
            <a:off x="535941" y="1266190"/>
            <a:ext cx="5473065" cy="4712692"/>
          </a:xfrm>
          <a:prstGeom prst="rect">
            <a:avLst/>
          </a:prstGeom>
        </p:spPr>
        <p:txBody>
          <a:bodyPr vert="horz" wrap="square" lIns="0" tIns="53967" rIns="0" bIns="0" rtlCol="0">
            <a:spAutoFit/>
          </a:bodyPr>
          <a:lstStyle/>
          <a:p>
            <a:pPr marL="355545" marR="5079" indent="-342846" algn="just">
              <a:lnSpc>
                <a:spcPct val="90000"/>
              </a:lnSpc>
              <a:spcBef>
                <a:spcPts val="425"/>
              </a:spcBef>
              <a:buFont typeface="Arial MT"/>
              <a:buChar char="•"/>
              <a:tabLst>
                <a:tab pos="355545" algn="l"/>
              </a:tabLst>
            </a:pPr>
            <a:r>
              <a:rPr sz="2700" dirty="0">
                <a:latin typeface="Calibri"/>
                <a:cs typeface="Calibri"/>
              </a:rPr>
              <a:t>is</a:t>
            </a:r>
            <a:r>
              <a:rPr sz="2700" spc="-10" dirty="0">
                <a:latin typeface="Calibri"/>
                <a:cs typeface="Calibri"/>
              </a:rPr>
              <a:t> </a:t>
            </a:r>
            <a:r>
              <a:rPr sz="2700" dirty="0">
                <a:latin typeface="Calibri"/>
                <a:cs typeface="Calibri"/>
              </a:rPr>
              <a:t>a</a:t>
            </a:r>
            <a:r>
              <a:rPr sz="2700" spc="-15" dirty="0">
                <a:latin typeface="Calibri"/>
                <a:cs typeface="Calibri"/>
              </a:rPr>
              <a:t> </a:t>
            </a:r>
            <a:r>
              <a:rPr sz="2700" spc="-10" dirty="0">
                <a:latin typeface="Calibri"/>
                <a:cs typeface="Calibri"/>
              </a:rPr>
              <a:t>measure</a:t>
            </a:r>
            <a:r>
              <a:rPr sz="2700" spc="-25" dirty="0">
                <a:latin typeface="Calibri"/>
                <a:cs typeface="Calibri"/>
              </a:rPr>
              <a:t> </a:t>
            </a:r>
            <a:r>
              <a:rPr sz="2700" spc="-5" dirty="0">
                <a:latin typeface="Calibri"/>
                <a:cs typeface="Calibri"/>
              </a:rPr>
              <a:t>of</a:t>
            </a:r>
            <a:r>
              <a:rPr sz="2700" spc="-10" dirty="0">
                <a:latin typeface="Calibri"/>
                <a:cs typeface="Calibri"/>
              </a:rPr>
              <a:t> </a:t>
            </a:r>
            <a:r>
              <a:rPr sz="2700" dirty="0">
                <a:latin typeface="Calibri"/>
                <a:cs typeface="Calibri"/>
              </a:rPr>
              <a:t>the</a:t>
            </a:r>
            <a:r>
              <a:rPr sz="2700" spc="-5" dirty="0">
                <a:latin typeface="Calibri"/>
                <a:cs typeface="Calibri"/>
              </a:rPr>
              <a:t> </a:t>
            </a:r>
            <a:r>
              <a:rPr sz="2700" spc="-10" dirty="0">
                <a:latin typeface="Calibri"/>
                <a:cs typeface="Calibri"/>
              </a:rPr>
              <a:t>relation</a:t>
            </a:r>
            <a:r>
              <a:rPr sz="2700" spc="-20" dirty="0">
                <a:latin typeface="Calibri"/>
                <a:cs typeface="Calibri"/>
              </a:rPr>
              <a:t> </a:t>
            </a:r>
            <a:r>
              <a:rPr sz="2700" spc="-10" dirty="0">
                <a:latin typeface="Calibri"/>
                <a:cs typeface="Calibri"/>
              </a:rPr>
              <a:t>between </a:t>
            </a:r>
            <a:r>
              <a:rPr sz="2700" spc="-600" dirty="0">
                <a:latin typeface="Calibri"/>
                <a:cs typeface="Calibri"/>
              </a:rPr>
              <a:t> </a:t>
            </a:r>
            <a:r>
              <a:rPr sz="2700" dirty="0">
                <a:latin typeface="Calibri"/>
                <a:cs typeface="Calibri"/>
              </a:rPr>
              <a:t>the mean </a:t>
            </a:r>
            <a:r>
              <a:rPr sz="2700" spc="-10" dirty="0">
                <a:latin typeface="Calibri"/>
                <a:cs typeface="Calibri"/>
              </a:rPr>
              <a:t>value </a:t>
            </a:r>
            <a:r>
              <a:rPr sz="2700" spc="-5" dirty="0">
                <a:latin typeface="Calibri"/>
                <a:cs typeface="Calibri"/>
              </a:rPr>
              <a:t>of </a:t>
            </a:r>
            <a:r>
              <a:rPr sz="2700" dirty="0">
                <a:latin typeface="Calibri"/>
                <a:cs typeface="Calibri"/>
              </a:rPr>
              <a:t>one </a:t>
            </a:r>
            <a:r>
              <a:rPr sz="2700" spc="-5" dirty="0">
                <a:latin typeface="Calibri"/>
                <a:cs typeface="Calibri"/>
              </a:rPr>
              <a:t>variable </a:t>
            </a:r>
            <a:r>
              <a:rPr sz="2700" dirty="0">
                <a:latin typeface="Calibri"/>
                <a:cs typeface="Calibri"/>
              </a:rPr>
              <a:t>(e.g. </a:t>
            </a:r>
            <a:r>
              <a:rPr sz="2700" spc="5" dirty="0">
                <a:latin typeface="Calibri"/>
                <a:cs typeface="Calibri"/>
              </a:rPr>
              <a:t> </a:t>
            </a:r>
            <a:r>
              <a:rPr sz="2700" spc="-5" dirty="0">
                <a:latin typeface="Calibri"/>
                <a:cs typeface="Calibri"/>
              </a:rPr>
              <a:t>output) </a:t>
            </a:r>
            <a:r>
              <a:rPr sz="2700" dirty="0">
                <a:latin typeface="Calibri"/>
                <a:cs typeface="Calibri"/>
              </a:rPr>
              <a:t>and </a:t>
            </a:r>
            <a:r>
              <a:rPr sz="2700" spc="-10" dirty="0">
                <a:latin typeface="Calibri"/>
                <a:cs typeface="Calibri"/>
              </a:rPr>
              <a:t>corresponding values </a:t>
            </a:r>
            <a:r>
              <a:rPr sz="2700" spc="-5" dirty="0">
                <a:latin typeface="Calibri"/>
                <a:cs typeface="Calibri"/>
              </a:rPr>
              <a:t>of </a:t>
            </a:r>
            <a:r>
              <a:rPr sz="2700" spc="-600" dirty="0">
                <a:latin typeface="Calibri"/>
                <a:cs typeface="Calibri"/>
              </a:rPr>
              <a:t> </a:t>
            </a:r>
            <a:r>
              <a:rPr sz="2700" spc="-5" dirty="0">
                <a:latin typeface="Calibri"/>
                <a:cs typeface="Calibri"/>
              </a:rPr>
              <a:t>other</a:t>
            </a:r>
            <a:r>
              <a:rPr sz="2700" spc="-20" dirty="0">
                <a:latin typeface="Calibri"/>
                <a:cs typeface="Calibri"/>
              </a:rPr>
              <a:t> </a:t>
            </a:r>
            <a:r>
              <a:rPr sz="2700" spc="-5" dirty="0">
                <a:latin typeface="Calibri"/>
                <a:cs typeface="Calibri"/>
              </a:rPr>
              <a:t>variables</a:t>
            </a:r>
            <a:r>
              <a:rPr sz="2700" spc="-40" dirty="0">
                <a:latin typeface="Calibri"/>
                <a:cs typeface="Calibri"/>
              </a:rPr>
              <a:t> </a:t>
            </a:r>
            <a:r>
              <a:rPr sz="2700" dirty="0">
                <a:latin typeface="Calibri"/>
                <a:cs typeface="Calibri"/>
              </a:rPr>
              <a:t>(e.g.</a:t>
            </a:r>
            <a:r>
              <a:rPr sz="2700" spc="5" dirty="0">
                <a:latin typeface="Calibri"/>
                <a:cs typeface="Calibri"/>
              </a:rPr>
              <a:t> </a:t>
            </a:r>
            <a:r>
              <a:rPr sz="2700" dirty="0">
                <a:latin typeface="Calibri"/>
                <a:cs typeface="Calibri"/>
              </a:rPr>
              <a:t>time</a:t>
            </a:r>
            <a:r>
              <a:rPr sz="2700" spc="-5" dirty="0">
                <a:latin typeface="Calibri"/>
                <a:cs typeface="Calibri"/>
              </a:rPr>
              <a:t> </a:t>
            </a:r>
            <a:r>
              <a:rPr sz="2700" dirty="0">
                <a:latin typeface="Calibri"/>
                <a:cs typeface="Calibri"/>
              </a:rPr>
              <a:t>and</a:t>
            </a:r>
            <a:r>
              <a:rPr sz="2700" spc="-35" dirty="0">
                <a:latin typeface="Calibri"/>
                <a:cs typeface="Calibri"/>
              </a:rPr>
              <a:t> </a:t>
            </a:r>
            <a:r>
              <a:rPr sz="2700" spc="-20" dirty="0">
                <a:latin typeface="Calibri"/>
                <a:cs typeface="Calibri"/>
              </a:rPr>
              <a:t>cost).</a:t>
            </a:r>
            <a:endParaRPr sz="2700">
              <a:latin typeface="Calibri"/>
              <a:cs typeface="Calibri"/>
            </a:endParaRPr>
          </a:p>
          <a:p>
            <a:pPr marL="355545" marR="523158" indent="-342846">
              <a:lnSpc>
                <a:spcPts val="2919"/>
              </a:lnSpc>
              <a:spcBef>
                <a:spcPts val="685"/>
              </a:spcBef>
              <a:buFont typeface="Arial MT"/>
              <a:buChar char="•"/>
              <a:tabLst>
                <a:tab pos="354909" algn="l"/>
                <a:tab pos="355545" algn="l"/>
              </a:tabLst>
            </a:pPr>
            <a:r>
              <a:rPr sz="2700" b="1" spc="-10" dirty="0">
                <a:latin typeface="Calibri"/>
                <a:cs typeface="Calibri"/>
              </a:rPr>
              <a:t>regression </a:t>
            </a:r>
            <a:r>
              <a:rPr sz="2700" b="1" dirty="0">
                <a:latin typeface="Calibri"/>
                <a:cs typeface="Calibri"/>
              </a:rPr>
              <a:t>analysis </a:t>
            </a:r>
            <a:r>
              <a:rPr sz="2700" dirty="0">
                <a:latin typeface="Calibri"/>
                <a:cs typeface="Calibri"/>
              </a:rPr>
              <a:t>is a </a:t>
            </a:r>
            <a:r>
              <a:rPr sz="2700" spc="-20" dirty="0">
                <a:latin typeface="Calibri"/>
                <a:cs typeface="Calibri"/>
              </a:rPr>
              <a:t>statistical </a:t>
            </a:r>
            <a:r>
              <a:rPr sz="2700" spc="-600" dirty="0">
                <a:latin typeface="Calibri"/>
                <a:cs typeface="Calibri"/>
              </a:rPr>
              <a:t> </a:t>
            </a:r>
            <a:r>
              <a:rPr sz="2700" spc="-15" dirty="0">
                <a:latin typeface="Calibri"/>
                <a:cs typeface="Calibri"/>
              </a:rPr>
              <a:t>process</a:t>
            </a:r>
            <a:r>
              <a:rPr sz="2700" spc="-20" dirty="0">
                <a:latin typeface="Calibri"/>
                <a:cs typeface="Calibri"/>
              </a:rPr>
              <a:t> for</a:t>
            </a:r>
            <a:r>
              <a:rPr sz="2700" spc="-10" dirty="0">
                <a:latin typeface="Calibri"/>
                <a:cs typeface="Calibri"/>
              </a:rPr>
              <a:t> </a:t>
            </a:r>
            <a:r>
              <a:rPr sz="2700" spc="-5" dirty="0">
                <a:latin typeface="Calibri"/>
                <a:cs typeface="Calibri"/>
              </a:rPr>
              <a:t>estimating</a:t>
            </a:r>
            <a:r>
              <a:rPr sz="2700" dirty="0">
                <a:latin typeface="Calibri"/>
                <a:cs typeface="Calibri"/>
              </a:rPr>
              <a:t> </a:t>
            </a:r>
            <a:r>
              <a:rPr sz="2700" spc="-5" dirty="0">
                <a:latin typeface="Calibri"/>
                <a:cs typeface="Calibri"/>
              </a:rPr>
              <a:t>the </a:t>
            </a:r>
            <a:r>
              <a:rPr sz="2700" dirty="0">
                <a:latin typeface="Calibri"/>
                <a:cs typeface="Calibri"/>
              </a:rPr>
              <a:t> </a:t>
            </a:r>
            <a:r>
              <a:rPr sz="2700" spc="-10" dirty="0">
                <a:latin typeface="Calibri"/>
                <a:cs typeface="Calibri"/>
              </a:rPr>
              <a:t>relationships</a:t>
            </a:r>
            <a:r>
              <a:rPr sz="2700" spc="-40" dirty="0">
                <a:latin typeface="Calibri"/>
                <a:cs typeface="Calibri"/>
              </a:rPr>
              <a:t> </a:t>
            </a:r>
            <a:r>
              <a:rPr sz="2700" dirty="0">
                <a:latin typeface="Calibri"/>
                <a:cs typeface="Calibri"/>
              </a:rPr>
              <a:t>among</a:t>
            </a:r>
            <a:r>
              <a:rPr sz="2700" spc="-5" dirty="0">
                <a:latin typeface="Calibri"/>
                <a:cs typeface="Calibri"/>
              </a:rPr>
              <a:t> </a:t>
            </a:r>
            <a:r>
              <a:rPr sz="2700" spc="-10" dirty="0">
                <a:latin typeface="Calibri"/>
                <a:cs typeface="Calibri"/>
              </a:rPr>
              <a:t>variables.</a:t>
            </a:r>
            <a:endParaRPr sz="2700">
              <a:latin typeface="Calibri"/>
              <a:cs typeface="Calibri"/>
            </a:endParaRPr>
          </a:p>
          <a:p>
            <a:pPr marL="355545" marR="598076" indent="-342846">
              <a:lnSpc>
                <a:spcPts val="2919"/>
              </a:lnSpc>
              <a:spcBef>
                <a:spcPts val="640"/>
              </a:spcBef>
              <a:buFont typeface="Arial MT"/>
              <a:buChar char="•"/>
              <a:tabLst>
                <a:tab pos="354909" algn="l"/>
                <a:tab pos="355545" algn="l"/>
              </a:tabLst>
            </a:pPr>
            <a:r>
              <a:rPr sz="2700" spc="-10" dirty="0">
                <a:latin typeface="Calibri"/>
                <a:cs typeface="Calibri"/>
              </a:rPr>
              <a:t>Regression </a:t>
            </a:r>
            <a:r>
              <a:rPr sz="2700" dirty="0">
                <a:latin typeface="Calibri"/>
                <a:cs typeface="Calibri"/>
              </a:rPr>
              <a:t>means </a:t>
            </a:r>
            <a:r>
              <a:rPr sz="2700" spc="-15" dirty="0">
                <a:latin typeface="Calibri"/>
                <a:cs typeface="Calibri"/>
              </a:rPr>
              <a:t>to </a:t>
            </a:r>
            <a:r>
              <a:rPr sz="2700" b="1" spc="-10" dirty="0">
                <a:latin typeface="Calibri"/>
                <a:cs typeface="Calibri"/>
              </a:rPr>
              <a:t>predict </a:t>
            </a:r>
            <a:r>
              <a:rPr sz="2700" dirty="0">
                <a:latin typeface="Calibri"/>
                <a:cs typeface="Calibri"/>
              </a:rPr>
              <a:t>the </a:t>
            </a:r>
            <a:r>
              <a:rPr sz="2700" spc="-600" dirty="0">
                <a:latin typeface="Calibri"/>
                <a:cs typeface="Calibri"/>
              </a:rPr>
              <a:t> </a:t>
            </a:r>
            <a:r>
              <a:rPr sz="2700" spc="-5" dirty="0">
                <a:latin typeface="Calibri"/>
                <a:cs typeface="Calibri"/>
              </a:rPr>
              <a:t>output</a:t>
            </a:r>
            <a:r>
              <a:rPr sz="2700" spc="-25" dirty="0">
                <a:latin typeface="Calibri"/>
                <a:cs typeface="Calibri"/>
              </a:rPr>
              <a:t> </a:t>
            </a:r>
            <a:r>
              <a:rPr sz="2700" spc="-10" dirty="0">
                <a:latin typeface="Calibri"/>
                <a:cs typeface="Calibri"/>
              </a:rPr>
              <a:t>value</a:t>
            </a:r>
            <a:r>
              <a:rPr sz="2700" spc="-30" dirty="0">
                <a:latin typeface="Calibri"/>
                <a:cs typeface="Calibri"/>
              </a:rPr>
              <a:t> </a:t>
            </a:r>
            <a:r>
              <a:rPr sz="2700" spc="-5" dirty="0">
                <a:latin typeface="Calibri"/>
                <a:cs typeface="Calibri"/>
              </a:rPr>
              <a:t>using</a:t>
            </a:r>
            <a:r>
              <a:rPr sz="2700" spc="-15" dirty="0">
                <a:latin typeface="Calibri"/>
                <a:cs typeface="Calibri"/>
              </a:rPr>
              <a:t> </a:t>
            </a:r>
            <a:r>
              <a:rPr sz="2700" spc="-10" dirty="0">
                <a:latin typeface="Calibri"/>
                <a:cs typeface="Calibri"/>
              </a:rPr>
              <a:t>training</a:t>
            </a:r>
            <a:r>
              <a:rPr sz="2700" dirty="0">
                <a:latin typeface="Calibri"/>
                <a:cs typeface="Calibri"/>
              </a:rPr>
              <a:t> </a:t>
            </a:r>
            <a:r>
              <a:rPr sz="2700" spc="-15" dirty="0">
                <a:latin typeface="Calibri"/>
                <a:cs typeface="Calibri"/>
              </a:rPr>
              <a:t>data.</a:t>
            </a:r>
            <a:endParaRPr sz="2700">
              <a:latin typeface="Calibri"/>
              <a:cs typeface="Calibri"/>
            </a:endParaRPr>
          </a:p>
          <a:p>
            <a:pPr marL="355545" marR="503476" indent="-342846">
              <a:lnSpc>
                <a:spcPts val="2919"/>
              </a:lnSpc>
              <a:spcBef>
                <a:spcPts val="640"/>
              </a:spcBef>
              <a:buFont typeface="Arial MT"/>
              <a:buChar char="•"/>
              <a:tabLst>
                <a:tab pos="354909" algn="l"/>
                <a:tab pos="355545" algn="l"/>
              </a:tabLst>
            </a:pPr>
            <a:r>
              <a:rPr sz="2700" spc="-10" dirty="0">
                <a:latin typeface="Calibri"/>
                <a:cs typeface="Calibri"/>
              </a:rPr>
              <a:t>Popular </a:t>
            </a:r>
            <a:r>
              <a:rPr sz="2700" spc="-5" dirty="0">
                <a:latin typeface="Calibri"/>
                <a:cs typeface="Calibri"/>
              </a:rPr>
              <a:t>one </a:t>
            </a:r>
            <a:r>
              <a:rPr sz="2700" dirty="0">
                <a:latin typeface="Calibri"/>
                <a:cs typeface="Calibri"/>
              </a:rPr>
              <a:t>is </a:t>
            </a:r>
            <a:r>
              <a:rPr sz="2700" spc="-5" dirty="0">
                <a:latin typeface="Calibri"/>
                <a:cs typeface="Calibri"/>
              </a:rPr>
              <a:t>Logistic </a:t>
            </a:r>
            <a:r>
              <a:rPr sz="2700" spc="-10" dirty="0">
                <a:latin typeface="Calibri"/>
                <a:cs typeface="Calibri"/>
              </a:rPr>
              <a:t>regression </a:t>
            </a:r>
            <a:r>
              <a:rPr sz="2700" spc="-600" dirty="0">
                <a:latin typeface="Calibri"/>
                <a:cs typeface="Calibri"/>
              </a:rPr>
              <a:t> </a:t>
            </a:r>
            <a:r>
              <a:rPr sz="2700" spc="-5" dirty="0">
                <a:latin typeface="Calibri"/>
                <a:cs typeface="Calibri"/>
              </a:rPr>
              <a:t>(binary</a:t>
            </a:r>
            <a:r>
              <a:rPr sz="2700" dirty="0">
                <a:latin typeface="Calibri"/>
                <a:cs typeface="Calibri"/>
              </a:rPr>
              <a:t> </a:t>
            </a:r>
            <a:r>
              <a:rPr sz="2700" spc="-10" dirty="0">
                <a:latin typeface="Calibri"/>
                <a:cs typeface="Calibri"/>
              </a:rPr>
              <a:t>regression)</a:t>
            </a:r>
            <a:endParaRPr sz="2700">
              <a:latin typeface="Calibri"/>
              <a:cs typeface="Calibri"/>
            </a:endParaRPr>
          </a:p>
          <a:p>
            <a:pPr marL="355545" indent="-342846">
              <a:spcBef>
                <a:spcPts val="215"/>
              </a:spcBef>
              <a:buClr>
                <a:srgbClr val="000000"/>
              </a:buClr>
              <a:buFont typeface="Arial MT"/>
              <a:buChar char="•"/>
              <a:tabLst>
                <a:tab pos="354909" algn="l"/>
                <a:tab pos="355545" algn="l"/>
              </a:tabLst>
            </a:pPr>
            <a:r>
              <a:rPr u="heavy" spc="-10" dirty="0">
                <a:solidFill>
                  <a:srgbClr val="0000FF"/>
                </a:solidFill>
                <a:uFill>
                  <a:solidFill>
                    <a:srgbClr val="0000FF"/>
                  </a:solidFill>
                </a:uFill>
                <a:latin typeface="Calibri"/>
                <a:cs typeface="Calibri"/>
                <a:hlinkClick r:id="rId2"/>
              </a:rPr>
              <a:t>http://en.wikipedia.org/wiki/Logistic_regression</a:t>
            </a:r>
            <a:endParaRPr>
              <a:latin typeface="Calibri"/>
              <a:cs typeface="Calibri"/>
            </a:endParaRPr>
          </a:p>
        </p:txBody>
      </p:sp>
      <p:pic>
        <p:nvPicPr>
          <p:cNvPr id="4" name="object 4"/>
          <p:cNvPicPr/>
          <p:nvPr/>
        </p:nvPicPr>
        <p:blipFill>
          <a:blip r:embed="rId3" cstate="print"/>
          <a:stretch>
            <a:fillRect/>
          </a:stretch>
        </p:blipFill>
        <p:spPr>
          <a:xfrm>
            <a:off x="6096000" y="1295401"/>
            <a:ext cx="2612136" cy="2366772"/>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324053"/>
            <a:ext cx="8229600" cy="690572"/>
          </a:xfrm>
          <a:prstGeom prst="rect">
            <a:avLst/>
          </a:prstGeom>
        </p:spPr>
        <p:txBody>
          <a:bodyPr vert="horz" wrap="square" lIns="0" tIns="13333" rIns="0" bIns="0" rtlCol="0">
            <a:spAutoFit/>
          </a:bodyPr>
          <a:lstStyle/>
          <a:p>
            <a:pPr marL="12698">
              <a:spcBef>
                <a:spcPts val="105"/>
              </a:spcBef>
            </a:pPr>
            <a:r>
              <a:rPr lang="en-US" spc="-10" dirty="0" smtClean="0">
                <a:solidFill>
                  <a:srgbClr val="FF0000"/>
                </a:solidFill>
              </a:rPr>
              <a:t>Regression  </a:t>
            </a:r>
            <a:r>
              <a:rPr lang="en-US" spc="-10" dirty="0" err="1" smtClean="0">
                <a:solidFill>
                  <a:srgbClr val="FF0000"/>
                </a:solidFill>
              </a:rPr>
              <a:t>vs</a:t>
            </a:r>
            <a:r>
              <a:rPr lang="en-US" spc="-10" dirty="0" smtClean="0">
                <a:solidFill>
                  <a:srgbClr val="FF0000"/>
                </a:solidFill>
              </a:rPr>
              <a:t> </a:t>
            </a:r>
            <a:r>
              <a:rPr spc="-10" smtClean="0">
                <a:solidFill>
                  <a:srgbClr val="FF0000"/>
                </a:solidFill>
              </a:rPr>
              <a:t>Classification</a:t>
            </a:r>
            <a:endParaRPr>
              <a:solidFill>
                <a:srgbClr val="FF0000"/>
              </a:solidFill>
            </a:endParaRPr>
          </a:p>
        </p:txBody>
      </p:sp>
      <p:sp>
        <p:nvSpPr>
          <p:cNvPr id="3" name="object 3"/>
          <p:cNvSpPr txBox="1">
            <a:spLocks noGrp="1"/>
          </p:cNvSpPr>
          <p:nvPr>
            <p:ph sz="half" idx="2"/>
          </p:nvPr>
        </p:nvSpPr>
        <p:spPr>
          <a:xfrm>
            <a:off x="4978400" y="1643062"/>
            <a:ext cx="3810000" cy="4504300"/>
          </a:xfrm>
          <a:prstGeom prst="rect">
            <a:avLst/>
          </a:prstGeom>
        </p:spPr>
        <p:txBody>
          <a:bodyPr vert="horz" wrap="square" lIns="0" tIns="58410" rIns="0" bIns="0" rtlCol="0">
            <a:spAutoFit/>
          </a:bodyPr>
          <a:lstStyle/>
          <a:p>
            <a:pPr marL="355545" marR="51427" indent="-342846">
              <a:lnSpc>
                <a:spcPct val="90000"/>
              </a:lnSpc>
              <a:spcBef>
                <a:spcPts val="459"/>
              </a:spcBef>
              <a:buFont typeface="Arial MT"/>
              <a:buChar char="•"/>
              <a:tabLst>
                <a:tab pos="354909" algn="l"/>
                <a:tab pos="355545" algn="l"/>
              </a:tabLst>
            </a:pPr>
            <a:r>
              <a:rPr spc="-5" dirty="0"/>
              <a:t>Classification</a:t>
            </a:r>
            <a:r>
              <a:rPr spc="-60" dirty="0"/>
              <a:t> </a:t>
            </a:r>
            <a:r>
              <a:rPr dirty="0"/>
              <a:t>means</a:t>
            </a:r>
            <a:r>
              <a:rPr spc="-50" dirty="0"/>
              <a:t> </a:t>
            </a:r>
            <a:r>
              <a:rPr spc="-15" dirty="0"/>
              <a:t>to </a:t>
            </a:r>
            <a:r>
              <a:rPr spc="-665" dirty="0"/>
              <a:t> </a:t>
            </a:r>
            <a:r>
              <a:rPr spc="-15" dirty="0"/>
              <a:t>group</a:t>
            </a:r>
            <a:r>
              <a:rPr spc="45" dirty="0"/>
              <a:t> </a:t>
            </a:r>
            <a:r>
              <a:rPr dirty="0"/>
              <a:t>the</a:t>
            </a:r>
            <a:r>
              <a:rPr spc="40" dirty="0"/>
              <a:t> </a:t>
            </a:r>
            <a:r>
              <a:rPr spc="-5" dirty="0"/>
              <a:t>output</a:t>
            </a:r>
            <a:r>
              <a:rPr spc="40" dirty="0"/>
              <a:t> </a:t>
            </a:r>
            <a:r>
              <a:rPr spc="-15" dirty="0"/>
              <a:t>into </a:t>
            </a:r>
            <a:r>
              <a:rPr spc="-10" dirty="0"/>
              <a:t> </a:t>
            </a:r>
            <a:r>
              <a:rPr dirty="0"/>
              <a:t>a</a:t>
            </a:r>
            <a:r>
              <a:rPr spc="-10" dirty="0"/>
              <a:t> </a:t>
            </a:r>
            <a:r>
              <a:rPr dirty="0"/>
              <a:t>class.</a:t>
            </a:r>
          </a:p>
          <a:p>
            <a:pPr marL="355545" marR="5079" indent="-342846">
              <a:lnSpc>
                <a:spcPct val="90000"/>
              </a:lnSpc>
              <a:spcBef>
                <a:spcPts val="720"/>
              </a:spcBef>
              <a:buFont typeface="Arial MT"/>
              <a:buChar char="•"/>
              <a:tabLst>
                <a:tab pos="354909" algn="l"/>
                <a:tab pos="355545" algn="l"/>
              </a:tabLst>
            </a:pPr>
            <a:r>
              <a:rPr spc="-5" dirty="0"/>
              <a:t>classification</a:t>
            </a:r>
            <a:r>
              <a:rPr spc="-65" dirty="0"/>
              <a:t> </a:t>
            </a:r>
            <a:r>
              <a:rPr spc="-15" dirty="0"/>
              <a:t>to</a:t>
            </a:r>
            <a:r>
              <a:rPr spc="-50" dirty="0"/>
              <a:t> </a:t>
            </a:r>
            <a:r>
              <a:rPr b="1" spc="-10" dirty="0">
                <a:latin typeface="Calibri"/>
                <a:cs typeface="Calibri"/>
              </a:rPr>
              <a:t>predict </a:t>
            </a:r>
            <a:r>
              <a:rPr b="1" spc="-665" dirty="0">
                <a:latin typeface="Calibri"/>
                <a:cs typeface="Calibri"/>
              </a:rPr>
              <a:t> </a:t>
            </a:r>
            <a:r>
              <a:rPr dirty="0"/>
              <a:t>the type </a:t>
            </a:r>
            <a:r>
              <a:rPr spc="-5" dirty="0"/>
              <a:t>of tumor </a:t>
            </a:r>
            <a:r>
              <a:rPr spc="-10" dirty="0"/>
              <a:t>i.e. </a:t>
            </a:r>
            <a:r>
              <a:rPr spc="-5" dirty="0"/>
              <a:t> </a:t>
            </a:r>
            <a:r>
              <a:rPr spc="-10" dirty="0"/>
              <a:t>harmful </a:t>
            </a:r>
            <a:r>
              <a:rPr spc="-5" dirty="0"/>
              <a:t>or not </a:t>
            </a:r>
            <a:r>
              <a:rPr spc="-10" dirty="0"/>
              <a:t>harmful </a:t>
            </a:r>
            <a:r>
              <a:rPr spc="-665" dirty="0"/>
              <a:t> </a:t>
            </a:r>
            <a:r>
              <a:rPr spc="-10" dirty="0"/>
              <a:t>using</a:t>
            </a:r>
            <a:r>
              <a:rPr spc="-5" dirty="0"/>
              <a:t> </a:t>
            </a:r>
            <a:r>
              <a:rPr spc="-10" dirty="0"/>
              <a:t>training</a:t>
            </a:r>
            <a:r>
              <a:rPr dirty="0"/>
              <a:t> </a:t>
            </a:r>
            <a:r>
              <a:rPr spc="-20" dirty="0"/>
              <a:t>data</a:t>
            </a:r>
          </a:p>
          <a:p>
            <a:pPr marL="355545" marR="224755" indent="-342846">
              <a:lnSpc>
                <a:spcPct val="90000"/>
              </a:lnSpc>
              <a:spcBef>
                <a:spcPts val="720"/>
              </a:spcBef>
              <a:buFont typeface="Arial MT"/>
              <a:buChar char="•"/>
              <a:tabLst>
                <a:tab pos="354909" algn="l"/>
                <a:tab pos="355545" algn="l"/>
              </a:tabLst>
            </a:pPr>
            <a:r>
              <a:rPr dirty="0"/>
              <a:t>if it is </a:t>
            </a:r>
            <a:r>
              <a:rPr spc="5" dirty="0"/>
              <a:t> </a:t>
            </a:r>
            <a:r>
              <a:rPr spc="-20" dirty="0"/>
              <a:t>discrete/categorical </a:t>
            </a:r>
            <a:r>
              <a:rPr spc="-15" dirty="0"/>
              <a:t> </a:t>
            </a:r>
            <a:r>
              <a:rPr spc="-10" dirty="0"/>
              <a:t>variable, </a:t>
            </a:r>
            <a:r>
              <a:rPr spc="-5" dirty="0"/>
              <a:t>then </a:t>
            </a:r>
            <a:r>
              <a:rPr dirty="0"/>
              <a:t>it is </a:t>
            </a:r>
            <a:r>
              <a:rPr spc="5" dirty="0"/>
              <a:t> </a:t>
            </a:r>
            <a:r>
              <a:rPr spc="-5" dirty="0"/>
              <a:t>classification</a:t>
            </a:r>
            <a:r>
              <a:rPr spc="-100" dirty="0"/>
              <a:t> </a:t>
            </a:r>
            <a:r>
              <a:rPr spc="-15" dirty="0"/>
              <a:t>problem</a:t>
            </a:r>
          </a:p>
        </p:txBody>
      </p:sp>
      <p:sp>
        <p:nvSpPr>
          <p:cNvPr id="4" name="object 4"/>
          <p:cNvSpPr txBox="1">
            <a:spLocks noGrp="1"/>
          </p:cNvSpPr>
          <p:nvPr>
            <p:ph sz="half" idx="4294967295"/>
          </p:nvPr>
        </p:nvSpPr>
        <p:spPr>
          <a:xfrm>
            <a:off x="355600" y="1428750"/>
            <a:ext cx="3902709" cy="5053681"/>
          </a:xfrm>
          <a:prstGeom prst="rect">
            <a:avLst/>
          </a:prstGeom>
        </p:spPr>
        <p:txBody>
          <a:bodyPr vert="horz" wrap="square" lIns="0" tIns="58410" rIns="0" bIns="0" rtlCol="0">
            <a:spAutoFit/>
          </a:bodyPr>
          <a:lstStyle/>
          <a:p>
            <a:pPr marL="355545" marR="34285" indent="-342846">
              <a:lnSpc>
                <a:spcPct val="90000"/>
              </a:lnSpc>
              <a:spcBef>
                <a:spcPts val="459"/>
              </a:spcBef>
              <a:buFont typeface="Arial MT"/>
              <a:buChar char="•"/>
              <a:tabLst>
                <a:tab pos="354909" algn="l"/>
                <a:tab pos="355545" algn="l"/>
              </a:tabLst>
            </a:pPr>
            <a:r>
              <a:rPr spc="-10" dirty="0"/>
              <a:t>Regression</a:t>
            </a:r>
            <a:r>
              <a:rPr spc="-45" dirty="0"/>
              <a:t> </a:t>
            </a:r>
            <a:r>
              <a:rPr dirty="0"/>
              <a:t>means</a:t>
            </a:r>
            <a:r>
              <a:rPr spc="-45" dirty="0"/>
              <a:t> </a:t>
            </a:r>
            <a:r>
              <a:rPr spc="-15" dirty="0"/>
              <a:t>to </a:t>
            </a:r>
            <a:r>
              <a:rPr spc="-665" dirty="0"/>
              <a:t> </a:t>
            </a:r>
            <a:r>
              <a:rPr spc="-10" dirty="0"/>
              <a:t>predict </a:t>
            </a:r>
            <a:r>
              <a:rPr dirty="0"/>
              <a:t>the </a:t>
            </a:r>
            <a:r>
              <a:rPr spc="-5" dirty="0"/>
              <a:t>output </a:t>
            </a:r>
            <a:r>
              <a:rPr dirty="0"/>
              <a:t> </a:t>
            </a:r>
            <a:r>
              <a:rPr spc="-10" dirty="0"/>
              <a:t>value using training </a:t>
            </a:r>
            <a:r>
              <a:rPr spc="-5" dirty="0"/>
              <a:t> </a:t>
            </a:r>
            <a:r>
              <a:rPr spc="-15" dirty="0"/>
              <a:t>data.</a:t>
            </a:r>
          </a:p>
          <a:p>
            <a:pPr marL="355545" marR="5079" indent="-342846" algn="just">
              <a:lnSpc>
                <a:spcPts val="3239"/>
              </a:lnSpc>
              <a:spcBef>
                <a:spcPts val="765"/>
              </a:spcBef>
              <a:buFont typeface="Arial MT"/>
              <a:buChar char="•"/>
              <a:tabLst>
                <a:tab pos="355545" algn="l"/>
              </a:tabLst>
            </a:pPr>
            <a:r>
              <a:rPr spc="-10" dirty="0"/>
              <a:t>regression to </a:t>
            </a:r>
            <a:r>
              <a:rPr b="1" spc="-10" dirty="0">
                <a:latin typeface="Calibri"/>
                <a:cs typeface="Calibri"/>
              </a:rPr>
              <a:t>predict </a:t>
            </a:r>
            <a:r>
              <a:rPr b="1" spc="-665" dirty="0">
                <a:latin typeface="Calibri"/>
                <a:cs typeface="Calibri"/>
              </a:rPr>
              <a:t> </a:t>
            </a:r>
            <a:r>
              <a:rPr dirty="0"/>
              <a:t>the</a:t>
            </a:r>
            <a:r>
              <a:rPr spc="-40" dirty="0"/>
              <a:t> </a:t>
            </a:r>
            <a:r>
              <a:rPr spc="-5" dirty="0"/>
              <a:t>house</a:t>
            </a:r>
            <a:r>
              <a:rPr spc="-30" dirty="0"/>
              <a:t> </a:t>
            </a:r>
            <a:r>
              <a:rPr spc="-5" dirty="0"/>
              <a:t>price</a:t>
            </a:r>
            <a:r>
              <a:rPr spc="-35" dirty="0"/>
              <a:t> </a:t>
            </a:r>
            <a:r>
              <a:rPr spc="-20" dirty="0"/>
              <a:t>from </a:t>
            </a:r>
            <a:r>
              <a:rPr spc="-670" dirty="0"/>
              <a:t> </a:t>
            </a:r>
            <a:r>
              <a:rPr spc="-10" dirty="0"/>
              <a:t>training</a:t>
            </a:r>
            <a:r>
              <a:rPr spc="-15" dirty="0"/>
              <a:t> data</a:t>
            </a:r>
          </a:p>
          <a:p>
            <a:pPr marL="355545" marR="47618" indent="-342846">
              <a:lnSpc>
                <a:spcPct val="90000"/>
              </a:lnSpc>
              <a:spcBef>
                <a:spcPts val="675"/>
              </a:spcBef>
              <a:buFont typeface="Arial MT"/>
              <a:buChar char="•"/>
              <a:tabLst>
                <a:tab pos="354909" algn="l"/>
                <a:tab pos="355545" algn="l"/>
              </a:tabLst>
            </a:pPr>
            <a:r>
              <a:rPr dirty="0"/>
              <a:t>if it is a </a:t>
            </a:r>
            <a:r>
              <a:rPr spc="-15" dirty="0"/>
              <a:t>real </a:t>
            </a:r>
            <a:r>
              <a:rPr spc="-10" dirty="0"/>
              <a:t> </a:t>
            </a:r>
            <a:r>
              <a:rPr spc="-5" dirty="0"/>
              <a:t>numb</a:t>
            </a:r>
            <a:r>
              <a:rPr spc="-15" dirty="0"/>
              <a:t>e</a:t>
            </a:r>
            <a:r>
              <a:rPr dirty="0"/>
              <a:t>r</a:t>
            </a:r>
            <a:r>
              <a:rPr spc="-50" dirty="0"/>
              <a:t>/</a:t>
            </a:r>
            <a:r>
              <a:rPr spc="-25" dirty="0"/>
              <a:t>c</a:t>
            </a:r>
            <a:r>
              <a:rPr spc="-5" dirty="0"/>
              <a:t>o</a:t>
            </a:r>
            <a:r>
              <a:rPr spc="-25" dirty="0"/>
              <a:t>n</a:t>
            </a:r>
            <a:r>
              <a:rPr dirty="0"/>
              <a:t>tinuous,  then it is </a:t>
            </a:r>
            <a:r>
              <a:rPr spc="-10" dirty="0"/>
              <a:t>regression </a:t>
            </a:r>
            <a:r>
              <a:rPr spc="-5" dirty="0"/>
              <a:t> </a:t>
            </a:r>
            <a:r>
              <a:rPr spc="-15" dirty="0"/>
              <a:t>problem.</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0651" y="2549779"/>
            <a:ext cx="6764655" cy="690572"/>
          </a:xfrm>
          <a:prstGeom prst="rect">
            <a:avLst/>
          </a:prstGeom>
        </p:spPr>
        <p:txBody>
          <a:bodyPr vert="horz" wrap="square" lIns="0" tIns="13333" rIns="0" bIns="0" rtlCol="0">
            <a:spAutoFit/>
          </a:bodyPr>
          <a:lstStyle/>
          <a:p>
            <a:pPr marL="12698">
              <a:spcBef>
                <a:spcPts val="105"/>
              </a:spcBef>
            </a:pPr>
            <a:r>
              <a:rPr spc="-30" dirty="0"/>
              <a:t>Let’s</a:t>
            </a:r>
            <a:r>
              <a:rPr spc="-25" dirty="0"/>
              <a:t> </a:t>
            </a:r>
            <a:r>
              <a:rPr spc="-5" dirty="0"/>
              <a:t>see</a:t>
            </a:r>
            <a:r>
              <a:rPr spc="-10" dirty="0"/>
              <a:t> </a:t>
            </a:r>
            <a:r>
              <a:rPr dirty="0"/>
              <a:t>the</a:t>
            </a:r>
            <a:r>
              <a:rPr spc="5" dirty="0"/>
              <a:t> </a:t>
            </a:r>
            <a:r>
              <a:rPr u="heavy" spc="-10" dirty="0">
                <a:solidFill>
                  <a:srgbClr val="3366CC"/>
                </a:solidFill>
                <a:uFill>
                  <a:solidFill>
                    <a:srgbClr val="3366CC"/>
                  </a:solidFill>
                </a:uFill>
              </a:rPr>
              <a:t>usage</a:t>
            </a:r>
            <a:r>
              <a:rPr spc="-5" dirty="0">
                <a:solidFill>
                  <a:srgbClr val="3366CC"/>
                </a:solidFill>
              </a:rPr>
              <a:t> </a:t>
            </a:r>
            <a:r>
              <a:rPr dirty="0"/>
              <a:t>in </a:t>
            </a:r>
            <a:r>
              <a:rPr spc="-15" dirty="0"/>
              <a:t>Real</a:t>
            </a:r>
            <a:r>
              <a:rPr spc="-5" dirty="0"/>
              <a:t> </a:t>
            </a:r>
            <a:r>
              <a:rPr spc="-35" dirty="0"/>
              <a:t>life</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792163"/>
          </a:xfrm>
        </p:spPr>
        <p:txBody>
          <a:bodyPr rtlCol="0">
            <a:normAutofit fontScale="90000"/>
          </a:bodyPr>
          <a:lstStyle/>
          <a:p>
            <a:pPr>
              <a:defRPr/>
            </a:pPr>
            <a:r>
              <a:rPr lang="en-US" dirty="0"/>
              <a:t/>
            </a:r>
            <a:br>
              <a:rPr lang="en-US" dirty="0"/>
            </a:br>
            <a:r>
              <a:rPr lang="en-US" sz="4000" b="1" dirty="0"/>
              <a:t>Goals of Soft Computing </a:t>
            </a:r>
            <a:br>
              <a:rPr lang="en-US" sz="4000" b="1" dirty="0"/>
            </a:br>
            <a:endParaRPr lang="en-US" sz="4000" b="1" dirty="0"/>
          </a:p>
        </p:txBody>
      </p:sp>
      <p:sp>
        <p:nvSpPr>
          <p:cNvPr id="4099" name="Content Placeholder 2"/>
          <p:cNvSpPr>
            <a:spLocks noGrp="1"/>
          </p:cNvSpPr>
          <p:nvPr>
            <p:ph idx="1"/>
          </p:nvPr>
        </p:nvSpPr>
        <p:spPr>
          <a:xfrm>
            <a:off x="101600" y="990600"/>
            <a:ext cx="8585200" cy="5410200"/>
          </a:xfrm>
        </p:spPr>
        <p:txBody>
          <a:bodyPr>
            <a:normAutofit fontScale="92500" lnSpcReduction="10000"/>
          </a:bodyPr>
          <a:lstStyle/>
          <a:p>
            <a:pPr eaLnBrk="1" hangingPunct="1"/>
            <a:endParaRPr lang="en-US" altLang="en-US" sz="1800" dirty="0"/>
          </a:p>
          <a:p>
            <a:pPr algn="just" eaLnBrk="1" hangingPunct="1"/>
            <a:r>
              <a:rPr lang="en-US" altLang="en-US" sz="2300" dirty="0"/>
              <a:t>Soft Computing is a new multidisciplinary field, to construct new generation  of Artificial Intelligence, known as  Computational Intelligence</a:t>
            </a:r>
          </a:p>
          <a:p>
            <a:pPr algn="just" eaLnBrk="1" hangingPunct="1">
              <a:buFont typeface="Arial" charset="0"/>
              <a:buNone/>
            </a:pPr>
            <a:endParaRPr lang="en-US" altLang="en-US" sz="2300" dirty="0"/>
          </a:p>
          <a:p>
            <a:pPr algn="just" eaLnBrk="1" hangingPunct="1"/>
            <a:r>
              <a:rPr lang="en-US" altLang="en-US" sz="2300" dirty="0"/>
              <a:t>The main goal of Soft Computing is to develop intelligent machines  to provide solutions to real world problems, which are not modeled, or  too difficult to model mathematically.  Its aim is to exploit the tolerance for  </a:t>
            </a:r>
          </a:p>
          <a:p>
            <a:pPr lvl="2" algn="just" eaLnBrk="1" hangingPunct="1"/>
            <a:endParaRPr lang="en-US" altLang="en-US" sz="2300" dirty="0"/>
          </a:p>
          <a:p>
            <a:pPr lvl="2" algn="just" eaLnBrk="1" hangingPunct="1"/>
            <a:r>
              <a:rPr lang="en-US" altLang="en-US" sz="2300" b="1" dirty="0"/>
              <a:t>Approximation </a:t>
            </a:r>
            <a:r>
              <a:rPr lang="en-US" altLang="en-US" sz="2300" dirty="0"/>
              <a:t>: : here the model features are similar to the real ones,  but not the same. </a:t>
            </a:r>
          </a:p>
          <a:p>
            <a:pPr lvl="2" algn="just" eaLnBrk="1" hangingPunct="1"/>
            <a:r>
              <a:rPr lang="en-US" altLang="en-US" sz="2300" b="1" dirty="0"/>
              <a:t>Uncertainty </a:t>
            </a:r>
            <a:r>
              <a:rPr lang="en-US" altLang="en-US" sz="2300" dirty="0"/>
              <a:t>:: here we are not sure that the features of the model are the same as that of the entity (belief). </a:t>
            </a:r>
          </a:p>
          <a:p>
            <a:pPr lvl="2" algn="just" eaLnBrk="1" hangingPunct="1"/>
            <a:r>
              <a:rPr lang="en-US" altLang="en-US" sz="2300" b="1" dirty="0"/>
              <a:t>Imprecision , and  Partial Truth</a:t>
            </a:r>
            <a:r>
              <a:rPr lang="en-US" altLang="en-US" sz="2300" dirty="0"/>
              <a:t> in order to achieve close resemblance with human like decision making. Here the model features (quantities) are not the same as that of the real ones, but close to them. </a:t>
            </a:r>
          </a:p>
          <a:p>
            <a:pPr eaLnBrk="1" hangingPunct="1"/>
            <a:endParaRPr lang="en-US" altLang="en-US" sz="18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3854" y="362153"/>
            <a:ext cx="2337435" cy="690572"/>
          </a:xfrm>
          <a:prstGeom prst="rect">
            <a:avLst/>
          </a:prstGeom>
        </p:spPr>
        <p:txBody>
          <a:bodyPr vert="horz" wrap="square" lIns="0" tIns="13333" rIns="0" bIns="0" rtlCol="0">
            <a:spAutoFit/>
          </a:bodyPr>
          <a:lstStyle/>
          <a:p>
            <a:pPr marL="12698">
              <a:spcBef>
                <a:spcPts val="105"/>
              </a:spcBef>
            </a:pPr>
            <a:r>
              <a:rPr dirty="0">
                <a:solidFill>
                  <a:srgbClr val="C0504D"/>
                </a:solidFill>
              </a:rPr>
              <a:t>Us</a:t>
            </a:r>
            <a:r>
              <a:rPr spc="-5" dirty="0">
                <a:solidFill>
                  <a:srgbClr val="C0504D"/>
                </a:solidFill>
              </a:rPr>
              <a:t>e-Ca</a:t>
            </a:r>
            <a:r>
              <a:rPr spc="10" dirty="0">
                <a:solidFill>
                  <a:srgbClr val="C0504D"/>
                </a:solidFill>
              </a:rPr>
              <a:t>s</a:t>
            </a:r>
            <a:r>
              <a:rPr dirty="0">
                <a:solidFill>
                  <a:srgbClr val="C0504D"/>
                </a:solidFill>
              </a:rPr>
              <a:t>es</a:t>
            </a:r>
            <a:endParaRPr/>
          </a:p>
        </p:txBody>
      </p:sp>
      <p:sp>
        <p:nvSpPr>
          <p:cNvPr id="3" name="object 3"/>
          <p:cNvSpPr txBox="1"/>
          <p:nvPr/>
        </p:nvSpPr>
        <p:spPr>
          <a:xfrm>
            <a:off x="535941" y="1357859"/>
            <a:ext cx="7546975" cy="3502223"/>
          </a:xfrm>
          <a:prstGeom prst="rect">
            <a:avLst/>
          </a:prstGeom>
        </p:spPr>
        <p:txBody>
          <a:bodyPr vert="horz" wrap="square" lIns="0" tIns="110472" rIns="0" bIns="0" rtlCol="0">
            <a:spAutoFit/>
          </a:bodyPr>
          <a:lstStyle/>
          <a:p>
            <a:pPr marL="355545" indent="-342846">
              <a:spcBef>
                <a:spcPts val="869"/>
              </a:spcBef>
              <a:buFont typeface="Arial MT"/>
              <a:buChar char="•"/>
              <a:tabLst>
                <a:tab pos="354909" algn="l"/>
                <a:tab pos="355545" algn="l"/>
              </a:tabLst>
            </a:pPr>
            <a:r>
              <a:rPr sz="3200" dirty="0">
                <a:latin typeface="Calibri"/>
                <a:cs typeface="Calibri"/>
              </a:rPr>
              <a:t>Spam</a:t>
            </a:r>
            <a:r>
              <a:rPr sz="3200" spc="-10" dirty="0">
                <a:latin typeface="Calibri"/>
                <a:cs typeface="Calibri"/>
              </a:rPr>
              <a:t> </a:t>
            </a:r>
            <a:r>
              <a:rPr sz="3200" spc="-5" dirty="0">
                <a:latin typeface="Calibri"/>
                <a:cs typeface="Calibri"/>
              </a:rPr>
              <a:t>Email</a:t>
            </a:r>
            <a:r>
              <a:rPr sz="3200" spc="-15" dirty="0">
                <a:latin typeface="Calibri"/>
                <a:cs typeface="Calibri"/>
              </a:rPr>
              <a:t> </a:t>
            </a:r>
            <a:r>
              <a:rPr sz="3200" spc="-5" dirty="0">
                <a:latin typeface="Calibri"/>
                <a:cs typeface="Calibri"/>
              </a:rPr>
              <a:t>Detection</a:t>
            </a:r>
            <a:endParaRPr sz="3200">
              <a:latin typeface="Calibri"/>
              <a:cs typeface="Calibri"/>
            </a:endParaRPr>
          </a:p>
          <a:p>
            <a:pPr marL="355545" indent="-342846">
              <a:spcBef>
                <a:spcPts val="770"/>
              </a:spcBef>
              <a:buFont typeface="Arial MT"/>
              <a:buChar char="•"/>
              <a:tabLst>
                <a:tab pos="354909" algn="l"/>
                <a:tab pos="355545" algn="l"/>
              </a:tabLst>
            </a:pPr>
            <a:r>
              <a:rPr sz="3200" dirty="0">
                <a:latin typeface="Calibri"/>
                <a:cs typeface="Calibri"/>
              </a:rPr>
              <a:t>Machine</a:t>
            </a:r>
            <a:r>
              <a:rPr sz="3200" spc="-5" dirty="0">
                <a:latin typeface="Calibri"/>
                <a:cs typeface="Calibri"/>
              </a:rPr>
              <a:t> </a:t>
            </a:r>
            <a:r>
              <a:rPr sz="3200" spc="-25" dirty="0">
                <a:latin typeface="Calibri"/>
                <a:cs typeface="Calibri"/>
              </a:rPr>
              <a:t>Translation</a:t>
            </a:r>
            <a:r>
              <a:rPr sz="3200" spc="20" dirty="0">
                <a:latin typeface="Calibri"/>
                <a:cs typeface="Calibri"/>
              </a:rPr>
              <a:t> </a:t>
            </a:r>
            <a:r>
              <a:rPr sz="3200" spc="-5" dirty="0">
                <a:latin typeface="Calibri"/>
                <a:cs typeface="Calibri"/>
              </a:rPr>
              <a:t>(Language</a:t>
            </a:r>
            <a:r>
              <a:rPr sz="3200" spc="15" dirty="0">
                <a:latin typeface="Calibri"/>
                <a:cs typeface="Calibri"/>
              </a:rPr>
              <a:t> </a:t>
            </a:r>
            <a:r>
              <a:rPr sz="3200" spc="-25" dirty="0">
                <a:latin typeface="Calibri"/>
                <a:cs typeface="Calibri"/>
              </a:rPr>
              <a:t>Translation)</a:t>
            </a:r>
            <a:endParaRPr sz="3200">
              <a:latin typeface="Calibri"/>
              <a:cs typeface="Calibri"/>
            </a:endParaRPr>
          </a:p>
          <a:p>
            <a:pPr marL="355545" indent="-342846">
              <a:spcBef>
                <a:spcPts val="770"/>
              </a:spcBef>
              <a:buFont typeface="Arial MT"/>
              <a:buChar char="•"/>
              <a:tabLst>
                <a:tab pos="354909" algn="l"/>
                <a:tab pos="355545" algn="l"/>
              </a:tabLst>
            </a:pPr>
            <a:r>
              <a:rPr sz="3200" spc="-5" dirty="0">
                <a:latin typeface="Calibri"/>
                <a:cs typeface="Calibri"/>
              </a:rPr>
              <a:t>Image</a:t>
            </a:r>
            <a:r>
              <a:rPr sz="3200" spc="-10" dirty="0">
                <a:latin typeface="Calibri"/>
                <a:cs typeface="Calibri"/>
              </a:rPr>
              <a:t> Search </a:t>
            </a:r>
            <a:r>
              <a:rPr sz="3200" spc="-5" dirty="0">
                <a:latin typeface="Calibri"/>
                <a:cs typeface="Calibri"/>
              </a:rPr>
              <a:t>(Similarity)</a:t>
            </a:r>
            <a:endParaRPr sz="3200">
              <a:latin typeface="Calibri"/>
              <a:cs typeface="Calibri"/>
            </a:endParaRPr>
          </a:p>
          <a:p>
            <a:pPr marL="355545" marR="2231675" indent="-342846">
              <a:spcBef>
                <a:spcPts val="765"/>
              </a:spcBef>
              <a:buFont typeface="Arial MT"/>
              <a:buChar char="•"/>
              <a:tabLst>
                <a:tab pos="354909" algn="l"/>
                <a:tab pos="355545" algn="l"/>
              </a:tabLst>
            </a:pPr>
            <a:r>
              <a:rPr sz="3200" spc="-10" dirty="0">
                <a:latin typeface="Calibri"/>
                <a:cs typeface="Calibri"/>
              </a:rPr>
              <a:t>Clustering </a:t>
            </a:r>
            <a:r>
              <a:rPr sz="3200" spc="-5" dirty="0">
                <a:latin typeface="Calibri"/>
                <a:cs typeface="Calibri"/>
              </a:rPr>
              <a:t>(KMeans) </a:t>
            </a:r>
            <a:r>
              <a:rPr sz="3200" dirty="0">
                <a:latin typeface="Calibri"/>
                <a:cs typeface="Calibri"/>
              </a:rPr>
              <a:t>: </a:t>
            </a:r>
            <a:r>
              <a:rPr sz="3200" spc="-15" dirty="0">
                <a:latin typeface="Calibri"/>
                <a:cs typeface="Calibri"/>
              </a:rPr>
              <a:t>Amazon </a:t>
            </a:r>
            <a:r>
              <a:rPr sz="3200" spc="-710" dirty="0">
                <a:latin typeface="Calibri"/>
                <a:cs typeface="Calibri"/>
              </a:rPr>
              <a:t> </a:t>
            </a:r>
            <a:r>
              <a:rPr sz="3200" spc="-10" dirty="0">
                <a:latin typeface="Calibri"/>
                <a:cs typeface="Calibri"/>
              </a:rPr>
              <a:t>Recommendations</a:t>
            </a:r>
            <a:endParaRPr sz="3200">
              <a:latin typeface="Calibri"/>
              <a:cs typeface="Calibri"/>
            </a:endParaRPr>
          </a:p>
          <a:p>
            <a:pPr marL="355545" indent="-342846">
              <a:spcBef>
                <a:spcPts val="770"/>
              </a:spcBef>
              <a:buFont typeface="Arial MT"/>
              <a:buChar char="•"/>
              <a:tabLst>
                <a:tab pos="354909" algn="l"/>
                <a:tab pos="355545" algn="l"/>
              </a:tabLst>
            </a:pPr>
            <a:r>
              <a:rPr sz="3200" spc="-5" dirty="0">
                <a:latin typeface="Calibri"/>
                <a:cs typeface="Calibri"/>
              </a:rPr>
              <a:t>Classification</a:t>
            </a:r>
            <a:r>
              <a:rPr sz="3200" spc="10" dirty="0">
                <a:latin typeface="Calibri"/>
                <a:cs typeface="Calibri"/>
              </a:rPr>
              <a:t> </a:t>
            </a:r>
            <a:r>
              <a:rPr sz="3200" dirty="0">
                <a:latin typeface="Calibri"/>
                <a:cs typeface="Calibri"/>
              </a:rPr>
              <a:t>: Google</a:t>
            </a:r>
            <a:r>
              <a:rPr sz="3200" spc="-60" dirty="0">
                <a:latin typeface="Calibri"/>
                <a:cs typeface="Calibri"/>
              </a:rPr>
              <a:t> </a:t>
            </a:r>
            <a:r>
              <a:rPr sz="3200" spc="-10" dirty="0">
                <a:latin typeface="Calibri"/>
                <a:cs typeface="Calibri"/>
              </a:rPr>
              <a:t>News</a:t>
            </a:r>
            <a:endParaRPr sz="3200">
              <a:latin typeface="Calibri"/>
              <a:cs typeface="Calibri"/>
            </a:endParaRPr>
          </a:p>
        </p:txBody>
      </p:sp>
      <p:sp>
        <p:nvSpPr>
          <p:cNvPr id="4" name="object 4"/>
          <p:cNvSpPr txBox="1"/>
          <p:nvPr/>
        </p:nvSpPr>
        <p:spPr>
          <a:xfrm>
            <a:off x="7623809" y="6082691"/>
            <a:ext cx="1145540" cy="289821"/>
          </a:xfrm>
          <a:prstGeom prst="rect">
            <a:avLst/>
          </a:prstGeom>
        </p:spPr>
        <p:txBody>
          <a:bodyPr vert="horz" wrap="square" lIns="0" tIns="12698" rIns="0" bIns="0" rtlCol="0">
            <a:spAutoFit/>
          </a:bodyPr>
          <a:lstStyle/>
          <a:p>
            <a:pPr marL="12698">
              <a:spcBef>
                <a:spcPts val="100"/>
              </a:spcBef>
            </a:pPr>
            <a:r>
              <a:rPr b="1" spc="-10" dirty="0">
                <a:solidFill>
                  <a:srgbClr val="C00000"/>
                </a:solidFill>
                <a:latin typeface="Calibri"/>
                <a:cs typeface="Calibri"/>
              </a:rPr>
              <a:t>c</a:t>
            </a:r>
            <a:r>
              <a:rPr b="1" dirty="0">
                <a:solidFill>
                  <a:srgbClr val="C00000"/>
                </a:solidFill>
                <a:latin typeface="Calibri"/>
                <a:cs typeface="Calibri"/>
              </a:rPr>
              <a:t>ontinu</a:t>
            </a:r>
            <a:r>
              <a:rPr b="1" spc="-10" dirty="0">
                <a:solidFill>
                  <a:srgbClr val="C00000"/>
                </a:solidFill>
                <a:latin typeface="Calibri"/>
                <a:cs typeface="Calibri"/>
              </a:rPr>
              <a:t>ed</a:t>
            </a:r>
            <a:r>
              <a:rPr b="1" dirty="0">
                <a:solidFill>
                  <a:srgbClr val="C00000"/>
                </a:solidFill>
                <a:latin typeface="Calibri"/>
                <a:cs typeface="Calibri"/>
              </a:rPr>
              <a:t>…</a:t>
            </a:r>
            <a:endParaRPr>
              <a:latin typeface="Calibri"/>
              <a:cs typeface="Calibri"/>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4020" y="362153"/>
            <a:ext cx="4234180" cy="690572"/>
          </a:xfrm>
          <a:prstGeom prst="rect">
            <a:avLst/>
          </a:prstGeom>
        </p:spPr>
        <p:txBody>
          <a:bodyPr vert="horz" wrap="square" lIns="0" tIns="13333" rIns="0" bIns="0" rtlCol="0">
            <a:spAutoFit/>
          </a:bodyPr>
          <a:lstStyle/>
          <a:p>
            <a:pPr marL="12698">
              <a:spcBef>
                <a:spcPts val="105"/>
              </a:spcBef>
            </a:pPr>
            <a:r>
              <a:rPr dirty="0">
                <a:solidFill>
                  <a:srgbClr val="C0504D"/>
                </a:solidFill>
              </a:rPr>
              <a:t>Use-Cases</a:t>
            </a:r>
            <a:r>
              <a:rPr spc="-55" dirty="0">
                <a:solidFill>
                  <a:srgbClr val="C0504D"/>
                </a:solidFill>
              </a:rPr>
              <a:t> </a:t>
            </a:r>
            <a:r>
              <a:rPr spc="-20" dirty="0">
                <a:solidFill>
                  <a:srgbClr val="C0504D"/>
                </a:solidFill>
              </a:rPr>
              <a:t>(contd.)</a:t>
            </a:r>
            <a:endParaRPr/>
          </a:p>
        </p:txBody>
      </p:sp>
      <p:sp>
        <p:nvSpPr>
          <p:cNvPr id="3" name="object 3"/>
          <p:cNvSpPr txBox="1"/>
          <p:nvPr/>
        </p:nvSpPr>
        <p:spPr>
          <a:xfrm>
            <a:off x="535940" y="1357858"/>
            <a:ext cx="7777480" cy="4251146"/>
          </a:xfrm>
          <a:prstGeom prst="rect">
            <a:avLst/>
          </a:prstGeom>
        </p:spPr>
        <p:txBody>
          <a:bodyPr vert="horz" wrap="square" lIns="0" tIns="110472" rIns="0" bIns="0" rtlCol="0">
            <a:spAutoFit/>
          </a:bodyPr>
          <a:lstStyle/>
          <a:p>
            <a:pPr marL="355545" indent="-342846">
              <a:spcBef>
                <a:spcPts val="869"/>
              </a:spcBef>
              <a:buFont typeface="Arial MT"/>
              <a:buChar char="•"/>
              <a:tabLst>
                <a:tab pos="354909" algn="l"/>
                <a:tab pos="355545" algn="l"/>
              </a:tabLst>
            </a:pPr>
            <a:r>
              <a:rPr sz="3200" spc="-80" dirty="0">
                <a:latin typeface="Calibri"/>
                <a:cs typeface="Calibri"/>
              </a:rPr>
              <a:t>Text</a:t>
            </a:r>
            <a:r>
              <a:rPr sz="3200" spc="-25" dirty="0">
                <a:latin typeface="Calibri"/>
                <a:cs typeface="Calibri"/>
              </a:rPr>
              <a:t> </a:t>
            </a:r>
            <a:r>
              <a:rPr sz="3200" spc="-10" dirty="0">
                <a:latin typeface="Calibri"/>
                <a:cs typeface="Calibri"/>
              </a:rPr>
              <a:t>Summarization</a:t>
            </a:r>
            <a:r>
              <a:rPr sz="3200" spc="35" dirty="0">
                <a:latin typeface="Calibri"/>
                <a:cs typeface="Calibri"/>
              </a:rPr>
              <a:t> </a:t>
            </a:r>
            <a:r>
              <a:rPr sz="3200" dirty="0">
                <a:latin typeface="Calibri"/>
                <a:cs typeface="Calibri"/>
              </a:rPr>
              <a:t>-</a:t>
            </a:r>
            <a:r>
              <a:rPr sz="3200" spc="-15" dirty="0">
                <a:latin typeface="Calibri"/>
                <a:cs typeface="Calibri"/>
              </a:rPr>
              <a:t> </a:t>
            </a:r>
            <a:r>
              <a:rPr sz="3200" dirty="0">
                <a:latin typeface="Calibri"/>
                <a:cs typeface="Calibri"/>
              </a:rPr>
              <a:t>Google</a:t>
            </a:r>
            <a:r>
              <a:rPr sz="3200" spc="-5" dirty="0">
                <a:latin typeface="Calibri"/>
                <a:cs typeface="Calibri"/>
              </a:rPr>
              <a:t> </a:t>
            </a:r>
            <a:r>
              <a:rPr sz="3200" spc="-15" dirty="0">
                <a:latin typeface="Calibri"/>
                <a:cs typeface="Calibri"/>
              </a:rPr>
              <a:t>News</a:t>
            </a:r>
            <a:endParaRPr sz="3200">
              <a:latin typeface="Calibri"/>
              <a:cs typeface="Calibri"/>
            </a:endParaRPr>
          </a:p>
          <a:p>
            <a:pPr marL="355545" indent="-342846">
              <a:spcBef>
                <a:spcPts val="770"/>
              </a:spcBef>
              <a:buFont typeface="Arial MT"/>
              <a:buChar char="•"/>
              <a:tabLst>
                <a:tab pos="354909" algn="l"/>
                <a:tab pos="355545" algn="l"/>
              </a:tabLst>
            </a:pPr>
            <a:r>
              <a:rPr sz="3200" spc="-5" dirty="0">
                <a:latin typeface="Calibri"/>
                <a:cs typeface="Calibri"/>
              </a:rPr>
              <a:t>Rating</a:t>
            </a:r>
            <a:r>
              <a:rPr sz="3200" spc="5" dirty="0">
                <a:latin typeface="Calibri"/>
                <a:cs typeface="Calibri"/>
              </a:rPr>
              <a:t> </a:t>
            </a:r>
            <a:r>
              <a:rPr sz="3200" dirty="0">
                <a:latin typeface="Calibri"/>
                <a:cs typeface="Calibri"/>
              </a:rPr>
              <a:t>a</a:t>
            </a:r>
            <a:r>
              <a:rPr sz="3200" spc="-10" dirty="0">
                <a:latin typeface="Calibri"/>
                <a:cs typeface="Calibri"/>
              </a:rPr>
              <a:t> </a:t>
            </a:r>
            <a:r>
              <a:rPr sz="3200" spc="-5" dirty="0">
                <a:latin typeface="Calibri"/>
                <a:cs typeface="Calibri"/>
              </a:rPr>
              <a:t>Review/Comment:</a:t>
            </a:r>
            <a:r>
              <a:rPr sz="3200" spc="-10" dirty="0">
                <a:latin typeface="Calibri"/>
                <a:cs typeface="Calibri"/>
              </a:rPr>
              <a:t> </a:t>
            </a:r>
            <a:r>
              <a:rPr sz="3200" spc="-60" dirty="0">
                <a:latin typeface="Calibri"/>
                <a:cs typeface="Calibri"/>
              </a:rPr>
              <a:t>Yelp</a:t>
            </a:r>
            <a:endParaRPr sz="3200">
              <a:latin typeface="Calibri"/>
              <a:cs typeface="Calibri"/>
            </a:endParaRPr>
          </a:p>
          <a:p>
            <a:pPr marL="355545" indent="-342846">
              <a:spcBef>
                <a:spcPts val="770"/>
              </a:spcBef>
              <a:buFont typeface="Arial MT"/>
              <a:buChar char="•"/>
              <a:tabLst>
                <a:tab pos="354909" algn="l"/>
                <a:tab pos="355545" algn="l"/>
              </a:tabLst>
            </a:pPr>
            <a:r>
              <a:rPr sz="3200" spc="-15" dirty="0">
                <a:latin typeface="Calibri"/>
                <a:cs typeface="Calibri"/>
              </a:rPr>
              <a:t>Fraud</a:t>
            </a:r>
            <a:r>
              <a:rPr sz="3200" dirty="0">
                <a:latin typeface="Calibri"/>
                <a:cs typeface="Calibri"/>
              </a:rPr>
              <a:t> </a:t>
            </a:r>
            <a:r>
              <a:rPr sz="3200" spc="-5" dirty="0">
                <a:latin typeface="Calibri"/>
                <a:cs typeface="Calibri"/>
              </a:rPr>
              <a:t>detection</a:t>
            </a:r>
            <a:r>
              <a:rPr sz="3200" spc="5" dirty="0">
                <a:latin typeface="Calibri"/>
                <a:cs typeface="Calibri"/>
              </a:rPr>
              <a:t> </a:t>
            </a:r>
            <a:r>
              <a:rPr sz="3200" dirty="0">
                <a:latin typeface="Calibri"/>
                <a:cs typeface="Calibri"/>
              </a:rPr>
              <a:t>:</a:t>
            </a:r>
            <a:r>
              <a:rPr sz="3200" spc="-10" dirty="0">
                <a:latin typeface="Calibri"/>
                <a:cs typeface="Calibri"/>
              </a:rPr>
              <a:t> </a:t>
            </a:r>
            <a:r>
              <a:rPr sz="3200" spc="-5" dirty="0">
                <a:latin typeface="Calibri"/>
                <a:cs typeface="Calibri"/>
              </a:rPr>
              <a:t>Credit</a:t>
            </a:r>
            <a:r>
              <a:rPr sz="3200" spc="-65" dirty="0">
                <a:latin typeface="Calibri"/>
                <a:cs typeface="Calibri"/>
              </a:rPr>
              <a:t> </a:t>
            </a:r>
            <a:r>
              <a:rPr sz="3200" spc="-20" dirty="0">
                <a:latin typeface="Calibri"/>
                <a:cs typeface="Calibri"/>
              </a:rPr>
              <a:t>card</a:t>
            </a:r>
            <a:r>
              <a:rPr sz="3200" spc="-15" dirty="0">
                <a:latin typeface="Calibri"/>
                <a:cs typeface="Calibri"/>
              </a:rPr>
              <a:t> Providers</a:t>
            </a:r>
            <a:endParaRPr sz="3200">
              <a:latin typeface="Calibri"/>
              <a:cs typeface="Calibri"/>
            </a:endParaRPr>
          </a:p>
          <a:p>
            <a:pPr marL="355545" indent="-342846">
              <a:spcBef>
                <a:spcPts val="765"/>
              </a:spcBef>
              <a:buFont typeface="Arial MT"/>
              <a:buChar char="•"/>
              <a:tabLst>
                <a:tab pos="354909" algn="l"/>
                <a:tab pos="355545" algn="l"/>
              </a:tabLst>
            </a:pPr>
            <a:r>
              <a:rPr sz="3200" spc="-5" dirty="0">
                <a:latin typeface="Calibri"/>
                <a:cs typeface="Calibri"/>
              </a:rPr>
              <a:t>Decision</a:t>
            </a:r>
            <a:r>
              <a:rPr sz="3200" spc="-10" dirty="0">
                <a:latin typeface="Calibri"/>
                <a:cs typeface="Calibri"/>
              </a:rPr>
              <a:t> </a:t>
            </a:r>
            <a:r>
              <a:rPr sz="3200" dirty="0">
                <a:latin typeface="Calibri"/>
                <a:cs typeface="Calibri"/>
              </a:rPr>
              <a:t>Making</a:t>
            </a:r>
            <a:r>
              <a:rPr sz="3200" spc="20" dirty="0">
                <a:latin typeface="Calibri"/>
                <a:cs typeface="Calibri"/>
              </a:rPr>
              <a:t> </a:t>
            </a:r>
            <a:r>
              <a:rPr sz="3200" dirty="0">
                <a:latin typeface="Calibri"/>
                <a:cs typeface="Calibri"/>
              </a:rPr>
              <a:t>: </a:t>
            </a:r>
            <a:r>
              <a:rPr sz="3200" spc="10" dirty="0">
                <a:latin typeface="Calibri"/>
                <a:cs typeface="Calibri"/>
              </a:rPr>
              <a:t>e.g. </a:t>
            </a:r>
            <a:r>
              <a:rPr sz="3200" spc="-5" dirty="0">
                <a:latin typeface="Calibri"/>
                <a:cs typeface="Calibri"/>
              </a:rPr>
              <a:t>Bank/Insurance</a:t>
            </a:r>
            <a:r>
              <a:rPr sz="3200" spc="15" dirty="0">
                <a:latin typeface="Calibri"/>
                <a:cs typeface="Calibri"/>
              </a:rPr>
              <a:t> </a:t>
            </a:r>
            <a:r>
              <a:rPr sz="3200" spc="-10" dirty="0">
                <a:latin typeface="Calibri"/>
                <a:cs typeface="Calibri"/>
              </a:rPr>
              <a:t>sector</a:t>
            </a:r>
            <a:endParaRPr sz="3200">
              <a:latin typeface="Calibri"/>
              <a:cs typeface="Calibri"/>
            </a:endParaRPr>
          </a:p>
          <a:p>
            <a:pPr marL="355545" indent="-342846">
              <a:spcBef>
                <a:spcPts val="770"/>
              </a:spcBef>
              <a:buFont typeface="Arial MT"/>
              <a:buChar char="•"/>
              <a:tabLst>
                <a:tab pos="354909" algn="l"/>
                <a:tab pos="355545" algn="l"/>
              </a:tabLst>
            </a:pPr>
            <a:r>
              <a:rPr sz="3200" spc="-5" dirty="0">
                <a:latin typeface="Calibri"/>
                <a:cs typeface="Calibri"/>
              </a:rPr>
              <a:t>Sentiment</a:t>
            </a:r>
            <a:r>
              <a:rPr sz="3200" spc="-35" dirty="0">
                <a:latin typeface="Calibri"/>
                <a:cs typeface="Calibri"/>
              </a:rPr>
              <a:t> </a:t>
            </a:r>
            <a:r>
              <a:rPr sz="3200" spc="-5" dirty="0">
                <a:latin typeface="Calibri"/>
                <a:cs typeface="Calibri"/>
              </a:rPr>
              <a:t>Analysis</a:t>
            </a:r>
            <a:endParaRPr sz="3200">
              <a:latin typeface="Calibri"/>
              <a:cs typeface="Calibri"/>
            </a:endParaRPr>
          </a:p>
          <a:p>
            <a:pPr marL="355545" indent="-342846">
              <a:spcBef>
                <a:spcPts val="770"/>
              </a:spcBef>
              <a:buFont typeface="Arial MT"/>
              <a:buChar char="•"/>
              <a:tabLst>
                <a:tab pos="354909" algn="l"/>
                <a:tab pos="355545" algn="l"/>
              </a:tabLst>
            </a:pPr>
            <a:r>
              <a:rPr sz="3200" dirty="0">
                <a:latin typeface="Calibri"/>
                <a:cs typeface="Calibri"/>
              </a:rPr>
              <a:t>Speech</a:t>
            </a:r>
            <a:r>
              <a:rPr sz="3200" spc="-10" dirty="0">
                <a:latin typeface="Calibri"/>
                <a:cs typeface="Calibri"/>
              </a:rPr>
              <a:t> Understanding </a:t>
            </a:r>
            <a:r>
              <a:rPr sz="3200" dirty="0">
                <a:latin typeface="Calibri"/>
                <a:cs typeface="Calibri"/>
              </a:rPr>
              <a:t>–</a:t>
            </a:r>
            <a:r>
              <a:rPr sz="3200" spc="-10" dirty="0">
                <a:latin typeface="Calibri"/>
                <a:cs typeface="Calibri"/>
              </a:rPr>
              <a:t> </a:t>
            </a:r>
            <a:r>
              <a:rPr sz="3200" dirty="0">
                <a:latin typeface="Calibri"/>
                <a:cs typeface="Calibri"/>
              </a:rPr>
              <a:t>iPhone</a:t>
            </a:r>
            <a:r>
              <a:rPr sz="3200" spc="5" dirty="0">
                <a:latin typeface="Calibri"/>
                <a:cs typeface="Calibri"/>
              </a:rPr>
              <a:t> </a:t>
            </a:r>
            <a:r>
              <a:rPr sz="3200" dirty="0">
                <a:latin typeface="Calibri"/>
                <a:cs typeface="Calibri"/>
              </a:rPr>
              <a:t>with</a:t>
            </a:r>
            <a:r>
              <a:rPr sz="3200" spc="5" dirty="0">
                <a:latin typeface="Calibri"/>
                <a:cs typeface="Calibri"/>
              </a:rPr>
              <a:t> </a:t>
            </a:r>
            <a:r>
              <a:rPr sz="3200" spc="-5" dirty="0">
                <a:latin typeface="Calibri"/>
                <a:cs typeface="Calibri"/>
              </a:rPr>
              <a:t>Siri</a:t>
            </a:r>
            <a:endParaRPr sz="3200">
              <a:latin typeface="Calibri"/>
              <a:cs typeface="Calibri"/>
            </a:endParaRPr>
          </a:p>
          <a:p>
            <a:pPr marL="355545" indent="-342846">
              <a:spcBef>
                <a:spcPts val="765"/>
              </a:spcBef>
              <a:buFont typeface="Arial MT"/>
              <a:buChar char="•"/>
              <a:tabLst>
                <a:tab pos="354909" algn="l"/>
                <a:tab pos="355545" algn="l"/>
              </a:tabLst>
            </a:pPr>
            <a:r>
              <a:rPr sz="3200" spc="-20" dirty="0">
                <a:latin typeface="Calibri"/>
                <a:cs typeface="Calibri"/>
              </a:rPr>
              <a:t>Face</a:t>
            </a:r>
            <a:r>
              <a:rPr sz="3200" spc="-5" dirty="0">
                <a:latin typeface="Calibri"/>
                <a:cs typeface="Calibri"/>
              </a:rPr>
              <a:t> Detection</a:t>
            </a:r>
            <a:r>
              <a:rPr sz="3200" spc="-35" dirty="0">
                <a:latin typeface="Calibri"/>
                <a:cs typeface="Calibri"/>
              </a:rPr>
              <a:t> </a:t>
            </a:r>
            <a:r>
              <a:rPr sz="3200" dirty="0">
                <a:latin typeface="Calibri"/>
                <a:cs typeface="Calibri"/>
              </a:rPr>
              <a:t>–</a:t>
            </a:r>
            <a:r>
              <a:rPr sz="3200" spc="5" dirty="0">
                <a:latin typeface="Calibri"/>
                <a:cs typeface="Calibri"/>
              </a:rPr>
              <a:t> </a:t>
            </a:r>
            <a:r>
              <a:rPr sz="3200" spc="-30" dirty="0">
                <a:latin typeface="Calibri"/>
                <a:cs typeface="Calibri"/>
              </a:rPr>
              <a:t>Facebook’s</a:t>
            </a:r>
            <a:r>
              <a:rPr sz="3200" spc="-40" dirty="0">
                <a:latin typeface="Calibri"/>
                <a:cs typeface="Calibri"/>
              </a:rPr>
              <a:t> </a:t>
            </a:r>
            <a:r>
              <a:rPr sz="3200" spc="-10" dirty="0">
                <a:latin typeface="Calibri"/>
                <a:cs typeface="Calibri"/>
              </a:rPr>
              <a:t>Photo</a:t>
            </a:r>
            <a:r>
              <a:rPr sz="3200" spc="-5" dirty="0">
                <a:latin typeface="Calibri"/>
                <a:cs typeface="Calibri"/>
              </a:rPr>
              <a:t> </a:t>
            </a:r>
            <a:r>
              <a:rPr sz="3200" dirty="0">
                <a:latin typeface="Calibri"/>
                <a:cs typeface="Calibri"/>
              </a:rPr>
              <a:t>tagging</a:t>
            </a:r>
            <a:endParaRPr sz="3200">
              <a:latin typeface="Calibri"/>
              <a:cs typeface="Calibri"/>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6573" y="286258"/>
            <a:ext cx="6068695" cy="689930"/>
          </a:xfrm>
          <a:prstGeom prst="rect">
            <a:avLst/>
          </a:prstGeom>
        </p:spPr>
        <p:txBody>
          <a:bodyPr vert="horz" wrap="square" lIns="0" tIns="12698" rIns="0" bIns="0" rtlCol="0">
            <a:spAutoFit/>
          </a:bodyPr>
          <a:lstStyle/>
          <a:p>
            <a:pPr marL="12698">
              <a:spcBef>
                <a:spcPts val="100"/>
              </a:spcBef>
            </a:pPr>
            <a:r>
              <a:rPr spc="-15" dirty="0"/>
              <a:t>Popular</a:t>
            </a:r>
            <a:r>
              <a:rPr spc="-5" dirty="0"/>
              <a:t> </a:t>
            </a:r>
            <a:r>
              <a:rPr spc="-40" dirty="0"/>
              <a:t>Frameworks/Tools</a:t>
            </a:r>
            <a:endParaRPr/>
          </a:p>
        </p:txBody>
      </p:sp>
      <p:sp>
        <p:nvSpPr>
          <p:cNvPr id="3" name="object 3"/>
          <p:cNvSpPr txBox="1"/>
          <p:nvPr/>
        </p:nvSpPr>
        <p:spPr>
          <a:xfrm>
            <a:off x="535940" y="1240282"/>
            <a:ext cx="4862830" cy="5013550"/>
          </a:xfrm>
          <a:prstGeom prst="rect">
            <a:avLst/>
          </a:prstGeom>
        </p:spPr>
        <p:txBody>
          <a:bodyPr vert="horz" wrap="square" lIns="0" tIns="12063" rIns="0" bIns="0" rtlCol="0">
            <a:spAutoFit/>
          </a:bodyPr>
          <a:lstStyle/>
          <a:p>
            <a:pPr marL="355545" indent="-342846">
              <a:spcBef>
                <a:spcPts val="95"/>
              </a:spcBef>
              <a:buFont typeface="Arial MT"/>
              <a:buChar char="•"/>
              <a:tabLst>
                <a:tab pos="354909" algn="l"/>
                <a:tab pos="355545" algn="l"/>
              </a:tabLst>
            </a:pPr>
            <a:r>
              <a:rPr sz="2500" spc="-35" dirty="0">
                <a:latin typeface="Calibri"/>
                <a:cs typeface="Calibri"/>
              </a:rPr>
              <a:t>Weka</a:t>
            </a:r>
            <a:endParaRPr sz="2500">
              <a:latin typeface="Calibri"/>
              <a:cs typeface="Calibri"/>
            </a:endParaRPr>
          </a:p>
          <a:p>
            <a:pPr marL="355545" indent="-342846">
              <a:buFont typeface="Arial MT"/>
              <a:buChar char="•"/>
              <a:tabLst>
                <a:tab pos="354909" algn="l"/>
                <a:tab pos="355545" algn="l"/>
              </a:tabLst>
            </a:pPr>
            <a:r>
              <a:rPr sz="2500" spc="-10" dirty="0">
                <a:latin typeface="Calibri"/>
                <a:cs typeface="Calibri"/>
              </a:rPr>
              <a:t>Carrot2</a:t>
            </a:r>
            <a:endParaRPr sz="2500">
              <a:latin typeface="Calibri"/>
              <a:cs typeface="Calibri"/>
            </a:endParaRPr>
          </a:p>
          <a:p>
            <a:pPr marL="355545" indent="-342846">
              <a:buFont typeface="Arial MT"/>
              <a:buChar char="•"/>
              <a:tabLst>
                <a:tab pos="354909" algn="l"/>
                <a:tab pos="355545" algn="l"/>
              </a:tabLst>
            </a:pPr>
            <a:r>
              <a:rPr sz="2500" spc="-15" dirty="0">
                <a:latin typeface="Calibri"/>
                <a:cs typeface="Calibri"/>
              </a:rPr>
              <a:t>Gate</a:t>
            </a:r>
            <a:endParaRPr sz="2500">
              <a:latin typeface="Calibri"/>
              <a:cs typeface="Calibri"/>
            </a:endParaRPr>
          </a:p>
          <a:p>
            <a:pPr marL="355545" indent="-342846">
              <a:buFont typeface="Arial MT"/>
              <a:buChar char="•"/>
              <a:tabLst>
                <a:tab pos="354909" algn="l"/>
                <a:tab pos="355545" algn="l"/>
              </a:tabLst>
            </a:pPr>
            <a:r>
              <a:rPr sz="2500" spc="-10" dirty="0">
                <a:latin typeface="Calibri"/>
                <a:cs typeface="Calibri"/>
              </a:rPr>
              <a:t>OpenNLP</a:t>
            </a:r>
            <a:endParaRPr sz="2500">
              <a:latin typeface="Calibri"/>
              <a:cs typeface="Calibri"/>
            </a:endParaRPr>
          </a:p>
          <a:p>
            <a:pPr marL="355545" indent="-342846">
              <a:buFont typeface="Arial MT"/>
              <a:buChar char="•"/>
              <a:tabLst>
                <a:tab pos="354909" algn="l"/>
                <a:tab pos="355545" algn="l"/>
              </a:tabLst>
            </a:pPr>
            <a:r>
              <a:rPr sz="2500" spc="-10" dirty="0">
                <a:latin typeface="Calibri"/>
                <a:cs typeface="Calibri"/>
              </a:rPr>
              <a:t>LingPipe</a:t>
            </a:r>
            <a:endParaRPr sz="2500">
              <a:latin typeface="Calibri"/>
              <a:cs typeface="Calibri"/>
            </a:endParaRPr>
          </a:p>
          <a:p>
            <a:pPr marL="355545" indent="-342846">
              <a:buFont typeface="Arial MT"/>
              <a:buChar char="•"/>
              <a:tabLst>
                <a:tab pos="354909" algn="l"/>
                <a:tab pos="355545" algn="l"/>
              </a:tabLst>
            </a:pPr>
            <a:r>
              <a:rPr sz="2500" spc="-20" dirty="0">
                <a:latin typeface="Calibri"/>
                <a:cs typeface="Calibri"/>
              </a:rPr>
              <a:t>Stanford</a:t>
            </a:r>
            <a:r>
              <a:rPr sz="2500" spc="-30" dirty="0">
                <a:latin typeface="Calibri"/>
                <a:cs typeface="Calibri"/>
              </a:rPr>
              <a:t> </a:t>
            </a:r>
            <a:r>
              <a:rPr sz="2500" spc="-5" dirty="0">
                <a:latin typeface="Calibri"/>
                <a:cs typeface="Calibri"/>
              </a:rPr>
              <a:t>NLP</a:t>
            </a:r>
            <a:endParaRPr sz="2500">
              <a:latin typeface="Calibri"/>
              <a:cs typeface="Calibri"/>
            </a:endParaRPr>
          </a:p>
          <a:p>
            <a:pPr marL="355545" indent="-342846">
              <a:spcBef>
                <a:spcPts val="5"/>
              </a:spcBef>
              <a:buFont typeface="Arial MT"/>
              <a:buChar char="•"/>
              <a:tabLst>
                <a:tab pos="354909" algn="l"/>
                <a:tab pos="355545" algn="l"/>
              </a:tabLst>
            </a:pPr>
            <a:r>
              <a:rPr sz="2500" spc="-5" dirty="0">
                <a:latin typeface="Calibri"/>
                <a:cs typeface="Calibri"/>
              </a:rPr>
              <a:t>Mallet</a:t>
            </a:r>
            <a:r>
              <a:rPr sz="2500" spc="-25" dirty="0">
                <a:latin typeface="Calibri"/>
                <a:cs typeface="Calibri"/>
              </a:rPr>
              <a:t> </a:t>
            </a:r>
            <a:r>
              <a:rPr sz="2500" spc="-5" dirty="0">
                <a:latin typeface="Calibri"/>
                <a:cs typeface="Calibri"/>
              </a:rPr>
              <a:t>–</a:t>
            </a:r>
            <a:r>
              <a:rPr sz="2500" spc="-15" dirty="0">
                <a:latin typeface="Calibri"/>
                <a:cs typeface="Calibri"/>
              </a:rPr>
              <a:t> </a:t>
            </a:r>
            <a:r>
              <a:rPr sz="2500" spc="-50" dirty="0">
                <a:latin typeface="Calibri"/>
                <a:cs typeface="Calibri"/>
              </a:rPr>
              <a:t>Topic</a:t>
            </a:r>
            <a:r>
              <a:rPr sz="2500" spc="-20" dirty="0">
                <a:latin typeface="Calibri"/>
                <a:cs typeface="Calibri"/>
              </a:rPr>
              <a:t> </a:t>
            </a:r>
            <a:r>
              <a:rPr sz="2500" spc="-5" dirty="0">
                <a:latin typeface="Calibri"/>
                <a:cs typeface="Calibri"/>
              </a:rPr>
              <a:t>Modelling</a:t>
            </a:r>
            <a:endParaRPr sz="2500">
              <a:latin typeface="Calibri"/>
              <a:cs typeface="Calibri"/>
            </a:endParaRPr>
          </a:p>
          <a:p>
            <a:pPr marL="355545" indent="-342846">
              <a:buFont typeface="Arial MT"/>
              <a:buChar char="•"/>
              <a:tabLst>
                <a:tab pos="354909" algn="l"/>
                <a:tab pos="355545" algn="l"/>
              </a:tabLst>
            </a:pPr>
            <a:r>
              <a:rPr sz="2500" spc="-5" dirty="0">
                <a:latin typeface="Calibri"/>
                <a:cs typeface="Calibri"/>
              </a:rPr>
              <a:t>Gensim –</a:t>
            </a:r>
            <a:r>
              <a:rPr sz="2500" spc="10" dirty="0">
                <a:latin typeface="Calibri"/>
                <a:cs typeface="Calibri"/>
              </a:rPr>
              <a:t> </a:t>
            </a:r>
            <a:r>
              <a:rPr sz="2500" spc="-50" dirty="0">
                <a:latin typeface="Calibri"/>
                <a:cs typeface="Calibri"/>
              </a:rPr>
              <a:t>Topic</a:t>
            </a:r>
            <a:r>
              <a:rPr sz="2500" spc="-15" dirty="0">
                <a:latin typeface="Calibri"/>
                <a:cs typeface="Calibri"/>
              </a:rPr>
              <a:t> </a:t>
            </a:r>
            <a:r>
              <a:rPr sz="2500" spc="-5" dirty="0">
                <a:latin typeface="Calibri"/>
                <a:cs typeface="Calibri"/>
              </a:rPr>
              <a:t>Modelling</a:t>
            </a:r>
            <a:r>
              <a:rPr sz="2500" spc="5" dirty="0">
                <a:latin typeface="Calibri"/>
                <a:cs typeface="Calibri"/>
              </a:rPr>
              <a:t> </a:t>
            </a:r>
            <a:r>
              <a:rPr sz="2500" spc="-5" dirty="0">
                <a:latin typeface="Calibri"/>
                <a:cs typeface="Calibri"/>
              </a:rPr>
              <a:t>(Python)</a:t>
            </a:r>
            <a:endParaRPr sz="2500">
              <a:latin typeface="Calibri"/>
              <a:cs typeface="Calibri"/>
            </a:endParaRPr>
          </a:p>
          <a:p>
            <a:pPr marL="355545" indent="-342846">
              <a:buFont typeface="Arial MT"/>
              <a:buChar char="•"/>
              <a:tabLst>
                <a:tab pos="354909" algn="l"/>
                <a:tab pos="355545" algn="l"/>
              </a:tabLst>
            </a:pPr>
            <a:r>
              <a:rPr sz="2500" spc="-5" dirty="0">
                <a:latin typeface="Calibri"/>
                <a:cs typeface="Calibri"/>
              </a:rPr>
              <a:t>Apache</a:t>
            </a:r>
            <a:r>
              <a:rPr sz="2500" dirty="0">
                <a:latin typeface="Calibri"/>
                <a:cs typeface="Calibri"/>
              </a:rPr>
              <a:t> </a:t>
            </a:r>
            <a:r>
              <a:rPr sz="2500" spc="-5" dirty="0">
                <a:latin typeface="Calibri"/>
                <a:cs typeface="Calibri"/>
              </a:rPr>
              <a:t>Mahout</a:t>
            </a:r>
            <a:endParaRPr sz="2500">
              <a:latin typeface="Calibri"/>
              <a:cs typeface="Calibri"/>
            </a:endParaRPr>
          </a:p>
          <a:p>
            <a:pPr marL="355545" indent="-342846">
              <a:buFont typeface="Arial MT"/>
              <a:buChar char="•"/>
              <a:tabLst>
                <a:tab pos="354909" algn="l"/>
                <a:tab pos="355545" algn="l"/>
              </a:tabLst>
            </a:pPr>
            <a:r>
              <a:rPr sz="2500" spc="-5" dirty="0">
                <a:latin typeface="Calibri"/>
                <a:cs typeface="Calibri"/>
              </a:rPr>
              <a:t>MLib</a:t>
            </a:r>
            <a:r>
              <a:rPr sz="2500" spc="-15" dirty="0">
                <a:latin typeface="Calibri"/>
                <a:cs typeface="Calibri"/>
              </a:rPr>
              <a:t> </a:t>
            </a:r>
            <a:r>
              <a:rPr sz="2500" spc="-5" dirty="0">
                <a:latin typeface="Calibri"/>
                <a:cs typeface="Calibri"/>
              </a:rPr>
              <a:t>–</a:t>
            </a:r>
            <a:r>
              <a:rPr sz="2500" spc="-15" dirty="0">
                <a:latin typeface="Calibri"/>
                <a:cs typeface="Calibri"/>
              </a:rPr>
              <a:t> </a:t>
            </a:r>
            <a:r>
              <a:rPr sz="2500" spc="-5" dirty="0">
                <a:latin typeface="Calibri"/>
                <a:cs typeface="Calibri"/>
              </a:rPr>
              <a:t>Apache</a:t>
            </a:r>
            <a:r>
              <a:rPr sz="2500" spc="10" dirty="0">
                <a:latin typeface="Calibri"/>
                <a:cs typeface="Calibri"/>
              </a:rPr>
              <a:t> </a:t>
            </a:r>
            <a:r>
              <a:rPr sz="2500" spc="-5" dirty="0">
                <a:latin typeface="Calibri"/>
                <a:cs typeface="Calibri"/>
              </a:rPr>
              <a:t>Spark</a:t>
            </a:r>
            <a:endParaRPr sz="2500">
              <a:latin typeface="Calibri"/>
              <a:cs typeface="Calibri"/>
            </a:endParaRPr>
          </a:p>
          <a:p>
            <a:pPr marL="355545" indent="-342846">
              <a:buFont typeface="Arial MT"/>
              <a:buChar char="•"/>
              <a:tabLst>
                <a:tab pos="354909" algn="l"/>
                <a:tab pos="355545" algn="l"/>
                <a:tab pos="1912956" algn="l"/>
              </a:tabLst>
            </a:pPr>
            <a:r>
              <a:rPr sz="2500" spc="-5" dirty="0">
                <a:latin typeface="Calibri"/>
                <a:cs typeface="Calibri"/>
              </a:rPr>
              <a:t>scikit-learn	-</a:t>
            </a:r>
            <a:r>
              <a:rPr sz="2500" spc="-55" dirty="0">
                <a:latin typeface="Calibri"/>
                <a:cs typeface="Calibri"/>
              </a:rPr>
              <a:t> </a:t>
            </a:r>
            <a:r>
              <a:rPr sz="2500" dirty="0">
                <a:latin typeface="Calibri"/>
                <a:cs typeface="Calibri"/>
              </a:rPr>
              <a:t>Python</a:t>
            </a:r>
            <a:endParaRPr sz="2500">
              <a:latin typeface="Calibri"/>
              <a:cs typeface="Calibri"/>
            </a:endParaRPr>
          </a:p>
          <a:p>
            <a:pPr marL="355545" indent="-342846">
              <a:buFont typeface="Arial MT"/>
              <a:buChar char="•"/>
              <a:tabLst>
                <a:tab pos="354909" algn="l"/>
                <a:tab pos="355545" algn="l"/>
              </a:tabLst>
            </a:pPr>
            <a:r>
              <a:rPr sz="2500" spc="-10" dirty="0">
                <a:latin typeface="Calibri"/>
                <a:cs typeface="Calibri"/>
              </a:rPr>
              <a:t>LIBSVM </a:t>
            </a:r>
            <a:r>
              <a:rPr sz="2500" spc="-5" dirty="0">
                <a:latin typeface="Calibri"/>
                <a:cs typeface="Calibri"/>
              </a:rPr>
              <a:t>:</a:t>
            </a:r>
            <a:r>
              <a:rPr sz="2500" spc="5" dirty="0">
                <a:latin typeface="Calibri"/>
                <a:cs typeface="Calibri"/>
              </a:rPr>
              <a:t> </a:t>
            </a:r>
            <a:r>
              <a:rPr sz="2500" spc="-5" dirty="0">
                <a:latin typeface="Calibri"/>
                <a:cs typeface="Calibri"/>
              </a:rPr>
              <a:t>Support</a:t>
            </a:r>
            <a:r>
              <a:rPr sz="2500" spc="-10" dirty="0">
                <a:latin typeface="Calibri"/>
                <a:cs typeface="Calibri"/>
              </a:rPr>
              <a:t> </a:t>
            </a:r>
            <a:r>
              <a:rPr sz="2500" spc="-30" dirty="0">
                <a:latin typeface="Calibri"/>
                <a:cs typeface="Calibri"/>
              </a:rPr>
              <a:t>Vector</a:t>
            </a:r>
            <a:r>
              <a:rPr sz="2500" spc="-10" dirty="0">
                <a:latin typeface="Calibri"/>
                <a:cs typeface="Calibri"/>
              </a:rPr>
              <a:t> </a:t>
            </a:r>
            <a:r>
              <a:rPr sz="2500" spc="-5" dirty="0">
                <a:latin typeface="Calibri"/>
                <a:cs typeface="Calibri"/>
              </a:rPr>
              <a:t>Machines</a:t>
            </a:r>
            <a:endParaRPr sz="2500">
              <a:latin typeface="Calibri"/>
              <a:cs typeface="Calibri"/>
            </a:endParaRPr>
          </a:p>
          <a:p>
            <a:pPr marL="355545" indent="-342846">
              <a:buFont typeface="Arial MT"/>
              <a:buChar char="•"/>
              <a:tabLst>
                <a:tab pos="354909" algn="l"/>
                <a:tab pos="355545" algn="l"/>
              </a:tabLst>
            </a:pPr>
            <a:r>
              <a:rPr sz="2500" spc="-5" dirty="0">
                <a:latin typeface="Calibri"/>
                <a:cs typeface="Calibri"/>
              </a:rPr>
              <a:t>and </a:t>
            </a:r>
            <a:r>
              <a:rPr sz="2500" spc="-15" dirty="0">
                <a:latin typeface="Calibri"/>
                <a:cs typeface="Calibri"/>
              </a:rPr>
              <a:t>many</a:t>
            </a:r>
            <a:r>
              <a:rPr sz="2500" spc="-10" dirty="0">
                <a:latin typeface="Calibri"/>
                <a:cs typeface="Calibri"/>
              </a:rPr>
              <a:t> more…</a:t>
            </a:r>
            <a:endParaRPr sz="2500">
              <a:latin typeface="Calibri"/>
              <a:cs typeface="Calibri"/>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6450" y="362153"/>
            <a:ext cx="6529705" cy="690572"/>
          </a:xfrm>
          <a:prstGeom prst="rect">
            <a:avLst/>
          </a:prstGeom>
        </p:spPr>
        <p:txBody>
          <a:bodyPr vert="horz" wrap="square" lIns="0" tIns="13333" rIns="0" bIns="0" rtlCol="0">
            <a:spAutoFit/>
          </a:bodyPr>
          <a:lstStyle/>
          <a:p>
            <a:pPr marL="12698">
              <a:spcBef>
                <a:spcPts val="105"/>
              </a:spcBef>
            </a:pPr>
            <a:r>
              <a:rPr spc="-5" dirty="0"/>
              <a:t>Advanced</a:t>
            </a:r>
            <a:r>
              <a:rPr spc="-25" dirty="0"/>
              <a:t> </a:t>
            </a:r>
            <a:r>
              <a:rPr spc="-10" dirty="0"/>
              <a:t>concepts</a:t>
            </a:r>
            <a:r>
              <a:rPr spc="-20" dirty="0"/>
              <a:t> </a:t>
            </a:r>
            <a:r>
              <a:rPr sz="2800" spc="-15" dirty="0">
                <a:solidFill>
                  <a:srgbClr val="3366CC"/>
                </a:solidFill>
              </a:rPr>
              <a:t>(related</a:t>
            </a:r>
            <a:r>
              <a:rPr sz="2800" spc="-25" dirty="0">
                <a:solidFill>
                  <a:srgbClr val="3366CC"/>
                </a:solidFill>
              </a:rPr>
              <a:t> </a:t>
            </a:r>
            <a:r>
              <a:rPr sz="2800" spc="-20" dirty="0">
                <a:solidFill>
                  <a:srgbClr val="3366CC"/>
                </a:solidFill>
              </a:rPr>
              <a:t>to</a:t>
            </a:r>
            <a:r>
              <a:rPr sz="2800" spc="-15" dirty="0">
                <a:solidFill>
                  <a:srgbClr val="3366CC"/>
                </a:solidFill>
              </a:rPr>
              <a:t> </a:t>
            </a:r>
            <a:r>
              <a:rPr sz="2800" dirty="0">
                <a:solidFill>
                  <a:srgbClr val="3366CC"/>
                </a:solidFill>
              </a:rPr>
              <a:t>IR)</a:t>
            </a:r>
            <a:endParaRPr sz="2800"/>
          </a:p>
        </p:txBody>
      </p:sp>
      <p:sp>
        <p:nvSpPr>
          <p:cNvPr id="3" name="object 3"/>
          <p:cNvSpPr txBox="1"/>
          <p:nvPr/>
        </p:nvSpPr>
        <p:spPr>
          <a:xfrm>
            <a:off x="535940" y="1357859"/>
            <a:ext cx="7758430" cy="3579167"/>
          </a:xfrm>
          <a:prstGeom prst="rect">
            <a:avLst/>
          </a:prstGeom>
        </p:spPr>
        <p:txBody>
          <a:bodyPr vert="horz" wrap="square" lIns="0" tIns="110472" rIns="0" bIns="0" rtlCol="0">
            <a:spAutoFit/>
          </a:bodyPr>
          <a:lstStyle/>
          <a:p>
            <a:pPr marL="355545" indent="-342846">
              <a:spcBef>
                <a:spcPts val="869"/>
              </a:spcBef>
              <a:buFont typeface="Arial MT"/>
              <a:buChar char="•"/>
              <a:tabLst>
                <a:tab pos="354909" algn="l"/>
                <a:tab pos="355545" algn="l"/>
              </a:tabLst>
            </a:pPr>
            <a:r>
              <a:rPr sz="3200" spc="-60" dirty="0">
                <a:latin typeface="Calibri"/>
                <a:cs typeface="Calibri"/>
              </a:rPr>
              <a:t>Topic</a:t>
            </a:r>
            <a:r>
              <a:rPr sz="3200" spc="-25" dirty="0">
                <a:latin typeface="Calibri"/>
                <a:cs typeface="Calibri"/>
              </a:rPr>
              <a:t> </a:t>
            </a:r>
            <a:r>
              <a:rPr sz="3200" dirty="0">
                <a:latin typeface="Calibri"/>
                <a:cs typeface="Calibri"/>
              </a:rPr>
              <a:t>Modelling</a:t>
            </a:r>
            <a:endParaRPr sz="3200">
              <a:latin typeface="Calibri"/>
              <a:cs typeface="Calibri"/>
            </a:endParaRPr>
          </a:p>
          <a:p>
            <a:pPr marL="355545" indent="-342846">
              <a:spcBef>
                <a:spcPts val="770"/>
              </a:spcBef>
              <a:buFont typeface="Arial MT"/>
              <a:buChar char="•"/>
              <a:tabLst>
                <a:tab pos="354909" algn="l"/>
                <a:tab pos="355545" algn="l"/>
              </a:tabLst>
            </a:pPr>
            <a:r>
              <a:rPr sz="3200" spc="-15" dirty="0">
                <a:latin typeface="Calibri"/>
                <a:cs typeface="Calibri"/>
              </a:rPr>
              <a:t>Latent</a:t>
            </a:r>
            <a:r>
              <a:rPr sz="3200" spc="-20" dirty="0">
                <a:latin typeface="Calibri"/>
                <a:cs typeface="Calibri"/>
              </a:rPr>
              <a:t> </a:t>
            </a:r>
            <a:r>
              <a:rPr sz="3200" spc="-5" dirty="0">
                <a:latin typeface="Calibri"/>
                <a:cs typeface="Calibri"/>
              </a:rPr>
              <a:t>Dirichlet</a:t>
            </a:r>
            <a:r>
              <a:rPr sz="3200" spc="15" dirty="0">
                <a:latin typeface="Calibri"/>
                <a:cs typeface="Calibri"/>
              </a:rPr>
              <a:t> </a:t>
            </a:r>
            <a:r>
              <a:rPr sz="3200" spc="-10" dirty="0">
                <a:latin typeface="Calibri"/>
                <a:cs typeface="Calibri"/>
              </a:rPr>
              <a:t>allocation</a:t>
            </a:r>
            <a:r>
              <a:rPr sz="3200" spc="-15" dirty="0">
                <a:latin typeface="Calibri"/>
                <a:cs typeface="Calibri"/>
              </a:rPr>
              <a:t> </a:t>
            </a:r>
            <a:r>
              <a:rPr sz="3200" spc="-10" dirty="0">
                <a:latin typeface="Calibri"/>
                <a:cs typeface="Calibri"/>
              </a:rPr>
              <a:t>(LDA)</a:t>
            </a:r>
            <a:endParaRPr sz="3200">
              <a:latin typeface="Calibri"/>
              <a:cs typeface="Calibri"/>
            </a:endParaRPr>
          </a:p>
          <a:p>
            <a:pPr marL="355545" marR="5079" indent="-342846">
              <a:spcBef>
                <a:spcPts val="770"/>
              </a:spcBef>
              <a:buFont typeface="Arial MT"/>
              <a:buChar char="•"/>
              <a:tabLst>
                <a:tab pos="354909" algn="l"/>
                <a:tab pos="355545" algn="l"/>
              </a:tabLst>
            </a:pPr>
            <a:r>
              <a:rPr sz="3200" spc="-15" dirty="0">
                <a:latin typeface="Calibri"/>
                <a:cs typeface="Calibri"/>
              </a:rPr>
              <a:t>Latent </a:t>
            </a:r>
            <a:r>
              <a:rPr sz="3200" spc="-5" dirty="0">
                <a:latin typeface="Calibri"/>
                <a:cs typeface="Calibri"/>
              </a:rPr>
              <a:t>semantic analysis (LSA/LSI) </a:t>
            </a:r>
            <a:r>
              <a:rPr sz="3200" dirty="0">
                <a:latin typeface="Calibri"/>
                <a:cs typeface="Calibri"/>
              </a:rPr>
              <a:t>- </a:t>
            </a:r>
            <a:r>
              <a:rPr sz="3200" spc="-5" dirty="0">
                <a:latin typeface="Calibri"/>
                <a:cs typeface="Calibri"/>
              </a:rPr>
              <a:t>Semantic </a:t>
            </a:r>
            <a:r>
              <a:rPr sz="3200" spc="-710" dirty="0">
                <a:latin typeface="Calibri"/>
                <a:cs typeface="Calibri"/>
              </a:rPr>
              <a:t> </a:t>
            </a:r>
            <a:r>
              <a:rPr sz="3200" spc="-10" dirty="0">
                <a:latin typeface="Calibri"/>
                <a:cs typeface="Calibri"/>
              </a:rPr>
              <a:t>Search</a:t>
            </a:r>
            <a:endParaRPr sz="3200">
              <a:latin typeface="Calibri"/>
              <a:cs typeface="Calibri"/>
            </a:endParaRPr>
          </a:p>
          <a:p>
            <a:pPr marL="355545" indent="-342846">
              <a:spcBef>
                <a:spcPts val="770"/>
              </a:spcBef>
              <a:buFont typeface="Arial MT"/>
              <a:buChar char="•"/>
              <a:tabLst>
                <a:tab pos="354909" algn="l"/>
                <a:tab pos="355545" algn="l"/>
              </a:tabLst>
            </a:pPr>
            <a:r>
              <a:rPr sz="3200" spc="-5" dirty="0">
                <a:latin typeface="Calibri"/>
                <a:cs typeface="Calibri"/>
              </a:rPr>
              <a:t>Singular</a:t>
            </a:r>
            <a:r>
              <a:rPr sz="3200" spc="10" dirty="0">
                <a:latin typeface="Calibri"/>
                <a:cs typeface="Calibri"/>
              </a:rPr>
              <a:t> </a:t>
            </a:r>
            <a:r>
              <a:rPr sz="3200" spc="-40" dirty="0">
                <a:latin typeface="Calibri"/>
                <a:cs typeface="Calibri"/>
              </a:rPr>
              <a:t>Value</a:t>
            </a:r>
            <a:r>
              <a:rPr sz="3200" spc="15" dirty="0">
                <a:latin typeface="Calibri"/>
                <a:cs typeface="Calibri"/>
              </a:rPr>
              <a:t> </a:t>
            </a:r>
            <a:r>
              <a:rPr sz="3200" spc="-5" dirty="0">
                <a:latin typeface="Calibri"/>
                <a:cs typeface="Calibri"/>
              </a:rPr>
              <a:t>Decomposition</a:t>
            </a:r>
            <a:r>
              <a:rPr sz="3200" dirty="0">
                <a:latin typeface="Calibri"/>
                <a:cs typeface="Calibri"/>
              </a:rPr>
              <a:t> </a:t>
            </a:r>
            <a:r>
              <a:rPr sz="3200" spc="-10" dirty="0">
                <a:latin typeface="Calibri"/>
                <a:cs typeface="Calibri"/>
              </a:rPr>
              <a:t>(SVD)</a:t>
            </a:r>
            <a:endParaRPr sz="3200">
              <a:latin typeface="Calibri"/>
              <a:cs typeface="Calibri"/>
            </a:endParaRPr>
          </a:p>
          <a:p>
            <a:pPr marL="355545" indent="-342846">
              <a:spcBef>
                <a:spcPts val="765"/>
              </a:spcBef>
              <a:buFont typeface="Arial MT"/>
              <a:buChar char="•"/>
              <a:tabLst>
                <a:tab pos="354909" algn="l"/>
                <a:tab pos="355545" algn="l"/>
              </a:tabLst>
            </a:pPr>
            <a:r>
              <a:rPr sz="3200" spc="-10" dirty="0">
                <a:latin typeface="Calibri"/>
                <a:cs typeface="Calibri"/>
              </a:rPr>
              <a:t>Summarization</a:t>
            </a:r>
            <a:r>
              <a:rPr sz="3200" spc="25" dirty="0">
                <a:latin typeface="Calibri"/>
                <a:cs typeface="Calibri"/>
              </a:rPr>
              <a:t> </a:t>
            </a:r>
            <a:r>
              <a:rPr sz="3200" spc="-5" dirty="0">
                <a:latin typeface="Calibri"/>
                <a:cs typeface="Calibri"/>
              </a:rPr>
              <a:t>(without</a:t>
            </a:r>
            <a:r>
              <a:rPr sz="3200" spc="25" dirty="0">
                <a:latin typeface="Calibri"/>
                <a:cs typeface="Calibri"/>
              </a:rPr>
              <a:t> </a:t>
            </a:r>
            <a:r>
              <a:rPr sz="3200" spc="-30" dirty="0">
                <a:latin typeface="Calibri"/>
                <a:cs typeface="Calibri"/>
              </a:rPr>
              <a:t>Training)</a:t>
            </a:r>
            <a:endParaRPr sz="3200">
              <a:latin typeface="Calibri"/>
              <a:cs typeface="Calibri"/>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8479" y="2500614"/>
            <a:ext cx="5103511" cy="708888"/>
          </a:xfrm>
          <a:prstGeom prst="rect">
            <a:avLst/>
          </a:prstGeom>
        </p:spPr>
        <p:txBody>
          <a:bodyPr vert="horz" wrap="square" lIns="0" tIns="31472" rIns="0" bIns="0" rtlCol="0">
            <a:spAutoFit/>
          </a:bodyPr>
          <a:lstStyle/>
          <a:p>
            <a:pPr marL="25178">
              <a:spcBef>
                <a:spcPts val="248"/>
              </a:spcBef>
            </a:pPr>
            <a:r>
              <a:rPr lang="en-US" b="1" spc="30" dirty="0" smtClean="0">
                <a:solidFill>
                  <a:srgbClr val="FF0000"/>
                </a:solidFill>
              </a:rPr>
              <a:t>THANK YOU </a:t>
            </a:r>
            <a:endParaRPr b="1" spc="30" dirty="0">
              <a:solidFill>
                <a:srgbClr val="FF0000"/>
              </a:solidFill>
            </a:endParaRPr>
          </a:p>
        </p:txBody>
      </p:sp>
      <p:sp>
        <p:nvSpPr>
          <p:cNvPr id="3" name="object 3"/>
          <p:cNvSpPr/>
          <p:nvPr/>
        </p:nvSpPr>
        <p:spPr>
          <a:xfrm>
            <a:off x="1" y="6592892"/>
            <a:ext cx="3046741" cy="256702"/>
          </a:xfrm>
          <a:custGeom>
            <a:avLst/>
            <a:gdLst/>
            <a:ahLst/>
            <a:cxnLst/>
            <a:rect l="l" t="t" r="r" b="b"/>
            <a:pathLst>
              <a:path w="1536065" h="129539">
                <a:moveTo>
                  <a:pt x="0" y="129032"/>
                </a:moveTo>
                <a:lnTo>
                  <a:pt x="1535976" y="129032"/>
                </a:lnTo>
                <a:lnTo>
                  <a:pt x="1535976" y="0"/>
                </a:lnTo>
                <a:lnTo>
                  <a:pt x="0" y="0"/>
                </a:lnTo>
                <a:lnTo>
                  <a:pt x="0" y="129032"/>
                </a:lnTo>
                <a:close/>
              </a:path>
            </a:pathLst>
          </a:custGeom>
          <a:solidFill>
            <a:srgbClr val="191959"/>
          </a:solidFill>
        </p:spPr>
        <p:txBody>
          <a:bodyPr wrap="square" lIns="0" tIns="0" rIns="0" bIns="0" rtlCol="0"/>
          <a:lstStyle/>
          <a:p>
            <a:endParaRPr/>
          </a:p>
        </p:txBody>
      </p:sp>
      <p:sp>
        <p:nvSpPr>
          <p:cNvPr id="4" name="object 4"/>
          <p:cNvSpPr/>
          <p:nvPr/>
        </p:nvSpPr>
        <p:spPr>
          <a:xfrm>
            <a:off x="3046565" y="6592892"/>
            <a:ext cx="3046741" cy="256702"/>
          </a:xfrm>
          <a:custGeom>
            <a:avLst/>
            <a:gdLst/>
            <a:ahLst/>
            <a:cxnLst/>
            <a:rect l="l" t="t" r="r" b="b"/>
            <a:pathLst>
              <a:path w="1536064" h="129539">
                <a:moveTo>
                  <a:pt x="0" y="129032"/>
                </a:moveTo>
                <a:lnTo>
                  <a:pt x="1535976" y="129032"/>
                </a:lnTo>
                <a:lnTo>
                  <a:pt x="1535976" y="0"/>
                </a:lnTo>
                <a:lnTo>
                  <a:pt x="0" y="0"/>
                </a:lnTo>
                <a:lnTo>
                  <a:pt x="0" y="129032"/>
                </a:lnTo>
                <a:close/>
              </a:path>
            </a:pathLst>
          </a:custGeom>
          <a:solidFill>
            <a:srgbClr val="262685"/>
          </a:solidFill>
        </p:spPr>
        <p:txBody>
          <a:bodyPr wrap="square" lIns="0" tIns="0" rIns="0" bIns="0" rtlCol="0"/>
          <a:lstStyle/>
          <a:p>
            <a:endParaRPr/>
          </a:p>
        </p:txBody>
      </p:sp>
      <p:sp>
        <p:nvSpPr>
          <p:cNvPr id="5" name="object 5"/>
          <p:cNvSpPr/>
          <p:nvPr/>
        </p:nvSpPr>
        <p:spPr>
          <a:xfrm>
            <a:off x="6093129" y="6592892"/>
            <a:ext cx="3046741" cy="256702"/>
          </a:xfrm>
          <a:custGeom>
            <a:avLst/>
            <a:gdLst/>
            <a:ahLst/>
            <a:cxnLst/>
            <a:rect l="l" t="t" r="r" b="b"/>
            <a:pathLst>
              <a:path w="1536064" h="129539">
                <a:moveTo>
                  <a:pt x="0" y="129032"/>
                </a:moveTo>
                <a:lnTo>
                  <a:pt x="1535976" y="129032"/>
                </a:lnTo>
                <a:lnTo>
                  <a:pt x="1535976" y="0"/>
                </a:lnTo>
                <a:lnTo>
                  <a:pt x="0" y="0"/>
                </a:lnTo>
                <a:lnTo>
                  <a:pt x="0" y="129032"/>
                </a:lnTo>
                <a:close/>
              </a:path>
            </a:pathLst>
          </a:custGeom>
          <a:solidFill>
            <a:srgbClr val="3333B2"/>
          </a:solidFill>
        </p:spPr>
        <p:txBody>
          <a:bodyPr wrap="square" lIns="0" tIns="0" rIns="0" bIns="0" rtlCol="0"/>
          <a:lstStyle/>
          <a:p>
            <a:endParaRPr/>
          </a:p>
        </p:txBody>
      </p:sp>
      <p:sp>
        <p:nvSpPr>
          <p:cNvPr id="7" name="object 7"/>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8" name="object 8"/>
          <p:cNvSpPr txBox="1">
            <a:spLocks noGrp="1"/>
          </p:cNvSpPr>
          <p:nvPr>
            <p:ph type="dt" sz="half" idx="4294967295"/>
          </p:nvPr>
        </p:nvSpPr>
        <p:spPr>
          <a:xfrm>
            <a:off x="7400065" y="6601381"/>
            <a:ext cx="804821" cy="202463"/>
          </a:xfrm>
          <a:prstGeom prst="rect">
            <a:avLst/>
          </a:prstGeom>
        </p:spPr>
        <p:txBody>
          <a:bodyPr vert="horz" wrap="square" lIns="0" tIns="17625" rIns="0" bIns="0" rtlCol="0">
            <a:spAutoFit/>
          </a:bodyPr>
          <a:lstStyle/>
          <a:p>
            <a:pPr marL="25178">
              <a:spcBef>
                <a:spcPts val="138"/>
              </a:spcBef>
            </a:pPr>
            <a:r>
              <a:rPr lang="en-US" spc="-10" dirty="0"/>
              <a:t>27.03.2018</a:t>
            </a:r>
            <a:endParaRPr spc="-10" dirty="0"/>
          </a:p>
        </p:txBody>
      </p:sp>
      <p:sp>
        <p:nvSpPr>
          <p:cNvPr id="9" name="object 9"/>
          <p:cNvSpPr txBox="1">
            <a:spLocks noGrp="1"/>
          </p:cNvSpPr>
          <p:nvPr>
            <p:ph type="sldNum" sz="quarter" idx="4294967295"/>
          </p:nvPr>
        </p:nvSpPr>
        <p:spPr>
          <a:xfrm>
            <a:off x="8471372" y="6601381"/>
            <a:ext cx="536549" cy="387129"/>
          </a:xfrm>
          <a:prstGeom prst="rect">
            <a:avLst/>
          </a:prstGeom>
        </p:spPr>
        <p:txBody>
          <a:bodyPr vert="horz" wrap="square" lIns="0" tIns="17625" rIns="0" bIns="0" rtlCol="0">
            <a:spAutoFit/>
          </a:bodyPr>
          <a:lstStyle/>
          <a:p>
            <a:pPr marL="50355">
              <a:spcBef>
                <a:spcPts val="138"/>
              </a:spcBef>
            </a:pPr>
            <a:fld id="{81D60167-4931-47E6-BA6A-407CBD079E47}" type="slidenum">
              <a:rPr spc="-10" dirty="0"/>
              <a:pPr marL="50355">
                <a:spcBef>
                  <a:spcPts val="138"/>
                </a:spcBef>
              </a:pPr>
              <a:t>124</a:t>
            </a:fld>
            <a:r>
              <a:rPr spc="-10" dirty="0"/>
              <a:t> /</a:t>
            </a:r>
            <a:r>
              <a:rPr spc="-138" dirty="0"/>
              <a:t> </a:t>
            </a:r>
            <a:r>
              <a:rPr spc="-10" dirty="0"/>
              <a:t>27</a:t>
            </a:r>
          </a:p>
        </p:txBody>
      </p:sp>
    </p:spTree>
    <p:extLst>
      <p:ext uri="{BB962C8B-B14F-4D97-AF65-F5344CB8AC3E}">
        <p14:creationId xmlns="" xmlns:p14="http://schemas.microsoft.com/office/powerpoint/2010/main" val="1550493055"/>
      </p:ext>
    </p:extLst>
  </p:cSld>
  <p:clrMapOvr>
    <a:masterClrMapping/>
  </p:clrMapOvr>
  <p:transition>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0"/>
            <a:ext cx="8229600" cy="1143000"/>
          </a:xfrm>
        </p:spPr>
        <p:txBody>
          <a:bodyPr/>
          <a:lstStyle/>
          <a:p>
            <a:pPr eaLnBrk="1" hangingPunct="1"/>
            <a:r>
              <a:rPr lang="en-US" altLang="en-US" sz="3600" b="1" dirty="0"/>
              <a:t>Importance of Soft Computing </a:t>
            </a:r>
          </a:p>
        </p:txBody>
      </p:sp>
      <p:sp>
        <p:nvSpPr>
          <p:cNvPr id="3" name="Content Placeholder 2"/>
          <p:cNvSpPr>
            <a:spLocks noGrp="1"/>
          </p:cNvSpPr>
          <p:nvPr>
            <p:ph idx="1"/>
          </p:nvPr>
        </p:nvSpPr>
        <p:spPr>
          <a:xfrm>
            <a:off x="0" y="857250"/>
            <a:ext cx="9144000" cy="6000750"/>
          </a:xfrm>
        </p:spPr>
        <p:txBody>
          <a:bodyPr rtlCol="0">
            <a:normAutofit fontScale="25000" lnSpcReduction="20000"/>
          </a:bodyPr>
          <a:lstStyle/>
          <a:p>
            <a:pPr>
              <a:defRPr/>
            </a:pPr>
            <a:endParaRPr lang="en-US" dirty="0"/>
          </a:p>
          <a:p>
            <a:pPr algn="just">
              <a:lnSpc>
                <a:spcPct val="120000"/>
              </a:lnSpc>
              <a:spcBef>
                <a:spcPts val="0"/>
              </a:spcBef>
              <a:defRPr/>
            </a:pPr>
            <a:r>
              <a:rPr lang="en-US" sz="8500" dirty="0"/>
              <a:t>Soft computing differs from hard (conventional) computing. Unlike  hard computing, the soft computing is tolerant of imprecision, uncertainty,  partial truth, and approximation</a:t>
            </a:r>
          </a:p>
          <a:p>
            <a:pPr algn="just">
              <a:lnSpc>
                <a:spcPct val="120000"/>
              </a:lnSpc>
              <a:spcBef>
                <a:spcPts val="0"/>
              </a:spcBef>
              <a:defRPr/>
            </a:pPr>
            <a:endParaRPr lang="en-US" sz="8500" dirty="0"/>
          </a:p>
          <a:p>
            <a:pPr algn="just">
              <a:lnSpc>
                <a:spcPct val="120000"/>
              </a:lnSpc>
              <a:spcBef>
                <a:spcPts val="0"/>
              </a:spcBef>
              <a:defRPr/>
            </a:pPr>
            <a:r>
              <a:rPr lang="en-US" sz="8500" dirty="0"/>
              <a:t>The guiding principle of soft computing  is to exploit these tolerance to achieve tractability, robustness and low solution cost. In effect, the role model for soft computing is the human mind. </a:t>
            </a:r>
          </a:p>
          <a:p>
            <a:pPr algn="just">
              <a:lnSpc>
                <a:spcPct val="120000"/>
              </a:lnSpc>
              <a:spcBef>
                <a:spcPts val="0"/>
              </a:spcBef>
              <a:buNone/>
              <a:defRPr/>
            </a:pPr>
            <a:endParaRPr lang="en-US" sz="8500" dirty="0"/>
          </a:p>
          <a:p>
            <a:pPr algn="just">
              <a:lnSpc>
                <a:spcPct val="120000"/>
              </a:lnSpc>
              <a:spcBef>
                <a:spcPts val="0"/>
              </a:spcBef>
              <a:buNone/>
              <a:defRPr/>
            </a:pPr>
            <a:r>
              <a:rPr lang="en-US" sz="8500" dirty="0"/>
              <a:t>The four fields that constitute Soft Computing (SC) are : </a:t>
            </a:r>
          </a:p>
          <a:p>
            <a:pPr lvl="2" algn="just">
              <a:lnSpc>
                <a:spcPct val="170000"/>
              </a:lnSpc>
              <a:spcBef>
                <a:spcPts val="0"/>
              </a:spcBef>
              <a:defRPr/>
            </a:pPr>
            <a:r>
              <a:rPr lang="en-US" sz="8500" dirty="0"/>
              <a:t>Fuzzy Computing (FC),</a:t>
            </a:r>
          </a:p>
          <a:p>
            <a:pPr lvl="2" algn="just">
              <a:lnSpc>
                <a:spcPct val="170000"/>
              </a:lnSpc>
              <a:spcBef>
                <a:spcPts val="0"/>
              </a:spcBef>
              <a:defRPr/>
            </a:pPr>
            <a:r>
              <a:rPr lang="en-US" sz="8500" dirty="0"/>
              <a:t>Evolutionary Computing (EC ),</a:t>
            </a:r>
          </a:p>
          <a:p>
            <a:pPr lvl="2" algn="just">
              <a:lnSpc>
                <a:spcPct val="170000"/>
              </a:lnSpc>
              <a:spcBef>
                <a:spcPts val="0"/>
              </a:spcBef>
              <a:defRPr/>
            </a:pPr>
            <a:r>
              <a:rPr lang="en-US" sz="8500" dirty="0"/>
              <a:t>Neural computing ( NC ), and </a:t>
            </a:r>
          </a:p>
          <a:p>
            <a:pPr lvl="2" algn="just">
              <a:lnSpc>
                <a:spcPct val="170000"/>
              </a:lnSpc>
              <a:spcBef>
                <a:spcPts val="0"/>
              </a:spcBef>
              <a:defRPr/>
            </a:pPr>
            <a:r>
              <a:rPr lang="en-US" sz="8500" dirty="0"/>
              <a:t>Probabilistic  Computing  (PC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normAutofit fontScale="90000"/>
          </a:bodyPr>
          <a:lstStyle/>
          <a:p>
            <a:pPr eaLnBrk="1" hangingPunct="1"/>
            <a:r>
              <a:rPr lang="en-US" altLang="en-US" sz="3600" b="1" dirty="0"/>
              <a:t/>
            </a:r>
            <a:br>
              <a:rPr lang="en-US" altLang="en-US" sz="3600" b="1" dirty="0"/>
            </a:br>
            <a:r>
              <a:rPr lang="en-US" altLang="en-US" sz="3600" b="1" dirty="0"/>
              <a:t>Importance of Soft Computing  (cont..)</a:t>
            </a:r>
            <a:br>
              <a:rPr lang="en-US" altLang="en-US" sz="3600" b="1" dirty="0"/>
            </a:br>
            <a:endParaRPr lang="en-US" altLang="en-US" sz="3600" b="1" dirty="0"/>
          </a:p>
        </p:txBody>
      </p:sp>
      <p:sp>
        <p:nvSpPr>
          <p:cNvPr id="3" name="Content Placeholder 2"/>
          <p:cNvSpPr>
            <a:spLocks noGrp="1"/>
          </p:cNvSpPr>
          <p:nvPr>
            <p:ph idx="1"/>
          </p:nvPr>
        </p:nvSpPr>
        <p:spPr>
          <a:xfrm>
            <a:off x="152400" y="990600"/>
            <a:ext cx="8534400" cy="5440363"/>
          </a:xfrm>
        </p:spPr>
        <p:txBody>
          <a:bodyPr rtlCol="0">
            <a:normAutofit fontScale="47500" lnSpcReduction="20000"/>
          </a:bodyPr>
          <a:lstStyle/>
          <a:p>
            <a:pPr>
              <a:defRPr/>
            </a:pPr>
            <a:endParaRPr lang="en-US" dirty="0"/>
          </a:p>
          <a:p>
            <a:pPr algn="just">
              <a:lnSpc>
                <a:spcPct val="120000"/>
              </a:lnSpc>
              <a:spcBef>
                <a:spcPts val="0"/>
              </a:spcBef>
              <a:defRPr/>
            </a:pPr>
            <a:endParaRPr lang="en-US" sz="4200" dirty="0"/>
          </a:p>
          <a:p>
            <a:pPr algn="just">
              <a:lnSpc>
                <a:spcPct val="120000"/>
              </a:lnSpc>
              <a:spcBef>
                <a:spcPts val="0"/>
              </a:spcBef>
              <a:defRPr/>
            </a:pPr>
            <a:r>
              <a:rPr lang="en-US" sz="4600" dirty="0"/>
              <a:t>Soft computing is not a concoction, mixture, or combination, rather,  Soft computing is a FUSION OF METHODOLOGIES THAT WORK SYNERGISTICALLY  in one form or another , where each partner contributes a distinct methodology for addressing problems in its domain. </a:t>
            </a:r>
          </a:p>
          <a:p>
            <a:pPr algn="just">
              <a:lnSpc>
                <a:spcPct val="120000"/>
              </a:lnSpc>
              <a:spcBef>
                <a:spcPts val="0"/>
              </a:spcBef>
              <a:defRPr/>
            </a:pPr>
            <a:endParaRPr lang="en-US" sz="4600" dirty="0"/>
          </a:p>
          <a:p>
            <a:pPr algn="just">
              <a:lnSpc>
                <a:spcPct val="120000"/>
              </a:lnSpc>
              <a:spcBef>
                <a:spcPts val="0"/>
              </a:spcBef>
              <a:defRPr/>
            </a:pPr>
            <a:r>
              <a:rPr lang="en-US" sz="4600" dirty="0"/>
              <a:t>In principal  the constituent methodologies in Soft  computing are complementary rather  than competitive.  </a:t>
            </a:r>
          </a:p>
          <a:p>
            <a:pPr algn="just">
              <a:lnSpc>
                <a:spcPct val="120000"/>
              </a:lnSpc>
              <a:spcBef>
                <a:spcPts val="0"/>
              </a:spcBef>
              <a:defRPr/>
            </a:pPr>
            <a:endParaRPr lang="en-US" sz="4600" dirty="0"/>
          </a:p>
          <a:p>
            <a:pPr algn="just">
              <a:lnSpc>
                <a:spcPct val="120000"/>
              </a:lnSpc>
              <a:spcBef>
                <a:spcPts val="0"/>
              </a:spcBef>
              <a:defRPr/>
            </a:pPr>
            <a:r>
              <a:rPr lang="en-US" sz="4600" dirty="0"/>
              <a:t>Soft computing may be viewed as a foundation component for the emerging  field of  Conceptual Intelligence</a:t>
            </a:r>
          </a:p>
          <a:p>
            <a:pPr algn="just">
              <a:lnSpc>
                <a:spcPct val="120000"/>
              </a:lnSpc>
              <a:spcBef>
                <a:spcPts val="0"/>
              </a:spcBef>
              <a:buNone/>
              <a:defRPr/>
            </a:pPr>
            <a:endParaRPr lang="en-US" sz="4600" dirty="0"/>
          </a:p>
          <a:p>
            <a:pPr algn="just">
              <a:lnSpc>
                <a:spcPct val="120000"/>
              </a:lnSpc>
              <a:spcBef>
                <a:spcPts val="0"/>
              </a:spcBef>
              <a:buNone/>
              <a:defRPr/>
            </a:pPr>
            <a:r>
              <a:rPr lang="en-US" sz="4600" dirty="0"/>
              <a:t> </a:t>
            </a:r>
          </a:p>
          <a:p>
            <a:pPr algn="ctr">
              <a:lnSpc>
                <a:spcPct val="120000"/>
              </a:lnSpc>
              <a:spcBef>
                <a:spcPts val="0"/>
              </a:spcBef>
              <a:buNone/>
              <a:defRPr/>
            </a:pPr>
            <a:r>
              <a:rPr lang="en-US" sz="4600" b="1" u="sng" dirty="0"/>
              <a:t>“ROLE MODEL OF SOFT COMPUTING IS THE HUMAN MIND.”</a:t>
            </a:r>
          </a:p>
          <a:p>
            <a:pPr algn="just">
              <a:lnSpc>
                <a:spcPct val="120000"/>
              </a:lnSpc>
              <a:spcBef>
                <a:spcPts val="0"/>
              </a:spcBef>
              <a:defRPr/>
            </a:pPr>
            <a:endParaRPr lang="en-US" sz="4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0"/>
            <a:ext cx="8229600" cy="1143000"/>
          </a:xfrm>
        </p:spPr>
        <p:txBody>
          <a:bodyPr>
            <a:normAutofit fontScale="90000"/>
          </a:bodyPr>
          <a:lstStyle/>
          <a:p>
            <a:pPr eaLnBrk="1" hangingPunct="1"/>
            <a:r>
              <a:rPr lang="en-US" altLang="en-US" sz="3600" b="1" dirty="0"/>
              <a:t/>
            </a:r>
            <a:br>
              <a:rPr lang="en-US" altLang="en-US" sz="3600" b="1" dirty="0"/>
            </a:br>
            <a:r>
              <a:rPr lang="en-US" altLang="en-US" sz="3600" b="1" dirty="0"/>
              <a:t>Properties of Soft Computing  methods</a:t>
            </a:r>
            <a:br>
              <a:rPr lang="en-US" altLang="en-US" sz="3600" b="1" dirty="0"/>
            </a:br>
            <a:endParaRPr lang="en-US" altLang="en-US" sz="3600" b="1" dirty="0"/>
          </a:p>
        </p:txBody>
      </p:sp>
      <p:sp>
        <p:nvSpPr>
          <p:cNvPr id="7171" name="Content Placeholder 2"/>
          <p:cNvSpPr>
            <a:spLocks noGrp="1"/>
          </p:cNvSpPr>
          <p:nvPr>
            <p:ph idx="1"/>
          </p:nvPr>
        </p:nvSpPr>
        <p:spPr>
          <a:xfrm>
            <a:off x="304800" y="990600"/>
            <a:ext cx="8382000" cy="5440363"/>
          </a:xfrm>
        </p:spPr>
        <p:txBody>
          <a:bodyPr/>
          <a:lstStyle/>
          <a:p>
            <a:pPr eaLnBrk="1" hangingPunct="1">
              <a:lnSpc>
                <a:spcPct val="150000"/>
              </a:lnSpc>
            </a:pPr>
            <a:r>
              <a:rPr lang="en-US" altLang="en-US" sz="2100" dirty="0"/>
              <a:t>These methods have in common: They</a:t>
            </a:r>
          </a:p>
          <a:p>
            <a:pPr lvl="2" algn="just" eaLnBrk="1" hangingPunct="1">
              <a:lnSpc>
                <a:spcPct val="150000"/>
              </a:lnSpc>
              <a:buFont typeface="Arial" charset="0"/>
              <a:buNone/>
            </a:pPr>
            <a:r>
              <a:rPr lang="en-US" altLang="en-US" sz="2100" dirty="0"/>
              <a:t>1. are non linear.</a:t>
            </a:r>
          </a:p>
          <a:p>
            <a:pPr lvl="2" algn="just" eaLnBrk="1" hangingPunct="1">
              <a:lnSpc>
                <a:spcPct val="150000"/>
              </a:lnSpc>
              <a:buFont typeface="Arial" charset="0"/>
              <a:buNone/>
            </a:pPr>
            <a:r>
              <a:rPr lang="en-US" altLang="en-US" sz="2100" dirty="0"/>
              <a:t>2. have ability to deal with non linearity.</a:t>
            </a:r>
          </a:p>
          <a:p>
            <a:pPr lvl="2" algn="just" eaLnBrk="1" hangingPunct="1">
              <a:lnSpc>
                <a:spcPct val="150000"/>
              </a:lnSpc>
              <a:buFont typeface="Arial" charset="0"/>
              <a:buNone/>
            </a:pPr>
            <a:r>
              <a:rPr lang="en-US" altLang="en-US" sz="2100" dirty="0"/>
              <a:t>3. follow more human like reasoning paths than classical methods.</a:t>
            </a:r>
          </a:p>
          <a:p>
            <a:pPr lvl="2" algn="just" eaLnBrk="1" hangingPunct="1">
              <a:lnSpc>
                <a:spcPct val="150000"/>
              </a:lnSpc>
              <a:buFont typeface="Arial" charset="0"/>
              <a:buNone/>
            </a:pPr>
            <a:r>
              <a:rPr lang="en-US" altLang="en-US" sz="2100" dirty="0"/>
              <a:t>4. utilize self learning.</a:t>
            </a:r>
          </a:p>
          <a:p>
            <a:pPr lvl="2" algn="just" eaLnBrk="1" hangingPunct="1">
              <a:lnSpc>
                <a:spcPct val="150000"/>
              </a:lnSpc>
              <a:buFont typeface="Arial" charset="0"/>
              <a:buNone/>
            </a:pPr>
            <a:r>
              <a:rPr lang="en-US" altLang="en-US" sz="2100" dirty="0"/>
              <a:t>5. utilize yet-to-be proven theorems.</a:t>
            </a:r>
          </a:p>
          <a:p>
            <a:pPr lvl="2" algn="just" eaLnBrk="1" hangingPunct="1">
              <a:lnSpc>
                <a:spcPct val="150000"/>
              </a:lnSpc>
              <a:buFont typeface="Arial" charset="0"/>
              <a:buNone/>
            </a:pPr>
            <a:r>
              <a:rPr lang="en-US" altLang="en-US" sz="2100" dirty="0"/>
              <a:t>6. are robust in the presence of noise or errors.</a:t>
            </a:r>
          </a:p>
          <a:p>
            <a:pPr lvl="2" algn="just" eaLnBrk="1" hangingPunct="1">
              <a:lnSpc>
                <a:spcPct val="150000"/>
              </a:lnSpc>
            </a:pPr>
            <a:endParaRPr lang="en-US" altLang="en-US" sz="2100" dirty="0"/>
          </a:p>
          <a:p>
            <a:pPr eaLnBrk="1" hangingPunct="1"/>
            <a:endParaRPr lang="en-US" altLang="en-US" dirty="0" smtClean="0"/>
          </a:p>
          <a:p>
            <a:pPr algn="just" eaLnBrk="1" hangingPunct="1">
              <a:lnSpc>
                <a:spcPct val="120000"/>
              </a:lnSpc>
              <a:spcBef>
                <a:spcPct val="0"/>
              </a:spcBef>
            </a:pPr>
            <a:endParaRPr lang="en-US" altLang="en-US" sz="42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normAutofit fontScale="90000"/>
          </a:bodyPr>
          <a:lstStyle/>
          <a:p>
            <a:pPr eaLnBrk="1" hangingPunct="1"/>
            <a:r>
              <a:rPr lang="en-US" altLang="en-US" sz="3600" b="1" dirty="0"/>
              <a:t/>
            </a:r>
            <a:br>
              <a:rPr lang="en-US" altLang="en-US" sz="3600" b="1" dirty="0"/>
            </a:br>
            <a:r>
              <a:rPr lang="en-US" altLang="en-US" sz="3600" b="1" dirty="0"/>
              <a:t>Why Soft Computing  approach ?</a:t>
            </a:r>
            <a:br>
              <a:rPr lang="en-US" altLang="en-US" sz="3600" b="1" dirty="0"/>
            </a:br>
            <a:endParaRPr lang="en-US" altLang="en-US" sz="3600" b="1" dirty="0"/>
          </a:p>
        </p:txBody>
      </p:sp>
      <p:sp>
        <p:nvSpPr>
          <p:cNvPr id="3" name="Content Placeholder 2"/>
          <p:cNvSpPr>
            <a:spLocks noGrp="1"/>
          </p:cNvSpPr>
          <p:nvPr>
            <p:ph idx="1"/>
          </p:nvPr>
        </p:nvSpPr>
        <p:spPr>
          <a:xfrm>
            <a:off x="152400" y="785812"/>
            <a:ext cx="8813800" cy="6072188"/>
          </a:xfrm>
        </p:spPr>
        <p:txBody>
          <a:bodyPr rtlCol="0">
            <a:normAutofit fontScale="25000" lnSpcReduction="20000"/>
          </a:bodyPr>
          <a:lstStyle/>
          <a:p>
            <a:pPr algn="just">
              <a:lnSpc>
                <a:spcPct val="150000"/>
              </a:lnSpc>
              <a:defRPr/>
            </a:pPr>
            <a:r>
              <a:rPr lang="en-US" sz="7300" dirty="0"/>
              <a:t>Mathematical model &amp; analysis can be done for relatively simple systems.</a:t>
            </a:r>
          </a:p>
          <a:p>
            <a:pPr algn="just">
              <a:lnSpc>
                <a:spcPct val="150000"/>
              </a:lnSpc>
              <a:defRPr/>
            </a:pPr>
            <a:r>
              <a:rPr lang="en-US" sz="7300" dirty="0"/>
              <a:t>More complex systems arising in biology, medicine &amp; management systems remain intractable to conventional mathematical &amp; analytical methods.</a:t>
            </a:r>
          </a:p>
          <a:p>
            <a:pPr algn="just">
              <a:lnSpc>
                <a:spcPct val="150000"/>
              </a:lnSpc>
              <a:defRPr/>
            </a:pPr>
            <a:r>
              <a:rPr lang="en-US" sz="7300" dirty="0"/>
              <a:t>Typically human can:</a:t>
            </a:r>
          </a:p>
          <a:p>
            <a:pPr marL="1371385" lvl="2" indent="-457128" algn="just">
              <a:lnSpc>
                <a:spcPct val="150000"/>
              </a:lnSpc>
              <a:buFont typeface="Arial" charset="0"/>
              <a:buAutoNum type="arabicPeriod"/>
              <a:defRPr/>
            </a:pPr>
            <a:r>
              <a:rPr lang="en-US" sz="7300" dirty="0"/>
              <a:t>Take decisions</a:t>
            </a:r>
          </a:p>
          <a:p>
            <a:pPr marL="1371385" lvl="2" indent="-457128" algn="just">
              <a:lnSpc>
                <a:spcPct val="150000"/>
              </a:lnSpc>
              <a:buFont typeface="Arial" charset="0"/>
              <a:buAutoNum type="arabicPeriod"/>
              <a:defRPr/>
            </a:pPr>
            <a:r>
              <a:rPr lang="en-US" sz="7300" dirty="0"/>
              <a:t>Derive inference from previous situations experienced.</a:t>
            </a:r>
          </a:p>
          <a:p>
            <a:pPr marL="1371385" lvl="2" indent="-457128" algn="just">
              <a:lnSpc>
                <a:spcPct val="150000"/>
              </a:lnSpc>
              <a:buFont typeface="Arial" charset="0"/>
              <a:buAutoNum type="arabicPeriod"/>
              <a:defRPr/>
            </a:pPr>
            <a:r>
              <a:rPr lang="en-US" sz="7300" dirty="0"/>
              <a:t>Expertise in an area.</a:t>
            </a:r>
          </a:p>
          <a:p>
            <a:pPr marL="1371385" lvl="2" indent="-457128" algn="just">
              <a:lnSpc>
                <a:spcPct val="150000"/>
              </a:lnSpc>
              <a:buFont typeface="Arial" charset="0"/>
              <a:buAutoNum type="arabicPeriod"/>
              <a:defRPr/>
            </a:pPr>
            <a:r>
              <a:rPr lang="en-US" sz="7300" dirty="0"/>
              <a:t>Adapt to changing environment</a:t>
            </a:r>
          </a:p>
          <a:p>
            <a:pPr marL="1371385" lvl="2" indent="-457128" algn="just">
              <a:lnSpc>
                <a:spcPct val="150000"/>
              </a:lnSpc>
              <a:buFont typeface="Arial" charset="0"/>
              <a:buAutoNum type="arabicPeriod"/>
              <a:defRPr/>
            </a:pPr>
            <a:r>
              <a:rPr lang="en-US" sz="7300" dirty="0"/>
              <a:t>Learn to do better</a:t>
            </a:r>
          </a:p>
          <a:p>
            <a:pPr marL="1371385" lvl="2" indent="-457128" algn="just">
              <a:lnSpc>
                <a:spcPct val="150000"/>
              </a:lnSpc>
              <a:buFont typeface="Arial" charset="0"/>
              <a:buAutoNum type="arabicPeriod"/>
              <a:defRPr/>
            </a:pPr>
            <a:r>
              <a:rPr lang="en-US" sz="7300" dirty="0"/>
              <a:t>Social behavior of collective intelligence.</a:t>
            </a:r>
          </a:p>
          <a:p>
            <a:pPr marL="1371385" lvl="2" indent="-457128" algn="just">
              <a:lnSpc>
                <a:spcPct val="150000"/>
              </a:lnSpc>
              <a:buNone/>
              <a:defRPr/>
            </a:pPr>
            <a:endParaRPr lang="en-US" sz="7300" dirty="0"/>
          </a:p>
          <a:p>
            <a:pPr marL="571410" indent="-457128" algn="just">
              <a:lnSpc>
                <a:spcPct val="150000"/>
              </a:lnSpc>
              <a:buNone/>
              <a:defRPr/>
            </a:pPr>
            <a:r>
              <a:rPr lang="en-US" sz="7300" u="sng" dirty="0"/>
              <a:t>1 &amp; 2 : Fuzzy Logic      3 &amp; 4 : Neural Network      5 &amp; 6 : Evolutionary Algorithms</a:t>
            </a:r>
          </a:p>
          <a:p>
            <a:pPr lvl="2" algn="just">
              <a:lnSpc>
                <a:spcPct val="150000"/>
              </a:lnSpc>
              <a:defRPr/>
            </a:pPr>
            <a:endParaRPr lang="en-US" sz="2600" dirty="0"/>
          </a:p>
          <a:p>
            <a:pPr lvl="2" algn="just">
              <a:lnSpc>
                <a:spcPct val="150000"/>
              </a:lnSpc>
              <a:defRPr/>
            </a:pPr>
            <a:endParaRPr lang="en-US" dirty="0"/>
          </a:p>
          <a:p>
            <a:pPr>
              <a:defRPr/>
            </a:pPr>
            <a:endParaRPr lang="en-US" dirty="0"/>
          </a:p>
          <a:p>
            <a:pPr algn="just">
              <a:lnSpc>
                <a:spcPct val="120000"/>
              </a:lnSpc>
              <a:spcBef>
                <a:spcPts val="0"/>
              </a:spcBef>
              <a:defRPr/>
            </a:pPr>
            <a:endParaRPr lang="en-US" sz="4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0"/>
            <a:ext cx="8229600" cy="1143000"/>
          </a:xfrm>
        </p:spPr>
        <p:txBody>
          <a:bodyPr/>
          <a:lstStyle/>
          <a:p>
            <a:pPr eaLnBrk="1" hangingPunct="1"/>
            <a:r>
              <a:rPr lang="en-US" altLang="en-US" sz="3600" b="1" dirty="0"/>
              <a:t>Various problem solving techniques</a:t>
            </a:r>
          </a:p>
        </p:txBody>
      </p:sp>
      <p:pic>
        <p:nvPicPr>
          <p:cNvPr id="9219" name="Content Placeholder 5" descr="soft computing techs.jpg"/>
          <p:cNvPicPr>
            <a:picLocks noGrp="1" noChangeAspect="1" noChangeArrowheads="1"/>
          </p:cNvPicPr>
          <p:nvPr>
            <p:ph idx="1"/>
          </p:nvPr>
        </p:nvPicPr>
        <p:blipFill>
          <a:blip r:embed="rId2"/>
          <a:srcRect/>
          <a:stretch>
            <a:fillRect/>
          </a:stretch>
        </p:blipFill>
        <p:spPr>
          <a:xfrm>
            <a:off x="381000" y="1066800"/>
            <a:ext cx="8610600" cy="5524500"/>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04800" y="0"/>
            <a:ext cx="8839200" cy="1143000"/>
          </a:xfrm>
        </p:spPr>
        <p:txBody>
          <a:bodyPr/>
          <a:lstStyle/>
          <a:p>
            <a:pPr eaLnBrk="1" hangingPunct="1"/>
            <a:r>
              <a:rPr lang="en-US" altLang="en-US" sz="3600" b="1" dirty="0"/>
              <a:t>Soft computing techniques / tools / methods </a:t>
            </a:r>
          </a:p>
        </p:txBody>
      </p:sp>
      <p:sp>
        <p:nvSpPr>
          <p:cNvPr id="3" name="Content Placeholder 2"/>
          <p:cNvSpPr>
            <a:spLocks noGrp="1"/>
          </p:cNvSpPr>
          <p:nvPr>
            <p:ph idx="1"/>
          </p:nvPr>
        </p:nvSpPr>
        <p:spPr>
          <a:xfrm>
            <a:off x="457200" y="1219200"/>
            <a:ext cx="8382000" cy="5135563"/>
          </a:xfrm>
        </p:spPr>
        <p:txBody>
          <a:bodyPr rtlCol="0">
            <a:normAutofit fontScale="70000" lnSpcReduction="20000"/>
          </a:bodyPr>
          <a:lstStyle/>
          <a:p>
            <a:pPr marL="457128" indent="-457128" algn="just">
              <a:buFont typeface="Arial" charset="0"/>
              <a:buAutoNum type="arabicPeriod"/>
              <a:defRPr/>
            </a:pPr>
            <a:r>
              <a:rPr lang="en-US" sz="2700" b="1" u="sng" dirty="0"/>
              <a:t>Artificial Neural network</a:t>
            </a:r>
          </a:p>
          <a:p>
            <a:pPr marL="457128" indent="-457128" algn="just">
              <a:buNone/>
              <a:defRPr/>
            </a:pPr>
            <a:endParaRPr lang="en-US" sz="2700" b="1" u="sng" dirty="0"/>
          </a:p>
          <a:p>
            <a:pPr lvl="1" algn="just">
              <a:buFont typeface="Arial" panose="020B0604020202020204" pitchFamily="34" charset="0"/>
              <a:buChar char="•"/>
              <a:defRPr/>
            </a:pPr>
            <a:r>
              <a:rPr lang="en-US" sz="2700" dirty="0"/>
              <a:t> ANN is a parallel distributed information processing structure consisting of a number of nonlinear processing units called neurons. </a:t>
            </a:r>
          </a:p>
          <a:p>
            <a:pPr lvl="1" algn="just">
              <a:buFont typeface="Arial" panose="020B0604020202020204" pitchFamily="34" charset="0"/>
              <a:buChar char="•"/>
              <a:defRPr/>
            </a:pPr>
            <a:endParaRPr lang="en-US" sz="2700" dirty="0"/>
          </a:p>
          <a:p>
            <a:pPr lvl="1" algn="just">
              <a:buFont typeface="Arial" panose="020B0604020202020204" pitchFamily="34" charset="0"/>
              <a:buChar char="•"/>
              <a:defRPr/>
            </a:pPr>
            <a:r>
              <a:rPr lang="en-US" sz="2700" dirty="0"/>
              <a:t>The neuron operates as a mathematical processor performing specific mathematical operations on its inputs to generate an output. </a:t>
            </a:r>
          </a:p>
          <a:p>
            <a:pPr lvl="1" algn="just">
              <a:buFont typeface="Arial" panose="020B0604020202020204" pitchFamily="34" charset="0"/>
              <a:buChar char="•"/>
              <a:defRPr/>
            </a:pPr>
            <a:endParaRPr lang="en-US" sz="2700" dirty="0"/>
          </a:p>
          <a:p>
            <a:pPr lvl="1" algn="just">
              <a:buFont typeface="Arial" panose="020B0604020202020204" pitchFamily="34" charset="0"/>
              <a:buChar char="•"/>
              <a:defRPr/>
            </a:pPr>
            <a:r>
              <a:rPr lang="en-US" sz="2700" dirty="0"/>
              <a:t>It can be trained to recognize patterns and to identify incomplete patterns by resembling the human-brain processes of recognizing information, burying noise literally and retrieving information correctly.</a:t>
            </a:r>
          </a:p>
          <a:p>
            <a:pPr lvl="1" algn="just">
              <a:buFont typeface="Arial" panose="020B0604020202020204" pitchFamily="34" charset="0"/>
              <a:buChar char="•"/>
              <a:defRPr/>
            </a:pPr>
            <a:endParaRPr lang="en-US" sz="2700" dirty="0"/>
          </a:p>
          <a:p>
            <a:pPr lvl="1" algn="just">
              <a:buFont typeface="Arial" panose="020B0604020202020204" pitchFamily="34" charset="0"/>
              <a:buChar char="•"/>
              <a:defRPr/>
            </a:pPr>
            <a:r>
              <a:rPr lang="en-US" sz="2700" dirty="0"/>
              <a:t>ANN are strongly interconnected systems of neurons which have simple behavior, but when connected they can solve complex problems. Changes may be made further to enhance its performance </a:t>
            </a:r>
          </a:p>
          <a:p>
            <a:pPr>
              <a:defRPr/>
            </a:pP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304800" y="0"/>
            <a:ext cx="8839200" cy="1143000"/>
          </a:xfrm>
        </p:spPr>
        <p:txBody>
          <a:bodyPr/>
          <a:lstStyle/>
          <a:p>
            <a:pPr eaLnBrk="1" hangingPunct="1"/>
            <a:r>
              <a:rPr lang="en-US" altLang="en-US" sz="3600" b="1" dirty="0"/>
              <a:t>Soft computing techniques / tools / methods </a:t>
            </a:r>
          </a:p>
        </p:txBody>
      </p:sp>
      <p:sp>
        <p:nvSpPr>
          <p:cNvPr id="3" name="Content Placeholder 2"/>
          <p:cNvSpPr>
            <a:spLocks noGrp="1"/>
          </p:cNvSpPr>
          <p:nvPr>
            <p:ph idx="1"/>
          </p:nvPr>
        </p:nvSpPr>
        <p:spPr>
          <a:xfrm>
            <a:off x="0" y="928687"/>
            <a:ext cx="8839200" cy="5929313"/>
          </a:xfrm>
        </p:spPr>
        <p:txBody>
          <a:bodyPr rtlCol="0">
            <a:normAutofit fontScale="62500" lnSpcReduction="20000"/>
          </a:bodyPr>
          <a:lstStyle/>
          <a:p>
            <a:pPr algn="just">
              <a:buNone/>
              <a:defRPr/>
            </a:pPr>
            <a:endParaRPr lang="en-US" b="1" u="sng" dirty="0" smtClean="0"/>
          </a:p>
          <a:p>
            <a:pPr algn="just">
              <a:buNone/>
              <a:defRPr/>
            </a:pPr>
            <a:r>
              <a:rPr lang="en-US" b="1" u="sng" dirty="0" smtClean="0"/>
              <a:t>2</a:t>
            </a:r>
            <a:r>
              <a:rPr lang="en-US" b="1" u="sng" dirty="0"/>
              <a:t>. </a:t>
            </a:r>
            <a:r>
              <a:rPr lang="en-US" sz="2600" b="1" u="sng" dirty="0"/>
              <a:t>Genetic algorithms</a:t>
            </a:r>
          </a:p>
          <a:p>
            <a:pPr algn="just">
              <a:defRPr/>
            </a:pPr>
            <a:endParaRPr lang="en-US" dirty="0"/>
          </a:p>
          <a:p>
            <a:pPr algn="just">
              <a:defRPr/>
            </a:pPr>
            <a:r>
              <a:rPr lang="en-US" dirty="0"/>
              <a:t>Evolutionary algorithms (EA) were invented to mimic some of the processes observed in natural evolution. Evolution occurs on chromosomes - organic devices for encoding the structure of living beings. </a:t>
            </a:r>
            <a:endParaRPr lang="en-US" dirty="0" smtClean="0"/>
          </a:p>
          <a:p>
            <a:pPr algn="just">
              <a:buNone/>
              <a:defRPr/>
            </a:pPr>
            <a:endParaRPr lang="en-US" dirty="0"/>
          </a:p>
          <a:p>
            <a:pPr algn="just">
              <a:defRPr/>
            </a:pPr>
            <a:r>
              <a:rPr lang="en-US" dirty="0"/>
              <a:t>Processes of natural selection then drive those chromosomes that encode successful structures to reproduce more frequent than those that encode failed structures. In other word, the chromosomes with the best evaluations tend to reproduce more often than those with bad evaluations. </a:t>
            </a:r>
            <a:endParaRPr lang="en-US" dirty="0" smtClean="0"/>
          </a:p>
          <a:p>
            <a:pPr algn="just">
              <a:buNone/>
              <a:defRPr/>
            </a:pPr>
            <a:endParaRPr lang="en-US" dirty="0"/>
          </a:p>
          <a:p>
            <a:pPr algn="just">
              <a:defRPr/>
            </a:pPr>
            <a:r>
              <a:rPr lang="en-US" dirty="0"/>
              <a:t>By using simple encodings and reproduction mechanisms, the algorithms can then display complicated behavior and turn out to solve some extremely difficult problems</a:t>
            </a:r>
            <a:r>
              <a:rPr lang="en-US" dirty="0" smtClean="0"/>
              <a:t>.</a:t>
            </a:r>
          </a:p>
          <a:p>
            <a:pPr algn="just">
              <a:buNone/>
              <a:defRPr/>
            </a:pPr>
            <a:endParaRPr lang="en-US" dirty="0"/>
          </a:p>
          <a:p>
            <a:pPr algn="just">
              <a:defRPr/>
            </a:pPr>
            <a:r>
              <a:rPr lang="en-US" dirty="0"/>
              <a:t>Based on the principles of natural evolution, GAs are robust and adaptive methods to solve search and optimization problems. </a:t>
            </a:r>
            <a:endParaRPr lang="en-US" dirty="0" smtClean="0"/>
          </a:p>
          <a:p>
            <a:pPr algn="just">
              <a:buNone/>
              <a:defRPr/>
            </a:pPr>
            <a:endParaRPr lang="en-US" dirty="0"/>
          </a:p>
          <a:p>
            <a:pPr algn="just">
              <a:defRPr/>
            </a:pPr>
            <a:r>
              <a:rPr lang="en-US" dirty="0"/>
              <a:t>In addition, by simulating some features of biological evolution, GA can solve problems where traditional search and optimization methods are less effective. </a:t>
            </a:r>
          </a:p>
          <a:p>
            <a:pPr marL="457128" indent="-457128" algn="just">
              <a:buNone/>
              <a:defRPr/>
            </a:pP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0" y="704088"/>
            <a:ext cx="5852160" cy="743712"/>
          </a:xfrm>
        </p:spPr>
        <p:txBody>
          <a:bodyPr>
            <a:normAutofit fontScale="90000"/>
          </a:bodyPr>
          <a:lstStyle/>
          <a:p>
            <a:pPr algn="ctr"/>
            <a:r>
              <a:rPr lang="en-US" dirty="0"/>
              <a:t/>
            </a:r>
            <a:br>
              <a:rPr lang="en-US" dirty="0"/>
            </a:br>
            <a:r>
              <a:rPr lang="en-US" dirty="0"/>
              <a:t> Prerequisites</a:t>
            </a:r>
          </a:p>
        </p:txBody>
      </p:sp>
      <p:sp>
        <p:nvSpPr>
          <p:cNvPr id="3" name="Content Placeholder 2"/>
          <p:cNvSpPr>
            <a:spLocks noGrp="1"/>
          </p:cNvSpPr>
          <p:nvPr>
            <p:ph idx="1"/>
          </p:nvPr>
        </p:nvSpPr>
        <p:spPr>
          <a:xfrm>
            <a:off x="406400" y="1752600"/>
            <a:ext cx="8432800" cy="4572000"/>
          </a:xfrm>
        </p:spPr>
        <p:txBody>
          <a:bodyPr/>
          <a:lstStyle/>
          <a:p>
            <a:pPr>
              <a:buNone/>
            </a:pPr>
            <a:r>
              <a:rPr lang="en-US" dirty="0"/>
              <a:t>To extract the maximum from the course, the following prerequisites are must.</a:t>
            </a:r>
          </a:p>
          <a:p>
            <a:r>
              <a:rPr lang="en-US" dirty="0"/>
              <a:t>A strong mathematical background.</a:t>
            </a:r>
          </a:p>
          <a:p>
            <a:r>
              <a:rPr lang="en-US" dirty="0"/>
              <a:t>Proficiency with algorithms.</a:t>
            </a:r>
          </a:p>
          <a:p>
            <a:r>
              <a:rPr lang="en-US" dirty="0"/>
              <a:t>Programming skills in C, C++, or Java, MATLAB, etc.</a:t>
            </a:r>
          </a:p>
          <a:p>
            <a:r>
              <a:rPr lang="en-US" dirty="0"/>
              <a:t>Critical thinking and problem solving skills.</a:t>
            </a:r>
          </a:p>
          <a:p>
            <a:endParaRPr lang="en-US" dirty="0"/>
          </a:p>
        </p:txBody>
      </p:sp>
      <p:pic>
        <p:nvPicPr>
          <p:cNvPr id="4" name="Picture 2">
            <a:extLst>
              <a:ext uri="{FF2B5EF4-FFF2-40B4-BE49-F238E27FC236}">
                <a16:creationId xmlns:a16="http://schemas.microsoft.com/office/drawing/2014/main" xmlns="" id="{736AE50F-C5CE-422A-A05B-84A77A7233C9}"/>
              </a:ext>
            </a:extLst>
          </p:cNvPr>
          <p:cNvPicPr>
            <a:picLocks noChangeAspect="1" noChangeArrowheads="1"/>
          </p:cNvPicPr>
          <p:nvPr/>
        </p:nvPicPr>
        <p:blipFill>
          <a:blip r:embed="rId2" cstate="print"/>
          <a:srcRect/>
          <a:stretch>
            <a:fillRect/>
          </a:stretch>
        </p:blipFill>
        <p:spPr bwMode="auto">
          <a:xfrm>
            <a:off x="6972300" y="275463"/>
            <a:ext cx="2171700" cy="857250"/>
          </a:xfrm>
          <a:prstGeom prst="rect">
            <a:avLst/>
          </a:prstGeom>
          <a:noFill/>
          <a:ln w="9525">
            <a:noFill/>
            <a:miter lim="800000"/>
            <a:headEnd/>
            <a:tailEnd/>
          </a:ln>
        </p:spPr>
      </p:pic>
      <p:sp>
        <p:nvSpPr>
          <p:cNvPr id="6" name="Slide Number Placeholder 5">
            <a:extLst>
              <a:ext uri="{FF2B5EF4-FFF2-40B4-BE49-F238E27FC236}">
                <a16:creationId xmlns:a16="http://schemas.microsoft.com/office/drawing/2014/main" xmlns="" id="{CC11A480-AB60-4F9F-9D7B-60318DAC8B00}"/>
              </a:ext>
            </a:extLst>
          </p:cNvPr>
          <p:cNvSpPr>
            <a:spLocks noGrp="1"/>
          </p:cNvSpPr>
          <p:nvPr>
            <p:ph type="sldNum" sz="quarter" idx="12"/>
          </p:nvPr>
        </p:nvSpPr>
        <p:spPr/>
        <p:txBody>
          <a:bodyPr/>
          <a:lstStyle/>
          <a:p>
            <a:fld id="{98F4A237-58DC-4CB8-A92A-C7FDFBDB682E}" type="slidenum">
              <a:rPr lang="en-US" smtClean="0"/>
              <a:pPr/>
              <a:t>2</a:t>
            </a:fld>
            <a:endParaRPr lang="en-US" dirty="0"/>
          </a:p>
        </p:txBody>
      </p:sp>
    </p:spTree>
    <p:extLst>
      <p:ext uri="{BB962C8B-B14F-4D97-AF65-F5344CB8AC3E}">
        <p14:creationId xmlns:p14="http://schemas.microsoft.com/office/powerpoint/2010/main" xmlns="" val="366290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04800" y="0"/>
            <a:ext cx="8839200" cy="1143000"/>
          </a:xfrm>
        </p:spPr>
        <p:txBody>
          <a:bodyPr/>
          <a:lstStyle/>
          <a:p>
            <a:pPr eaLnBrk="1" hangingPunct="1"/>
            <a:r>
              <a:rPr lang="en-US" altLang="en-US" sz="3600" b="1" dirty="0"/>
              <a:t>Soft computing techniques / tools / methods </a:t>
            </a:r>
          </a:p>
        </p:txBody>
      </p:sp>
      <p:sp>
        <p:nvSpPr>
          <p:cNvPr id="3" name="Content Placeholder 2"/>
          <p:cNvSpPr>
            <a:spLocks noGrp="1"/>
          </p:cNvSpPr>
          <p:nvPr>
            <p:ph idx="1"/>
          </p:nvPr>
        </p:nvSpPr>
        <p:spPr>
          <a:xfrm>
            <a:off x="0" y="1219200"/>
            <a:ext cx="8839200" cy="5135563"/>
          </a:xfrm>
        </p:spPr>
        <p:txBody>
          <a:bodyPr rtlCol="0">
            <a:normAutofit fontScale="62500" lnSpcReduction="20000"/>
          </a:bodyPr>
          <a:lstStyle/>
          <a:p>
            <a:pPr algn="just">
              <a:buNone/>
              <a:defRPr/>
            </a:pPr>
            <a:r>
              <a:rPr lang="en-US" b="1" u="sng" dirty="0"/>
              <a:t>3. F</a:t>
            </a:r>
            <a:r>
              <a:rPr lang="en-US" sz="2000" b="1" u="sng" dirty="0"/>
              <a:t>uzzy Logic</a:t>
            </a:r>
          </a:p>
          <a:p>
            <a:pPr algn="just">
              <a:buNone/>
              <a:defRPr/>
            </a:pPr>
            <a:endParaRPr lang="en-US" sz="2000" b="1" u="sng" dirty="0"/>
          </a:p>
          <a:p>
            <a:pPr lvl="1" algn="just">
              <a:buFont typeface="Arial" panose="020B0604020202020204" pitchFamily="34" charset="0"/>
              <a:buChar char="•"/>
              <a:defRPr/>
            </a:pPr>
            <a:r>
              <a:rPr lang="en-US" sz="2900" dirty="0"/>
              <a:t>In the real world, information is often ambiguous or imprecise. </a:t>
            </a:r>
            <a:endParaRPr lang="en-US" sz="2900" dirty="0"/>
          </a:p>
          <a:p>
            <a:pPr lvl="1" algn="just">
              <a:buNone/>
              <a:defRPr/>
            </a:pPr>
            <a:endParaRPr lang="en-US" sz="2900" dirty="0"/>
          </a:p>
          <a:p>
            <a:pPr lvl="1" algn="just">
              <a:buFont typeface="Arial" panose="020B0604020202020204" pitchFamily="34" charset="0"/>
              <a:buChar char="•"/>
              <a:defRPr/>
            </a:pPr>
            <a:r>
              <a:rPr lang="en-US" sz="2900" dirty="0"/>
              <a:t>When we state that it is warm today, the context is necessary to approximate the temperature. </a:t>
            </a:r>
            <a:endParaRPr lang="en-US" sz="2900" dirty="0"/>
          </a:p>
          <a:p>
            <a:pPr lvl="1" algn="just">
              <a:buFont typeface="Arial" panose="020B0604020202020204" pitchFamily="34" charset="0"/>
              <a:buChar char="•"/>
              <a:defRPr/>
            </a:pPr>
            <a:endParaRPr lang="en-US" sz="2900" dirty="0"/>
          </a:p>
          <a:p>
            <a:pPr lvl="1" algn="just">
              <a:buFont typeface="Arial" panose="020B0604020202020204" pitchFamily="34" charset="0"/>
              <a:buChar char="•"/>
              <a:defRPr/>
            </a:pPr>
            <a:r>
              <a:rPr lang="en-US" sz="2900" dirty="0"/>
              <a:t>A </a:t>
            </a:r>
            <a:r>
              <a:rPr lang="en-US" sz="2900" dirty="0"/>
              <a:t>warm day in January may be degrees Celsius, but a warm day in August may be 33 degrees. After a long spell of frigid days, we may call a milder but still chilly day relatively warm. </a:t>
            </a:r>
            <a:endParaRPr lang="en-US" sz="2900" dirty="0"/>
          </a:p>
          <a:p>
            <a:pPr lvl="1" algn="just">
              <a:buNone/>
              <a:defRPr/>
            </a:pPr>
            <a:endParaRPr lang="en-US" sz="2900" dirty="0"/>
          </a:p>
          <a:p>
            <a:pPr lvl="1" algn="just">
              <a:buFont typeface="Arial" panose="020B0604020202020204" pitchFamily="34" charset="0"/>
              <a:buChar char="•"/>
              <a:defRPr/>
            </a:pPr>
            <a:r>
              <a:rPr lang="en-US" sz="2900" dirty="0"/>
              <a:t>Human reasoning filters and interprets information in order to arrive at conclusions or to dismiss it as inconclusive. </a:t>
            </a:r>
            <a:endParaRPr lang="en-US" sz="2900" dirty="0"/>
          </a:p>
          <a:p>
            <a:pPr lvl="1" algn="just">
              <a:buNone/>
              <a:defRPr/>
            </a:pPr>
            <a:endParaRPr lang="en-US" sz="2900" dirty="0"/>
          </a:p>
          <a:p>
            <a:pPr lvl="1" algn="just">
              <a:buFont typeface="Arial" panose="020B0604020202020204" pitchFamily="34" charset="0"/>
              <a:buChar char="•"/>
              <a:defRPr/>
            </a:pPr>
            <a:r>
              <a:rPr lang="en-US" sz="2900" dirty="0"/>
              <a:t>Although machines cannot yet handle imprecise information in the same ways that humans do, computer programs with fuzzy logic are becoming quite useful when the sheer volume of tasks defines human analysis and action. </a:t>
            </a:r>
            <a:endParaRPr lang="en-US" sz="2900" dirty="0"/>
          </a:p>
          <a:p>
            <a:pPr lvl="1" algn="just">
              <a:buNone/>
              <a:defRPr/>
            </a:pPr>
            <a:endParaRPr lang="en-US" sz="2900" dirty="0"/>
          </a:p>
          <a:p>
            <a:pPr lvl="1" algn="just">
              <a:buFont typeface="Arial" panose="020B0604020202020204" pitchFamily="34" charset="0"/>
              <a:buChar char="•"/>
              <a:defRPr/>
            </a:pPr>
            <a:r>
              <a:rPr lang="en-US" sz="2900" dirty="0"/>
              <a:t>An organized method for dealing with imprecise data is called fuzzy logic. The data sets engaged in fuzzy logic are considered as fuzzy sets. </a:t>
            </a:r>
          </a:p>
          <a:p>
            <a:pPr marL="857116" lvl="1" indent="-457128" algn="just">
              <a:buNone/>
              <a:defRPr/>
            </a:pPr>
            <a:endParaRPr lang="en-US"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04800" y="0"/>
            <a:ext cx="8839200" cy="1143000"/>
          </a:xfrm>
        </p:spPr>
        <p:txBody>
          <a:bodyPr/>
          <a:lstStyle/>
          <a:p>
            <a:pPr eaLnBrk="1" hangingPunct="1"/>
            <a:r>
              <a:rPr lang="en-US" altLang="en-US" sz="3600" b="1" dirty="0"/>
              <a:t>Soft computing techniques / tools / methods </a:t>
            </a:r>
          </a:p>
        </p:txBody>
      </p:sp>
      <p:sp>
        <p:nvSpPr>
          <p:cNvPr id="13315" name="Content Placeholder 2"/>
          <p:cNvSpPr>
            <a:spLocks noGrp="1"/>
          </p:cNvSpPr>
          <p:nvPr>
            <p:ph idx="1"/>
          </p:nvPr>
        </p:nvSpPr>
        <p:spPr>
          <a:xfrm>
            <a:off x="457200" y="1219200"/>
            <a:ext cx="8382000" cy="5135563"/>
          </a:xfrm>
        </p:spPr>
        <p:txBody>
          <a:bodyPr>
            <a:normAutofit fontScale="92500" lnSpcReduction="10000"/>
          </a:bodyPr>
          <a:lstStyle/>
          <a:p>
            <a:pPr algn="just" eaLnBrk="1" hangingPunct="1">
              <a:buFont typeface="Arial" charset="0"/>
              <a:buNone/>
            </a:pPr>
            <a:r>
              <a:rPr lang="en-US" altLang="en-US" sz="2000" b="1" u="sng" dirty="0"/>
              <a:t>Contd..</a:t>
            </a:r>
          </a:p>
          <a:p>
            <a:pPr algn="just" eaLnBrk="1" hangingPunct="1">
              <a:buFont typeface="Arial" charset="0"/>
              <a:buNone/>
            </a:pPr>
            <a:endParaRPr lang="en-US" altLang="en-US" sz="2000" b="1" u="sng" dirty="0"/>
          </a:p>
          <a:p>
            <a:pPr algn="just" eaLnBrk="1" hangingPunct="1"/>
            <a:r>
              <a:rPr lang="en-US" altLang="en-US" sz="2000" dirty="0"/>
              <a:t>Traditional sets include or do not include an individual element; there is no other case than true or false. Fuzzy sets allow partial membership.</a:t>
            </a:r>
          </a:p>
          <a:p>
            <a:pPr algn="just" eaLnBrk="1" hangingPunct="1">
              <a:buNone/>
            </a:pPr>
            <a:endParaRPr lang="en-US" altLang="en-US" sz="2000" dirty="0"/>
          </a:p>
          <a:p>
            <a:pPr algn="just" eaLnBrk="1" hangingPunct="1"/>
            <a:r>
              <a:rPr lang="en-US" altLang="en-US" sz="2000" dirty="0"/>
              <a:t>Fuzzy Logic is basically a multi-valued logic that allows intermediate values to be defined between conventional evaluations like yes/no, true/false, black/white, etc. </a:t>
            </a:r>
          </a:p>
          <a:p>
            <a:pPr algn="just" eaLnBrk="1" hangingPunct="1"/>
            <a:endParaRPr lang="en-US" altLang="en-US" sz="2000" dirty="0"/>
          </a:p>
          <a:p>
            <a:pPr algn="just" eaLnBrk="1" hangingPunct="1"/>
            <a:r>
              <a:rPr lang="en-US" altLang="en-US" sz="2000" dirty="0"/>
              <a:t>Notions like rather warm or pretty cold can be formulated mathematically and processed with the computer. </a:t>
            </a:r>
          </a:p>
          <a:p>
            <a:pPr algn="just" eaLnBrk="1" hangingPunct="1">
              <a:buNone/>
            </a:pPr>
            <a:endParaRPr lang="en-US" altLang="en-US" sz="2000" dirty="0"/>
          </a:p>
          <a:p>
            <a:pPr algn="just" eaLnBrk="1" hangingPunct="1"/>
            <a:r>
              <a:rPr lang="en-US" altLang="en-US" sz="2000" dirty="0"/>
              <a:t>In this way, an attempt is made to apply a more humanlike way of thinking in the programming of computers.</a:t>
            </a:r>
          </a:p>
          <a:p>
            <a:pPr algn="just" eaLnBrk="1" hangingPunct="1">
              <a:buNone/>
            </a:pPr>
            <a:endParaRPr lang="en-US" altLang="en-US" sz="2000" dirty="0"/>
          </a:p>
          <a:p>
            <a:pPr algn="just" eaLnBrk="1" hangingPunct="1"/>
            <a:r>
              <a:rPr lang="en-US" altLang="en-US" sz="2000" dirty="0"/>
              <a:t>Fuzzy logic is an extension of the classical propositional and predicate logic that rests on the principles of the binary truth functionality. </a:t>
            </a:r>
            <a:endParaRPr lang="en-US" altLang="en-US" sz="2000" b="1" u="sng" dirty="0"/>
          </a:p>
          <a:p>
            <a:pPr algn="just" eaLnBrk="1" hangingPunct="1">
              <a:buFont typeface="Arial" charset="0"/>
              <a:buNone/>
            </a:pPr>
            <a:endParaRPr lang="en-US" altLang="en-US" sz="2000" b="1" u="sng" dirty="0"/>
          </a:p>
          <a:p>
            <a:pPr marL="857116" lvl="1" indent="-457128" algn="just">
              <a:buNone/>
            </a:pPr>
            <a:endParaRPr lang="en-US" altLang="en-US"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F4A237-58DC-4CB8-A92A-C7FDFBDB682E}" type="slidenum">
              <a:rPr lang="en-US" smtClean="0"/>
              <a:pPr/>
              <a:t>22</a:t>
            </a:fld>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254000" y="357188"/>
            <a:ext cx="8737600" cy="6000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Autofit/>
          </a:bodyPr>
          <a:lstStyle/>
          <a:p>
            <a:r>
              <a:rPr lang="en-US" b="1" dirty="0" smtClean="0">
                <a:solidFill>
                  <a:srgbClr val="FF0000"/>
                </a:solidFill>
              </a:rPr>
              <a:t>Machine learning </a:t>
            </a:r>
            <a:r>
              <a:rPr lang="en-US" dirty="0" smtClean="0"/>
              <a:t>:A subset of artificial intelligence involved with the creation of algorithms which can modify itself without human intervention to produce desired output- by feeding itself through structured data.</a:t>
            </a:r>
          </a:p>
          <a:p>
            <a:endParaRPr lang="en-US" dirty="0" smtClean="0"/>
          </a:p>
          <a:p>
            <a:r>
              <a:rPr lang="en-US" b="1" dirty="0" smtClean="0">
                <a:solidFill>
                  <a:srgbClr val="FF0000"/>
                </a:solidFill>
              </a:rPr>
              <a:t>Deep learning</a:t>
            </a:r>
            <a:r>
              <a:rPr lang="en-US" dirty="0" smtClean="0"/>
              <a:t>: A subset of machine learning where algorithms are created and function similar to those in machine learning, but there are numerous layers of these algorithms- each providing a different interpretation to the data it feeds on. Such a network of algorithms are called artificial neural networks.</a:t>
            </a:r>
          </a:p>
          <a:p>
            <a:pPr>
              <a:buNone/>
            </a:pPr>
            <a:endParaRPr lang="en-US" dirty="0" smtClean="0"/>
          </a:p>
          <a:p>
            <a:r>
              <a:rPr lang="en-US" b="1" dirty="0" smtClean="0">
                <a:solidFill>
                  <a:srgbClr val="FF0000"/>
                </a:solidFill>
              </a:rPr>
              <a:t>Neural networks :</a:t>
            </a:r>
            <a:r>
              <a:rPr lang="en-US" dirty="0" smtClean="0"/>
              <a:t>an attempt at imitating the function of the human neural networks present in the brain.</a:t>
            </a:r>
            <a:br>
              <a:rPr lang="en-US" dirty="0" smtClean="0"/>
            </a:b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98F4A237-58DC-4CB8-A92A-C7FDFBDB682E}"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soft computing vs hard computing"/>
          <p:cNvPicPr>
            <a:picLocks noChangeAspect="1" noChangeArrowheads="1"/>
          </p:cNvPicPr>
          <p:nvPr/>
        </p:nvPicPr>
        <p:blipFill>
          <a:blip r:embed="rId2"/>
          <a:srcRect/>
          <a:stretch>
            <a:fillRect/>
          </a:stretch>
        </p:blipFill>
        <p:spPr bwMode="auto">
          <a:xfrm>
            <a:off x="762000" y="1295401"/>
            <a:ext cx="7924800" cy="5148263"/>
          </a:xfrm>
          <a:prstGeom prst="rect">
            <a:avLst/>
          </a:prstGeom>
          <a:noFill/>
          <a:ln w="9525">
            <a:noFill/>
            <a:miter lim="800000"/>
            <a:headEnd/>
            <a:tailEnd/>
          </a:ln>
        </p:spPr>
      </p:pic>
      <p:sp>
        <p:nvSpPr>
          <p:cNvPr id="15363" name="Title 1"/>
          <p:cNvSpPr>
            <a:spLocks noGrp="1"/>
          </p:cNvSpPr>
          <p:nvPr>
            <p:ph type="title"/>
          </p:nvPr>
        </p:nvSpPr>
        <p:spPr>
          <a:xfrm>
            <a:off x="457200" y="0"/>
            <a:ext cx="8229600" cy="1143000"/>
          </a:xfrm>
        </p:spPr>
        <p:txBody>
          <a:bodyPr/>
          <a:lstStyle/>
          <a:p>
            <a:pPr eaLnBrk="1" hangingPunct="1"/>
            <a:r>
              <a:rPr lang="en-US" altLang="en-US" sz="3600" b="1" dirty="0"/>
              <a:t>Hard Computing Vs Soft Computing</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rtlCol="0">
            <a:normAutofit/>
          </a:bodyPr>
          <a:lstStyle/>
          <a:p>
            <a:pPr>
              <a:defRPr/>
            </a:pPr>
            <a:r>
              <a:rPr lang="en-US" b="1" dirty="0"/>
              <a:t>Application areas of soft computing</a:t>
            </a:r>
          </a:p>
        </p:txBody>
      </p:sp>
      <p:pic>
        <p:nvPicPr>
          <p:cNvPr id="16387" name="Picture 3"/>
          <p:cNvPicPr>
            <a:picLocks noChangeAspect="1" noChangeArrowheads="1"/>
          </p:cNvPicPr>
          <p:nvPr/>
        </p:nvPicPr>
        <p:blipFill>
          <a:blip r:embed="rId2"/>
          <a:srcRect/>
          <a:stretch>
            <a:fillRect/>
          </a:stretch>
        </p:blipFill>
        <p:spPr bwMode="auto">
          <a:xfrm>
            <a:off x="190500" y="1295400"/>
            <a:ext cx="8953500"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94800" cy="6858000"/>
          </a:xfrm>
          <a:prstGeom prst="rect">
            <a:avLst/>
          </a:prstGeom>
        </p:spPr>
      </p:pic>
      <p:grpSp>
        <p:nvGrpSpPr>
          <p:cNvPr id="3" name="object 3"/>
          <p:cNvGrpSpPr/>
          <p:nvPr/>
        </p:nvGrpSpPr>
        <p:grpSpPr>
          <a:xfrm>
            <a:off x="1955867" y="560832"/>
            <a:ext cx="4563872" cy="608330"/>
            <a:chOff x="893063" y="560831"/>
            <a:chExt cx="6417945" cy="608330"/>
          </a:xfrm>
        </p:grpSpPr>
        <p:pic>
          <p:nvPicPr>
            <p:cNvPr id="4" name="object 4"/>
            <p:cNvPicPr/>
            <p:nvPr/>
          </p:nvPicPr>
          <p:blipFill>
            <a:blip r:embed="rId3" cstate="print"/>
            <a:stretch>
              <a:fillRect/>
            </a:stretch>
          </p:blipFill>
          <p:spPr>
            <a:xfrm>
              <a:off x="893063" y="560831"/>
              <a:ext cx="6380988" cy="606551"/>
            </a:xfrm>
            <a:prstGeom prst="rect">
              <a:avLst/>
            </a:prstGeom>
          </p:spPr>
        </p:pic>
        <p:pic>
          <p:nvPicPr>
            <p:cNvPr id="5" name="object 5"/>
            <p:cNvPicPr/>
            <p:nvPr/>
          </p:nvPicPr>
          <p:blipFill>
            <a:blip r:embed="rId4" cstate="print"/>
            <a:stretch>
              <a:fillRect/>
            </a:stretch>
          </p:blipFill>
          <p:spPr>
            <a:xfrm>
              <a:off x="933627" y="565657"/>
              <a:ext cx="6323914" cy="549401"/>
            </a:xfrm>
            <a:prstGeom prst="rect">
              <a:avLst/>
            </a:prstGeom>
          </p:spPr>
        </p:pic>
        <p:pic>
          <p:nvPicPr>
            <p:cNvPr id="6" name="object 6"/>
            <p:cNvPicPr/>
            <p:nvPr/>
          </p:nvPicPr>
          <p:blipFill>
            <a:blip r:embed="rId5" cstate="print"/>
            <a:stretch>
              <a:fillRect/>
            </a:stretch>
          </p:blipFill>
          <p:spPr>
            <a:xfrm>
              <a:off x="894587" y="1027176"/>
              <a:ext cx="6416040" cy="141732"/>
            </a:xfrm>
            <a:prstGeom prst="rect">
              <a:avLst/>
            </a:prstGeom>
          </p:spPr>
        </p:pic>
        <p:pic>
          <p:nvPicPr>
            <p:cNvPr id="7" name="object 7"/>
            <p:cNvPicPr/>
            <p:nvPr/>
          </p:nvPicPr>
          <p:blipFill>
            <a:blip r:embed="rId6" cstate="print"/>
            <a:stretch>
              <a:fillRect/>
            </a:stretch>
          </p:blipFill>
          <p:spPr>
            <a:xfrm>
              <a:off x="947064" y="1044448"/>
              <a:ext cx="6333718" cy="59436"/>
            </a:xfrm>
            <a:prstGeom prst="rect">
              <a:avLst/>
            </a:prstGeom>
          </p:spPr>
        </p:pic>
        <p:sp>
          <p:nvSpPr>
            <p:cNvPr id="8" name="object 8"/>
            <p:cNvSpPr/>
            <p:nvPr/>
          </p:nvSpPr>
          <p:spPr>
            <a:xfrm>
              <a:off x="934872" y="1032509"/>
              <a:ext cx="6358255" cy="83820"/>
            </a:xfrm>
            <a:custGeom>
              <a:avLst/>
              <a:gdLst/>
              <a:ahLst/>
              <a:cxnLst/>
              <a:rect l="l" t="t" r="r" b="b"/>
              <a:pathLst>
                <a:path w="6358255" h="83819">
                  <a:moveTo>
                    <a:pt x="6341846" y="16510"/>
                  </a:moveTo>
                  <a:lnTo>
                    <a:pt x="16256" y="16510"/>
                  </a:lnTo>
                  <a:lnTo>
                    <a:pt x="16256" y="24130"/>
                  </a:lnTo>
                  <a:lnTo>
                    <a:pt x="16256" y="59690"/>
                  </a:lnTo>
                  <a:lnTo>
                    <a:pt x="16256" y="67310"/>
                  </a:lnTo>
                  <a:lnTo>
                    <a:pt x="6341846" y="67310"/>
                  </a:lnTo>
                  <a:lnTo>
                    <a:pt x="6341846" y="59690"/>
                  </a:lnTo>
                  <a:lnTo>
                    <a:pt x="24384" y="59690"/>
                  </a:lnTo>
                  <a:lnTo>
                    <a:pt x="24384" y="24130"/>
                  </a:lnTo>
                  <a:lnTo>
                    <a:pt x="6333718" y="24130"/>
                  </a:lnTo>
                  <a:lnTo>
                    <a:pt x="6333718" y="59182"/>
                  </a:lnTo>
                  <a:lnTo>
                    <a:pt x="6341846" y="59182"/>
                  </a:lnTo>
                  <a:lnTo>
                    <a:pt x="6341846" y="24130"/>
                  </a:lnTo>
                  <a:lnTo>
                    <a:pt x="6341846" y="16510"/>
                  </a:lnTo>
                  <a:close/>
                </a:path>
                <a:path w="6358255" h="83819">
                  <a:moveTo>
                    <a:pt x="6358102" y="0"/>
                  </a:moveTo>
                  <a:lnTo>
                    <a:pt x="0" y="0"/>
                  </a:lnTo>
                  <a:lnTo>
                    <a:pt x="0" y="7620"/>
                  </a:lnTo>
                  <a:lnTo>
                    <a:pt x="0" y="74930"/>
                  </a:lnTo>
                  <a:lnTo>
                    <a:pt x="0" y="83820"/>
                  </a:lnTo>
                  <a:lnTo>
                    <a:pt x="6358102" y="83820"/>
                  </a:lnTo>
                  <a:lnTo>
                    <a:pt x="6358102" y="75438"/>
                  </a:lnTo>
                  <a:lnTo>
                    <a:pt x="6358102" y="74930"/>
                  </a:lnTo>
                  <a:lnTo>
                    <a:pt x="6358102" y="7874"/>
                  </a:lnTo>
                  <a:lnTo>
                    <a:pt x="6349974" y="7874"/>
                  </a:lnTo>
                  <a:lnTo>
                    <a:pt x="6349974" y="74930"/>
                  </a:lnTo>
                  <a:lnTo>
                    <a:pt x="8128" y="74930"/>
                  </a:lnTo>
                  <a:lnTo>
                    <a:pt x="8128" y="7620"/>
                  </a:lnTo>
                  <a:lnTo>
                    <a:pt x="6358102" y="7620"/>
                  </a:lnTo>
                  <a:lnTo>
                    <a:pt x="6358102" y="0"/>
                  </a:lnTo>
                  <a:close/>
                </a:path>
              </a:pathLst>
            </a:custGeom>
            <a:solidFill>
              <a:srgbClr val="1515A8"/>
            </a:solidFill>
          </p:spPr>
          <p:txBody>
            <a:bodyPr wrap="square" lIns="0" tIns="0" rIns="0" bIns="0" rtlCol="0"/>
            <a:lstStyle/>
            <a:p>
              <a:endParaRPr sz="1500"/>
            </a:p>
          </p:txBody>
        </p:sp>
      </p:grpSp>
      <p:sp>
        <p:nvSpPr>
          <p:cNvPr id="9" name="object 9"/>
          <p:cNvSpPr txBox="1"/>
          <p:nvPr/>
        </p:nvSpPr>
        <p:spPr>
          <a:xfrm>
            <a:off x="0" y="1620978"/>
            <a:ext cx="9144000" cy="3532405"/>
          </a:xfrm>
          <a:prstGeom prst="rect">
            <a:avLst/>
          </a:prstGeom>
        </p:spPr>
        <p:txBody>
          <a:bodyPr vert="horz" wrap="square" lIns="0" tIns="10822" rIns="0" bIns="0" rtlCol="0">
            <a:spAutoFit/>
          </a:bodyPr>
          <a:lstStyle/>
          <a:p>
            <a:pPr marL="288586" marR="276733" indent="-278279">
              <a:spcBef>
                <a:spcPts val="85"/>
              </a:spcBef>
              <a:buFont typeface="Wingdings"/>
              <a:buChar char=""/>
              <a:tabLst>
                <a:tab pos="288586" algn="l"/>
                <a:tab pos="1773770" algn="l"/>
              </a:tabLst>
            </a:pPr>
            <a:r>
              <a:rPr sz="2600" dirty="0">
                <a:solidFill>
                  <a:srgbClr val="333399"/>
                </a:solidFill>
                <a:latin typeface="Arial"/>
                <a:cs typeface="Arial"/>
              </a:rPr>
              <a:t>Soft</a:t>
            </a:r>
            <a:r>
              <a:rPr sz="2600" spc="-12" dirty="0">
                <a:solidFill>
                  <a:srgbClr val="333399"/>
                </a:solidFill>
                <a:latin typeface="Arial"/>
                <a:cs typeface="Arial"/>
              </a:rPr>
              <a:t> </a:t>
            </a:r>
            <a:r>
              <a:rPr sz="2600" dirty="0">
                <a:solidFill>
                  <a:srgbClr val="333399"/>
                </a:solidFill>
                <a:latin typeface="Arial"/>
                <a:cs typeface="Arial"/>
              </a:rPr>
              <a:t>computing</a:t>
            </a:r>
            <a:r>
              <a:rPr sz="2600" spc="-21" dirty="0">
                <a:solidFill>
                  <a:srgbClr val="333399"/>
                </a:solidFill>
                <a:latin typeface="Arial"/>
                <a:cs typeface="Arial"/>
              </a:rPr>
              <a:t> </a:t>
            </a:r>
            <a:r>
              <a:rPr sz="2600" dirty="0">
                <a:solidFill>
                  <a:srgbClr val="333399"/>
                </a:solidFill>
                <a:latin typeface="Arial"/>
                <a:cs typeface="Arial"/>
              </a:rPr>
              <a:t>is</a:t>
            </a:r>
            <a:r>
              <a:rPr sz="2600" spc="-8" dirty="0">
                <a:solidFill>
                  <a:srgbClr val="333399"/>
                </a:solidFill>
                <a:latin typeface="Arial"/>
                <a:cs typeface="Arial"/>
              </a:rPr>
              <a:t> </a:t>
            </a:r>
            <a:r>
              <a:rPr sz="2600" dirty="0">
                <a:solidFill>
                  <a:srgbClr val="333399"/>
                </a:solidFill>
                <a:latin typeface="Arial"/>
                <a:cs typeface="Arial"/>
              </a:rPr>
              <a:t>a</a:t>
            </a:r>
            <a:r>
              <a:rPr sz="2600" spc="-8" dirty="0">
                <a:solidFill>
                  <a:srgbClr val="333399"/>
                </a:solidFill>
                <a:latin typeface="Arial"/>
                <a:cs typeface="Arial"/>
              </a:rPr>
              <a:t> </a:t>
            </a:r>
            <a:r>
              <a:rPr sz="2600" dirty="0">
                <a:solidFill>
                  <a:srgbClr val="333399"/>
                </a:solidFill>
                <a:latin typeface="Arial"/>
                <a:cs typeface="Arial"/>
              </a:rPr>
              <a:t>field</a:t>
            </a:r>
            <a:r>
              <a:rPr sz="2600" spc="-21" dirty="0">
                <a:solidFill>
                  <a:srgbClr val="333399"/>
                </a:solidFill>
                <a:latin typeface="Arial"/>
                <a:cs typeface="Arial"/>
              </a:rPr>
              <a:t> </a:t>
            </a:r>
            <a:r>
              <a:rPr sz="2600" dirty="0">
                <a:solidFill>
                  <a:srgbClr val="333399"/>
                </a:solidFill>
                <a:latin typeface="Arial"/>
                <a:cs typeface="Arial"/>
              </a:rPr>
              <a:t>of</a:t>
            </a:r>
            <a:r>
              <a:rPr sz="2600" spc="-8" dirty="0">
                <a:solidFill>
                  <a:srgbClr val="333399"/>
                </a:solidFill>
                <a:latin typeface="Arial"/>
                <a:cs typeface="Arial"/>
              </a:rPr>
              <a:t> </a:t>
            </a:r>
            <a:r>
              <a:rPr sz="2600" dirty="0">
                <a:solidFill>
                  <a:srgbClr val="333399"/>
                </a:solidFill>
                <a:latin typeface="Arial"/>
                <a:cs typeface="Arial"/>
              </a:rPr>
              <a:t>computer </a:t>
            </a:r>
            <a:r>
              <a:rPr sz="2600" spc="-710" dirty="0">
                <a:solidFill>
                  <a:srgbClr val="333399"/>
                </a:solidFill>
                <a:latin typeface="Arial"/>
                <a:cs typeface="Arial"/>
              </a:rPr>
              <a:t> </a:t>
            </a:r>
            <a:r>
              <a:rPr sz="2600" dirty="0">
                <a:solidFill>
                  <a:srgbClr val="333399"/>
                </a:solidFill>
                <a:latin typeface="Arial"/>
                <a:cs typeface="Arial"/>
              </a:rPr>
              <a:t>science which </a:t>
            </a:r>
            <a:r>
              <a:rPr sz="2600" spc="-4" dirty="0">
                <a:solidFill>
                  <a:srgbClr val="333399"/>
                </a:solidFill>
                <a:latin typeface="Arial"/>
                <a:cs typeface="Arial"/>
              </a:rPr>
              <a:t>makes </a:t>
            </a:r>
            <a:r>
              <a:rPr sz="2600" dirty="0">
                <a:solidFill>
                  <a:srgbClr val="333399"/>
                </a:solidFill>
                <a:latin typeface="Arial"/>
                <a:cs typeface="Arial"/>
              </a:rPr>
              <a:t>use of inexact </a:t>
            </a:r>
            <a:r>
              <a:rPr sz="2600" spc="-710" dirty="0">
                <a:solidFill>
                  <a:srgbClr val="333399"/>
                </a:solidFill>
                <a:latin typeface="Arial"/>
                <a:cs typeface="Arial"/>
              </a:rPr>
              <a:t> </a:t>
            </a:r>
            <a:r>
              <a:rPr sz="2600" dirty="0">
                <a:solidFill>
                  <a:srgbClr val="333399"/>
                </a:solidFill>
                <a:latin typeface="Arial"/>
                <a:cs typeface="Arial"/>
              </a:rPr>
              <a:t>solutions	for</a:t>
            </a:r>
            <a:r>
              <a:rPr sz="2600" spc="-21" dirty="0">
                <a:solidFill>
                  <a:srgbClr val="333399"/>
                </a:solidFill>
                <a:latin typeface="Arial"/>
                <a:cs typeface="Arial"/>
              </a:rPr>
              <a:t> </a:t>
            </a:r>
            <a:r>
              <a:rPr sz="2600" spc="-4" dirty="0">
                <a:solidFill>
                  <a:srgbClr val="333399"/>
                </a:solidFill>
                <a:latin typeface="Arial"/>
                <a:cs typeface="Arial"/>
              </a:rPr>
              <a:t>problems</a:t>
            </a:r>
            <a:r>
              <a:rPr sz="2600" spc="-8" dirty="0">
                <a:solidFill>
                  <a:srgbClr val="333399"/>
                </a:solidFill>
                <a:latin typeface="Arial"/>
                <a:cs typeface="Arial"/>
              </a:rPr>
              <a:t> </a:t>
            </a:r>
            <a:r>
              <a:rPr sz="2600" dirty="0">
                <a:solidFill>
                  <a:srgbClr val="333399"/>
                </a:solidFill>
                <a:latin typeface="Arial"/>
                <a:cs typeface="Arial"/>
              </a:rPr>
              <a:t>which</a:t>
            </a:r>
            <a:r>
              <a:rPr sz="2600" spc="-16" dirty="0">
                <a:solidFill>
                  <a:srgbClr val="333399"/>
                </a:solidFill>
                <a:latin typeface="Arial"/>
                <a:cs typeface="Arial"/>
              </a:rPr>
              <a:t> </a:t>
            </a:r>
            <a:r>
              <a:rPr sz="2600" dirty="0">
                <a:solidFill>
                  <a:srgbClr val="333399"/>
                </a:solidFill>
                <a:latin typeface="Arial"/>
                <a:cs typeface="Arial"/>
              </a:rPr>
              <a:t>has</a:t>
            </a:r>
            <a:r>
              <a:rPr sz="2600" spc="-16" dirty="0">
                <a:solidFill>
                  <a:srgbClr val="333399"/>
                </a:solidFill>
                <a:latin typeface="Arial"/>
                <a:cs typeface="Arial"/>
              </a:rPr>
              <a:t> </a:t>
            </a:r>
            <a:r>
              <a:rPr sz="2600" dirty="0">
                <a:solidFill>
                  <a:srgbClr val="333399"/>
                </a:solidFill>
                <a:latin typeface="Arial"/>
                <a:cs typeface="Arial"/>
              </a:rPr>
              <a:t>no </a:t>
            </a:r>
            <a:r>
              <a:rPr sz="2600" spc="-710" dirty="0">
                <a:solidFill>
                  <a:srgbClr val="333399"/>
                </a:solidFill>
                <a:latin typeface="Arial"/>
                <a:cs typeface="Arial"/>
              </a:rPr>
              <a:t> </a:t>
            </a:r>
            <a:r>
              <a:rPr sz="2600" dirty="0">
                <a:solidFill>
                  <a:srgbClr val="333399"/>
                </a:solidFill>
                <a:latin typeface="Arial"/>
                <a:cs typeface="Arial"/>
              </a:rPr>
              <a:t>known method to compute an exact </a:t>
            </a:r>
            <a:r>
              <a:rPr sz="2600" spc="4" dirty="0">
                <a:solidFill>
                  <a:srgbClr val="333399"/>
                </a:solidFill>
                <a:latin typeface="Arial"/>
                <a:cs typeface="Arial"/>
              </a:rPr>
              <a:t> </a:t>
            </a:r>
            <a:r>
              <a:rPr sz="2600" dirty="0">
                <a:solidFill>
                  <a:srgbClr val="333399"/>
                </a:solidFill>
                <a:latin typeface="Arial"/>
                <a:cs typeface="Arial"/>
              </a:rPr>
              <a:t>solution</a:t>
            </a:r>
            <a:endParaRPr lang="en-US" sz="2600" dirty="0">
              <a:solidFill>
                <a:srgbClr val="333399"/>
              </a:solidFill>
              <a:latin typeface="Arial"/>
              <a:cs typeface="Arial"/>
            </a:endParaRPr>
          </a:p>
          <a:p>
            <a:pPr marL="10307" marR="276733">
              <a:spcBef>
                <a:spcPts val="85"/>
              </a:spcBef>
              <a:tabLst>
                <a:tab pos="288586" algn="l"/>
                <a:tab pos="1773770" algn="l"/>
              </a:tabLst>
            </a:pPr>
            <a:endParaRPr sz="2600" dirty="0">
              <a:latin typeface="Arial"/>
              <a:cs typeface="Arial"/>
            </a:endParaRPr>
          </a:p>
          <a:p>
            <a:pPr marL="288586" marR="4123" indent="-278279">
              <a:spcBef>
                <a:spcPts val="629"/>
              </a:spcBef>
              <a:buFont typeface="Wingdings"/>
              <a:buChar char=""/>
              <a:tabLst>
                <a:tab pos="288586" algn="l"/>
              </a:tabLst>
            </a:pPr>
            <a:r>
              <a:rPr sz="2600" dirty="0">
                <a:solidFill>
                  <a:srgbClr val="333399"/>
                </a:solidFill>
                <a:latin typeface="Arial"/>
                <a:cs typeface="Arial"/>
              </a:rPr>
              <a:t>It</a:t>
            </a:r>
            <a:r>
              <a:rPr sz="2600" spc="-8" dirty="0">
                <a:solidFill>
                  <a:srgbClr val="333399"/>
                </a:solidFill>
                <a:latin typeface="Arial"/>
                <a:cs typeface="Arial"/>
              </a:rPr>
              <a:t> </a:t>
            </a:r>
            <a:r>
              <a:rPr sz="2600" dirty="0">
                <a:solidFill>
                  <a:srgbClr val="333399"/>
                </a:solidFill>
                <a:latin typeface="Arial"/>
                <a:cs typeface="Arial"/>
              </a:rPr>
              <a:t>uses</a:t>
            </a:r>
            <a:r>
              <a:rPr sz="2600" spc="-24" dirty="0">
                <a:solidFill>
                  <a:srgbClr val="333399"/>
                </a:solidFill>
                <a:latin typeface="Arial"/>
                <a:cs typeface="Arial"/>
              </a:rPr>
              <a:t> </a:t>
            </a:r>
            <a:r>
              <a:rPr sz="2600" dirty="0">
                <a:solidFill>
                  <a:srgbClr val="333399"/>
                </a:solidFill>
                <a:latin typeface="Arial"/>
                <a:cs typeface="Arial"/>
              </a:rPr>
              <a:t>imprecision,</a:t>
            </a:r>
            <a:r>
              <a:rPr sz="2600" spc="-24" dirty="0">
                <a:solidFill>
                  <a:srgbClr val="333399"/>
                </a:solidFill>
                <a:latin typeface="Arial"/>
                <a:cs typeface="Arial"/>
              </a:rPr>
              <a:t> </a:t>
            </a:r>
            <a:r>
              <a:rPr sz="2600" dirty="0">
                <a:solidFill>
                  <a:srgbClr val="333399"/>
                </a:solidFill>
                <a:latin typeface="Arial"/>
                <a:cs typeface="Arial"/>
              </a:rPr>
              <a:t>uncertainty,</a:t>
            </a:r>
            <a:r>
              <a:rPr sz="2600" spc="-28" dirty="0">
                <a:solidFill>
                  <a:srgbClr val="333399"/>
                </a:solidFill>
                <a:latin typeface="Arial"/>
                <a:cs typeface="Arial"/>
              </a:rPr>
              <a:t> </a:t>
            </a:r>
            <a:r>
              <a:rPr sz="2600" dirty="0">
                <a:solidFill>
                  <a:srgbClr val="333399"/>
                </a:solidFill>
                <a:latin typeface="Arial"/>
                <a:cs typeface="Arial"/>
              </a:rPr>
              <a:t>partial </a:t>
            </a:r>
            <a:r>
              <a:rPr sz="2600" spc="-710" dirty="0">
                <a:solidFill>
                  <a:srgbClr val="333399"/>
                </a:solidFill>
                <a:latin typeface="Arial"/>
                <a:cs typeface="Arial"/>
              </a:rPr>
              <a:t> </a:t>
            </a:r>
            <a:r>
              <a:rPr sz="2600" dirty="0">
                <a:solidFill>
                  <a:srgbClr val="333399"/>
                </a:solidFill>
                <a:latin typeface="Arial"/>
                <a:cs typeface="Arial"/>
              </a:rPr>
              <a:t>truth,</a:t>
            </a:r>
            <a:r>
              <a:rPr sz="2600" spc="-24" dirty="0">
                <a:solidFill>
                  <a:srgbClr val="333399"/>
                </a:solidFill>
                <a:latin typeface="Arial"/>
                <a:cs typeface="Arial"/>
              </a:rPr>
              <a:t> </a:t>
            </a:r>
            <a:r>
              <a:rPr sz="2600" dirty="0">
                <a:solidFill>
                  <a:srgbClr val="333399"/>
                </a:solidFill>
                <a:latin typeface="Arial"/>
                <a:cs typeface="Arial"/>
              </a:rPr>
              <a:t>and</a:t>
            </a:r>
            <a:r>
              <a:rPr sz="2600" spc="-16" dirty="0">
                <a:solidFill>
                  <a:srgbClr val="333399"/>
                </a:solidFill>
                <a:latin typeface="Arial"/>
                <a:cs typeface="Arial"/>
              </a:rPr>
              <a:t> </a:t>
            </a:r>
            <a:r>
              <a:rPr sz="2600" dirty="0">
                <a:solidFill>
                  <a:srgbClr val="333399"/>
                </a:solidFill>
                <a:latin typeface="Arial"/>
                <a:cs typeface="Arial"/>
              </a:rPr>
              <a:t>approximation</a:t>
            </a:r>
            <a:r>
              <a:rPr sz="2600" spc="-24" dirty="0">
                <a:solidFill>
                  <a:srgbClr val="333399"/>
                </a:solidFill>
                <a:latin typeface="Arial"/>
                <a:cs typeface="Arial"/>
              </a:rPr>
              <a:t> </a:t>
            </a:r>
            <a:r>
              <a:rPr sz="2600" dirty="0">
                <a:solidFill>
                  <a:srgbClr val="333399"/>
                </a:solidFill>
                <a:latin typeface="Arial"/>
                <a:cs typeface="Arial"/>
              </a:rPr>
              <a:t>as</a:t>
            </a:r>
            <a:r>
              <a:rPr sz="2600" spc="-12" dirty="0">
                <a:solidFill>
                  <a:srgbClr val="333399"/>
                </a:solidFill>
                <a:latin typeface="Arial"/>
                <a:cs typeface="Arial"/>
              </a:rPr>
              <a:t> </a:t>
            </a:r>
            <a:r>
              <a:rPr sz="2600" dirty="0">
                <a:solidFill>
                  <a:srgbClr val="333399"/>
                </a:solidFill>
                <a:latin typeface="Arial"/>
                <a:cs typeface="Arial"/>
              </a:rPr>
              <a:t>input</a:t>
            </a:r>
            <a:r>
              <a:rPr lang="en-US" sz="2600" dirty="0">
                <a:solidFill>
                  <a:srgbClr val="333399"/>
                </a:solidFill>
                <a:latin typeface="Arial"/>
                <a:cs typeface="Arial"/>
              </a:rPr>
              <a:t>.</a:t>
            </a:r>
          </a:p>
          <a:p>
            <a:pPr marL="288586" marR="4123" indent="-278279">
              <a:spcBef>
                <a:spcPts val="629"/>
              </a:spcBef>
              <a:buFont typeface="Wingdings"/>
              <a:buChar char=""/>
              <a:tabLst>
                <a:tab pos="288586" algn="l"/>
              </a:tabLst>
            </a:pPr>
            <a:endParaRPr lang="en-US" sz="2600" dirty="0">
              <a:solidFill>
                <a:srgbClr val="333399"/>
              </a:solidFill>
              <a:latin typeface="Arial"/>
              <a:cs typeface="Arial"/>
            </a:endParaRPr>
          </a:p>
          <a:p>
            <a:pPr marL="288586" marR="4123" indent="-278279">
              <a:spcBef>
                <a:spcPts val="629"/>
              </a:spcBef>
              <a:buFont typeface="Wingdings"/>
              <a:buChar char=""/>
              <a:tabLst>
                <a:tab pos="288586" algn="l"/>
              </a:tabLst>
            </a:pPr>
            <a:endParaRPr sz="2600" dirty="0">
              <a:latin typeface="Arial"/>
              <a:cs typeface="Arial"/>
            </a:endParaRPr>
          </a:p>
        </p:txBody>
      </p:sp>
      <p:pic>
        <p:nvPicPr>
          <p:cNvPr id="11" name="Picture 2">
            <a:extLst>
              <a:ext uri="{FF2B5EF4-FFF2-40B4-BE49-F238E27FC236}">
                <a16:creationId xmlns:a16="http://schemas.microsoft.com/office/drawing/2014/main" xmlns="" id="{5BA4B316-E9E0-4168-961A-6B8B93CB395E}"/>
              </a:ext>
            </a:extLst>
          </p:cNvPr>
          <p:cNvPicPr>
            <a:picLocks noChangeAspect="1" noChangeArrowheads="1"/>
          </p:cNvPicPr>
          <p:nvPr/>
        </p:nvPicPr>
        <p:blipFill>
          <a:blip r:embed="rId7" cstate="print"/>
          <a:srcRect/>
          <a:stretch>
            <a:fillRect/>
          </a:stretch>
        </p:blipFill>
        <p:spPr bwMode="auto">
          <a:xfrm>
            <a:off x="6908800" y="83820"/>
            <a:ext cx="2171700" cy="1020428"/>
          </a:xfrm>
          <a:prstGeom prst="rect">
            <a:avLst/>
          </a:prstGeom>
          <a:noFill/>
          <a:ln w="9525">
            <a:noFill/>
            <a:miter lim="800000"/>
            <a:headEnd/>
            <a:tailEnd/>
          </a:ln>
        </p:spPr>
      </p:pic>
      <p:sp>
        <p:nvSpPr>
          <p:cNvPr id="13" name="Slide Number Placeholder 12">
            <a:extLst>
              <a:ext uri="{FF2B5EF4-FFF2-40B4-BE49-F238E27FC236}">
                <a16:creationId xmlns:a16="http://schemas.microsoft.com/office/drawing/2014/main" xmlns="" id="{CAC77E95-9B14-4CEB-8A0D-A77F34E7300F}"/>
              </a:ext>
            </a:extLst>
          </p:cNvPr>
          <p:cNvSpPr>
            <a:spLocks noGrp="1"/>
          </p:cNvSpPr>
          <p:nvPr>
            <p:ph type="sldNum" sz="quarter" idx="12"/>
          </p:nvPr>
        </p:nvSpPr>
        <p:spPr/>
        <p:txBody>
          <a:bodyPr/>
          <a:lstStyle/>
          <a:p>
            <a:fld id="{98F4A237-58DC-4CB8-A92A-C7FDFBDB682E}"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245600" cy="7143750"/>
          </a:xfrm>
          <a:prstGeom prst="rect">
            <a:avLst/>
          </a:prstGeom>
        </p:spPr>
      </p:pic>
      <p:grpSp>
        <p:nvGrpSpPr>
          <p:cNvPr id="3" name="object 3"/>
          <p:cNvGrpSpPr/>
          <p:nvPr/>
        </p:nvGrpSpPr>
        <p:grpSpPr>
          <a:xfrm>
            <a:off x="1684935" y="499873"/>
            <a:ext cx="5670183" cy="506095"/>
            <a:chOff x="512063" y="499872"/>
            <a:chExt cx="7973695" cy="506095"/>
          </a:xfrm>
        </p:grpSpPr>
        <p:pic>
          <p:nvPicPr>
            <p:cNvPr id="4" name="object 4"/>
            <p:cNvPicPr/>
            <p:nvPr/>
          </p:nvPicPr>
          <p:blipFill>
            <a:blip r:embed="rId3" cstate="print"/>
            <a:stretch>
              <a:fillRect/>
            </a:stretch>
          </p:blipFill>
          <p:spPr>
            <a:xfrm>
              <a:off x="545591" y="499872"/>
              <a:ext cx="7911083" cy="505967"/>
            </a:xfrm>
            <a:prstGeom prst="rect">
              <a:avLst/>
            </a:prstGeom>
          </p:spPr>
        </p:pic>
        <p:pic>
          <p:nvPicPr>
            <p:cNvPr id="5" name="object 5"/>
            <p:cNvPicPr/>
            <p:nvPr/>
          </p:nvPicPr>
          <p:blipFill>
            <a:blip r:embed="rId4" cstate="print"/>
            <a:stretch>
              <a:fillRect/>
            </a:stretch>
          </p:blipFill>
          <p:spPr>
            <a:xfrm>
              <a:off x="581875" y="505841"/>
              <a:ext cx="7859306" cy="452755"/>
            </a:xfrm>
            <a:prstGeom prst="rect">
              <a:avLst/>
            </a:prstGeom>
          </p:spPr>
        </p:pic>
        <p:pic>
          <p:nvPicPr>
            <p:cNvPr id="6" name="object 6"/>
            <p:cNvPicPr/>
            <p:nvPr/>
          </p:nvPicPr>
          <p:blipFill>
            <a:blip r:embed="rId5" cstate="print"/>
            <a:stretch>
              <a:fillRect/>
            </a:stretch>
          </p:blipFill>
          <p:spPr>
            <a:xfrm>
              <a:off x="512063" y="880872"/>
              <a:ext cx="7973568" cy="123444"/>
            </a:xfrm>
            <a:prstGeom prst="rect">
              <a:avLst/>
            </a:prstGeom>
          </p:spPr>
        </p:pic>
        <p:pic>
          <p:nvPicPr>
            <p:cNvPr id="7" name="object 7"/>
            <p:cNvPicPr/>
            <p:nvPr/>
          </p:nvPicPr>
          <p:blipFill>
            <a:blip r:embed="rId6" cstate="print"/>
            <a:stretch>
              <a:fillRect/>
            </a:stretch>
          </p:blipFill>
          <p:spPr>
            <a:xfrm>
              <a:off x="560514" y="898906"/>
              <a:ext cx="7897431" cy="47244"/>
            </a:xfrm>
            <a:prstGeom prst="rect">
              <a:avLst/>
            </a:prstGeom>
          </p:spPr>
        </p:pic>
        <p:sp>
          <p:nvSpPr>
            <p:cNvPr id="8" name="object 8"/>
            <p:cNvSpPr/>
            <p:nvPr/>
          </p:nvSpPr>
          <p:spPr>
            <a:xfrm>
              <a:off x="548322" y="886459"/>
              <a:ext cx="7922259" cy="72390"/>
            </a:xfrm>
            <a:custGeom>
              <a:avLst/>
              <a:gdLst/>
              <a:ahLst/>
              <a:cxnLst/>
              <a:rect l="l" t="t" r="r" b="b"/>
              <a:pathLst>
                <a:path w="7922259" h="72390">
                  <a:moveTo>
                    <a:pt x="7905432" y="16510"/>
                  </a:moveTo>
                  <a:lnTo>
                    <a:pt x="16256" y="16510"/>
                  </a:lnTo>
                  <a:lnTo>
                    <a:pt x="16256" y="24130"/>
                  </a:lnTo>
                  <a:lnTo>
                    <a:pt x="16256" y="46990"/>
                  </a:lnTo>
                  <a:lnTo>
                    <a:pt x="16256" y="55880"/>
                  </a:lnTo>
                  <a:lnTo>
                    <a:pt x="7905432" y="55880"/>
                  </a:lnTo>
                  <a:lnTo>
                    <a:pt x="7905432" y="47498"/>
                  </a:lnTo>
                  <a:lnTo>
                    <a:pt x="7905432" y="46990"/>
                  </a:lnTo>
                  <a:lnTo>
                    <a:pt x="7905432" y="24638"/>
                  </a:lnTo>
                  <a:lnTo>
                    <a:pt x="7897304" y="24638"/>
                  </a:lnTo>
                  <a:lnTo>
                    <a:pt x="7897304" y="46990"/>
                  </a:lnTo>
                  <a:lnTo>
                    <a:pt x="24384" y="46990"/>
                  </a:lnTo>
                  <a:lnTo>
                    <a:pt x="24384" y="24130"/>
                  </a:lnTo>
                  <a:lnTo>
                    <a:pt x="7905432" y="24130"/>
                  </a:lnTo>
                  <a:lnTo>
                    <a:pt x="7905432" y="16510"/>
                  </a:lnTo>
                  <a:close/>
                </a:path>
                <a:path w="7922259" h="72390">
                  <a:moveTo>
                    <a:pt x="7921688" y="0"/>
                  </a:moveTo>
                  <a:lnTo>
                    <a:pt x="7913560" y="0"/>
                  </a:lnTo>
                  <a:lnTo>
                    <a:pt x="7913560" y="8890"/>
                  </a:lnTo>
                  <a:lnTo>
                    <a:pt x="7913560" y="63500"/>
                  </a:lnTo>
                  <a:lnTo>
                    <a:pt x="8128" y="63500"/>
                  </a:lnTo>
                  <a:lnTo>
                    <a:pt x="8128" y="8890"/>
                  </a:lnTo>
                  <a:lnTo>
                    <a:pt x="7913560" y="8890"/>
                  </a:lnTo>
                  <a:lnTo>
                    <a:pt x="7913560" y="0"/>
                  </a:lnTo>
                  <a:lnTo>
                    <a:pt x="0" y="0"/>
                  </a:lnTo>
                  <a:lnTo>
                    <a:pt x="0" y="8890"/>
                  </a:lnTo>
                  <a:lnTo>
                    <a:pt x="0" y="63500"/>
                  </a:lnTo>
                  <a:lnTo>
                    <a:pt x="0" y="72390"/>
                  </a:lnTo>
                  <a:lnTo>
                    <a:pt x="7921688" y="72390"/>
                  </a:lnTo>
                  <a:lnTo>
                    <a:pt x="7921688" y="63754"/>
                  </a:lnTo>
                  <a:lnTo>
                    <a:pt x="7921688" y="63500"/>
                  </a:lnTo>
                  <a:lnTo>
                    <a:pt x="7921688" y="8890"/>
                  </a:lnTo>
                  <a:lnTo>
                    <a:pt x="7921688" y="8382"/>
                  </a:lnTo>
                  <a:lnTo>
                    <a:pt x="7921688" y="0"/>
                  </a:lnTo>
                  <a:close/>
                </a:path>
              </a:pathLst>
            </a:custGeom>
            <a:solidFill>
              <a:srgbClr val="1515A8"/>
            </a:solidFill>
          </p:spPr>
          <p:txBody>
            <a:bodyPr wrap="square" lIns="0" tIns="0" rIns="0" bIns="0" rtlCol="0"/>
            <a:lstStyle/>
            <a:p>
              <a:endParaRPr sz="1500"/>
            </a:p>
          </p:txBody>
        </p:sp>
      </p:grpSp>
      <p:sp>
        <p:nvSpPr>
          <p:cNvPr id="9" name="object 9"/>
          <p:cNvSpPr txBox="1"/>
          <p:nvPr/>
        </p:nvSpPr>
        <p:spPr>
          <a:xfrm>
            <a:off x="762000" y="1146637"/>
            <a:ext cx="6959600" cy="3811999"/>
          </a:xfrm>
          <a:prstGeom prst="rect">
            <a:avLst/>
          </a:prstGeom>
        </p:spPr>
        <p:txBody>
          <a:bodyPr vert="horz" wrap="square" lIns="0" tIns="84512" rIns="0" bIns="0" rtlCol="0">
            <a:spAutoFit/>
          </a:bodyPr>
          <a:lstStyle/>
          <a:p>
            <a:pPr marL="287039" indent="-277248">
              <a:spcBef>
                <a:spcPts val="666"/>
              </a:spcBef>
              <a:buSzPct val="80357"/>
              <a:buFont typeface="Wingdings"/>
              <a:buChar char=""/>
              <a:tabLst>
                <a:tab pos="287555" algn="l"/>
              </a:tabLst>
            </a:pPr>
            <a:r>
              <a:rPr sz="2300" u="sng" dirty="0">
                <a:solidFill>
                  <a:srgbClr val="333399"/>
                </a:solidFill>
                <a:uFill>
                  <a:solidFill>
                    <a:srgbClr val="333399"/>
                  </a:solidFill>
                </a:uFill>
                <a:latin typeface="Arial"/>
                <a:cs typeface="Arial"/>
              </a:rPr>
              <a:t>Hard</a:t>
            </a:r>
            <a:r>
              <a:rPr sz="2300" u="sng" spc="-24" dirty="0">
                <a:solidFill>
                  <a:srgbClr val="333399"/>
                </a:solidFill>
                <a:uFill>
                  <a:solidFill>
                    <a:srgbClr val="333399"/>
                  </a:solidFill>
                </a:uFill>
                <a:latin typeface="Arial"/>
                <a:cs typeface="Arial"/>
              </a:rPr>
              <a:t> </a:t>
            </a:r>
            <a:r>
              <a:rPr sz="2300" u="sng" dirty="0">
                <a:solidFill>
                  <a:srgbClr val="333399"/>
                </a:solidFill>
                <a:uFill>
                  <a:solidFill>
                    <a:srgbClr val="333399"/>
                  </a:solidFill>
                </a:uFill>
                <a:latin typeface="Arial"/>
                <a:cs typeface="Arial"/>
              </a:rPr>
              <a:t>computing</a:t>
            </a:r>
            <a:endParaRPr sz="2300" dirty="0">
              <a:latin typeface="Arial"/>
              <a:cs typeface="Arial"/>
            </a:endParaRPr>
          </a:p>
          <a:p>
            <a:pPr marL="612729" lvl="1" indent="-231899">
              <a:spcBef>
                <a:spcPts val="499"/>
              </a:spcBef>
              <a:buFont typeface="Wingdings"/>
              <a:buChar char=""/>
              <a:tabLst>
                <a:tab pos="613244" algn="l"/>
              </a:tabLst>
            </a:pPr>
            <a:r>
              <a:rPr sz="1900" spc="-4" dirty="0">
                <a:solidFill>
                  <a:srgbClr val="333399"/>
                </a:solidFill>
                <a:latin typeface="Arial"/>
                <a:cs typeface="Arial"/>
              </a:rPr>
              <a:t>Deals</a:t>
            </a:r>
            <a:r>
              <a:rPr sz="1900" spc="12" dirty="0">
                <a:solidFill>
                  <a:srgbClr val="333399"/>
                </a:solidFill>
                <a:latin typeface="Arial"/>
                <a:cs typeface="Arial"/>
              </a:rPr>
              <a:t> </a:t>
            </a:r>
            <a:r>
              <a:rPr sz="1900" spc="-4" dirty="0">
                <a:solidFill>
                  <a:srgbClr val="333399"/>
                </a:solidFill>
                <a:latin typeface="Arial"/>
                <a:cs typeface="Arial"/>
              </a:rPr>
              <a:t>with precise values</a:t>
            </a:r>
            <a:endParaRPr sz="1900" dirty="0">
              <a:latin typeface="Arial"/>
              <a:cs typeface="Arial"/>
            </a:endParaRPr>
          </a:p>
          <a:p>
            <a:pPr marL="612729" lvl="1" indent="-231899">
              <a:spcBef>
                <a:spcPts val="487"/>
              </a:spcBef>
              <a:buFont typeface="Wingdings"/>
              <a:buChar char=""/>
              <a:tabLst>
                <a:tab pos="613244" algn="l"/>
              </a:tabLst>
            </a:pPr>
            <a:r>
              <a:rPr sz="1900" spc="-4" dirty="0">
                <a:solidFill>
                  <a:srgbClr val="333399"/>
                </a:solidFill>
                <a:latin typeface="Arial"/>
                <a:cs typeface="Arial"/>
              </a:rPr>
              <a:t>Accurate </a:t>
            </a:r>
            <a:r>
              <a:rPr sz="1900" dirty="0">
                <a:solidFill>
                  <a:srgbClr val="333399"/>
                </a:solidFill>
                <a:latin typeface="Arial"/>
                <a:cs typeface="Arial"/>
              </a:rPr>
              <a:t>output</a:t>
            </a:r>
            <a:r>
              <a:rPr sz="1900" spc="-8" dirty="0">
                <a:solidFill>
                  <a:srgbClr val="333399"/>
                </a:solidFill>
                <a:latin typeface="Arial"/>
                <a:cs typeface="Arial"/>
              </a:rPr>
              <a:t> is </a:t>
            </a:r>
            <a:r>
              <a:rPr sz="1900" spc="-4" dirty="0">
                <a:solidFill>
                  <a:srgbClr val="333399"/>
                </a:solidFill>
                <a:latin typeface="Arial"/>
                <a:cs typeface="Arial"/>
              </a:rPr>
              <a:t>needed</a:t>
            </a:r>
            <a:endParaRPr sz="1900" dirty="0">
              <a:latin typeface="Arial"/>
              <a:cs typeface="Arial"/>
            </a:endParaRPr>
          </a:p>
          <a:p>
            <a:pPr marL="612729" lvl="1" indent="-231899">
              <a:spcBef>
                <a:spcPts val="487"/>
              </a:spcBef>
              <a:buFont typeface="Wingdings"/>
              <a:buChar char=""/>
              <a:tabLst>
                <a:tab pos="613244" algn="l"/>
              </a:tabLst>
            </a:pPr>
            <a:r>
              <a:rPr sz="1900" spc="-4" dirty="0">
                <a:solidFill>
                  <a:srgbClr val="333399"/>
                </a:solidFill>
                <a:latin typeface="Arial"/>
                <a:cs typeface="Arial"/>
              </a:rPr>
              <a:t>Useful</a:t>
            </a:r>
            <a:r>
              <a:rPr sz="1900" spc="-8" dirty="0">
                <a:solidFill>
                  <a:srgbClr val="333399"/>
                </a:solidFill>
                <a:latin typeface="Arial"/>
                <a:cs typeface="Arial"/>
              </a:rPr>
              <a:t> </a:t>
            </a:r>
            <a:r>
              <a:rPr sz="1900" spc="-4" dirty="0">
                <a:solidFill>
                  <a:srgbClr val="333399"/>
                </a:solidFill>
                <a:latin typeface="Arial"/>
                <a:cs typeface="Arial"/>
              </a:rPr>
              <a:t>in</a:t>
            </a:r>
            <a:r>
              <a:rPr sz="1900" spc="-21" dirty="0">
                <a:solidFill>
                  <a:srgbClr val="333399"/>
                </a:solidFill>
                <a:latin typeface="Arial"/>
                <a:cs typeface="Arial"/>
              </a:rPr>
              <a:t> </a:t>
            </a:r>
            <a:r>
              <a:rPr sz="1900">
                <a:solidFill>
                  <a:srgbClr val="333399"/>
                </a:solidFill>
                <a:latin typeface="Arial"/>
                <a:cs typeface="Arial"/>
              </a:rPr>
              <a:t>critical</a:t>
            </a:r>
            <a:r>
              <a:rPr sz="1900" spc="-12">
                <a:solidFill>
                  <a:srgbClr val="333399"/>
                </a:solidFill>
                <a:latin typeface="Arial"/>
                <a:cs typeface="Arial"/>
              </a:rPr>
              <a:t> </a:t>
            </a:r>
            <a:r>
              <a:rPr sz="1900">
                <a:solidFill>
                  <a:srgbClr val="333399"/>
                </a:solidFill>
                <a:latin typeface="Arial"/>
                <a:cs typeface="Arial"/>
              </a:rPr>
              <a:t>systems</a:t>
            </a:r>
            <a:endParaRPr lang="en-US" sz="1900" dirty="0">
              <a:solidFill>
                <a:srgbClr val="333399"/>
              </a:solidFill>
              <a:latin typeface="Arial"/>
              <a:cs typeface="Arial"/>
            </a:endParaRPr>
          </a:p>
          <a:p>
            <a:pPr marL="612729" lvl="1" indent="-231899">
              <a:spcBef>
                <a:spcPts val="487"/>
              </a:spcBef>
              <a:buFont typeface="Wingdings"/>
              <a:buChar char=""/>
              <a:tabLst>
                <a:tab pos="613244" algn="l"/>
              </a:tabLst>
            </a:pPr>
            <a:endParaRPr lang="en-US" sz="1900" dirty="0">
              <a:solidFill>
                <a:srgbClr val="333399"/>
              </a:solidFill>
              <a:latin typeface="Arial"/>
              <a:cs typeface="Arial"/>
            </a:endParaRPr>
          </a:p>
          <a:p>
            <a:pPr marL="612729" lvl="1" indent="-231899">
              <a:spcBef>
                <a:spcPts val="487"/>
              </a:spcBef>
              <a:tabLst>
                <a:tab pos="613244" algn="l"/>
              </a:tabLst>
            </a:pPr>
            <a:endParaRPr sz="1900" dirty="0">
              <a:latin typeface="Arial"/>
              <a:cs typeface="Arial"/>
            </a:endParaRPr>
          </a:p>
          <a:p>
            <a:pPr marL="287039" indent="-277248">
              <a:spcBef>
                <a:spcPts val="556"/>
              </a:spcBef>
              <a:buSzPct val="80357"/>
              <a:buFont typeface="Wingdings"/>
              <a:buChar char=""/>
              <a:tabLst>
                <a:tab pos="287555" algn="l"/>
              </a:tabLst>
            </a:pPr>
            <a:r>
              <a:rPr sz="2300" u="sng" spc="-4" dirty="0">
                <a:solidFill>
                  <a:srgbClr val="333399"/>
                </a:solidFill>
                <a:uFill>
                  <a:solidFill>
                    <a:srgbClr val="333399"/>
                  </a:solidFill>
                </a:uFill>
                <a:latin typeface="Arial"/>
                <a:cs typeface="Arial"/>
              </a:rPr>
              <a:t>Soft</a:t>
            </a:r>
            <a:r>
              <a:rPr sz="2300" u="sng" spc="-33" dirty="0">
                <a:solidFill>
                  <a:srgbClr val="333399"/>
                </a:solidFill>
                <a:uFill>
                  <a:solidFill>
                    <a:srgbClr val="333399"/>
                  </a:solidFill>
                </a:uFill>
                <a:latin typeface="Arial"/>
                <a:cs typeface="Arial"/>
              </a:rPr>
              <a:t> </a:t>
            </a:r>
            <a:r>
              <a:rPr sz="2300" u="sng" dirty="0">
                <a:solidFill>
                  <a:srgbClr val="333399"/>
                </a:solidFill>
                <a:uFill>
                  <a:solidFill>
                    <a:srgbClr val="333399"/>
                  </a:solidFill>
                </a:uFill>
                <a:latin typeface="Arial"/>
                <a:cs typeface="Arial"/>
              </a:rPr>
              <a:t>computing</a:t>
            </a:r>
            <a:endParaRPr sz="2300" dirty="0">
              <a:latin typeface="Arial"/>
              <a:cs typeface="Arial"/>
            </a:endParaRPr>
          </a:p>
          <a:p>
            <a:pPr marL="680752" lvl="1" indent="-299923">
              <a:spcBef>
                <a:spcPts val="499"/>
              </a:spcBef>
              <a:buFont typeface="Wingdings"/>
              <a:buChar char=""/>
              <a:tabLst>
                <a:tab pos="681267" algn="l"/>
              </a:tabLst>
            </a:pPr>
            <a:r>
              <a:rPr sz="1900" spc="-4" dirty="0">
                <a:solidFill>
                  <a:srgbClr val="333399"/>
                </a:solidFill>
                <a:latin typeface="Arial"/>
                <a:cs typeface="Arial"/>
              </a:rPr>
              <a:t>Deals</a:t>
            </a:r>
            <a:r>
              <a:rPr sz="1900" spc="8" dirty="0">
                <a:solidFill>
                  <a:srgbClr val="333399"/>
                </a:solidFill>
                <a:latin typeface="Arial"/>
                <a:cs typeface="Arial"/>
              </a:rPr>
              <a:t> </a:t>
            </a:r>
            <a:r>
              <a:rPr sz="1900" spc="-4" dirty="0">
                <a:solidFill>
                  <a:srgbClr val="333399"/>
                </a:solidFill>
                <a:latin typeface="Arial"/>
                <a:cs typeface="Arial"/>
              </a:rPr>
              <a:t>with</a:t>
            </a:r>
            <a:r>
              <a:rPr sz="1900" spc="-8" dirty="0">
                <a:solidFill>
                  <a:srgbClr val="333399"/>
                </a:solidFill>
                <a:latin typeface="Arial"/>
                <a:cs typeface="Arial"/>
              </a:rPr>
              <a:t> </a:t>
            </a:r>
            <a:r>
              <a:rPr sz="1900" spc="-4" dirty="0">
                <a:solidFill>
                  <a:srgbClr val="333399"/>
                </a:solidFill>
                <a:latin typeface="Arial"/>
                <a:cs typeface="Arial"/>
              </a:rPr>
              <a:t>assumptions</a:t>
            </a:r>
            <a:endParaRPr sz="1900" dirty="0">
              <a:latin typeface="Arial"/>
              <a:cs typeface="Arial"/>
            </a:endParaRPr>
          </a:p>
          <a:p>
            <a:pPr marL="612729" lvl="1" indent="-231899">
              <a:spcBef>
                <a:spcPts val="487"/>
              </a:spcBef>
              <a:buFont typeface="Wingdings"/>
              <a:buChar char=""/>
              <a:tabLst>
                <a:tab pos="613244" algn="l"/>
              </a:tabLst>
            </a:pPr>
            <a:r>
              <a:rPr sz="1900" spc="-4" dirty="0">
                <a:solidFill>
                  <a:srgbClr val="333399"/>
                </a:solidFill>
                <a:latin typeface="Arial"/>
                <a:cs typeface="Arial"/>
              </a:rPr>
              <a:t>Accuracy is </a:t>
            </a:r>
            <a:r>
              <a:rPr sz="1900" dirty="0">
                <a:solidFill>
                  <a:srgbClr val="333399"/>
                </a:solidFill>
                <a:latin typeface="Arial"/>
                <a:cs typeface="Arial"/>
              </a:rPr>
              <a:t>not</a:t>
            </a:r>
            <a:r>
              <a:rPr sz="1900" spc="-4" dirty="0">
                <a:solidFill>
                  <a:srgbClr val="333399"/>
                </a:solidFill>
                <a:latin typeface="Arial"/>
                <a:cs typeface="Arial"/>
              </a:rPr>
              <a:t> necessary</a:t>
            </a:r>
            <a:endParaRPr sz="1900" dirty="0">
              <a:latin typeface="Arial"/>
              <a:cs typeface="Arial"/>
            </a:endParaRPr>
          </a:p>
          <a:p>
            <a:pPr marL="612729" lvl="1" indent="-231899">
              <a:spcBef>
                <a:spcPts val="487"/>
              </a:spcBef>
              <a:buFont typeface="Wingdings"/>
              <a:buChar char=""/>
              <a:tabLst>
                <a:tab pos="613244" algn="l"/>
              </a:tabLst>
            </a:pPr>
            <a:r>
              <a:rPr sz="1900" spc="-4" dirty="0">
                <a:solidFill>
                  <a:srgbClr val="333399"/>
                </a:solidFill>
                <a:latin typeface="Arial"/>
                <a:cs typeface="Arial"/>
              </a:rPr>
              <a:t>Useful</a:t>
            </a:r>
            <a:r>
              <a:rPr sz="1900" spc="8" dirty="0">
                <a:solidFill>
                  <a:srgbClr val="333399"/>
                </a:solidFill>
                <a:latin typeface="Arial"/>
                <a:cs typeface="Arial"/>
              </a:rPr>
              <a:t> </a:t>
            </a:r>
            <a:r>
              <a:rPr sz="1900" dirty="0">
                <a:solidFill>
                  <a:srgbClr val="333399"/>
                </a:solidFill>
                <a:latin typeface="Arial"/>
                <a:cs typeface="Arial"/>
              </a:rPr>
              <a:t>for</a:t>
            </a:r>
            <a:r>
              <a:rPr sz="1900" spc="-4" dirty="0">
                <a:solidFill>
                  <a:srgbClr val="333399"/>
                </a:solidFill>
                <a:latin typeface="Arial"/>
                <a:cs typeface="Arial"/>
              </a:rPr>
              <a:t> routine,control,</a:t>
            </a:r>
            <a:r>
              <a:rPr sz="1900" spc="24" dirty="0">
                <a:solidFill>
                  <a:srgbClr val="333399"/>
                </a:solidFill>
                <a:latin typeface="Arial"/>
                <a:cs typeface="Arial"/>
              </a:rPr>
              <a:t> </a:t>
            </a:r>
            <a:r>
              <a:rPr sz="1900" spc="-4" dirty="0">
                <a:solidFill>
                  <a:srgbClr val="333399"/>
                </a:solidFill>
                <a:latin typeface="Arial"/>
                <a:cs typeface="Arial"/>
              </a:rPr>
              <a:t>decison</a:t>
            </a:r>
            <a:r>
              <a:rPr sz="1900" spc="16" dirty="0">
                <a:solidFill>
                  <a:srgbClr val="333399"/>
                </a:solidFill>
                <a:latin typeface="Arial"/>
                <a:cs typeface="Arial"/>
              </a:rPr>
              <a:t> </a:t>
            </a:r>
            <a:r>
              <a:rPr sz="1900" spc="-4" dirty="0">
                <a:solidFill>
                  <a:srgbClr val="333399"/>
                </a:solidFill>
                <a:latin typeface="Arial"/>
                <a:cs typeface="Arial"/>
              </a:rPr>
              <a:t>making</a:t>
            </a:r>
            <a:r>
              <a:rPr sz="1900" spc="24" dirty="0">
                <a:solidFill>
                  <a:srgbClr val="333399"/>
                </a:solidFill>
                <a:latin typeface="Arial"/>
                <a:cs typeface="Arial"/>
              </a:rPr>
              <a:t> </a:t>
            </a:r>
            <a:r>
              <a:rPr sz="1900" dirty="0">
                <a:solidFill>
                  <a:srgbClr val="333399"/>
                </a:solidFill>
                <a:latin typeface="Arial"/>
                <a:cs typeface="Arial"/>
              </a:rPr>
              <a:t>tasks</a:t>
            </a:r>
            <a:endParaRPr sz="1900" dirty="0">
              <a:latin typeface="Arial"/>
              <a:cs typeface="Arial"/>
            </a:endParaRPr>
          </a:p>
        </p:txBody>
      </p:sp>
      <p:pic>
        <p:nvPicPr>
          <p:cNvPr id="10" name="Picture 2">
            <a:extLst>
              <a:ext uri="{FF2B5EF4-FFF2-40B4-BE49-F238E27FC236}">
                <a16:creationId xmlns:a16="http://schemas.microsoft.com/office/drawing/2014/main" xmlns="" id="{BE791ED9-24C0-4E5C-8DE9-68565BEAB94B}"/>
              </a:ext>
            </a:extLst>
          </p:cNvPr>
          <p:cNvPicPr>
            <a:picLocks noChangeAspect="1" noChangeArrowheads="1"/>
          </p:cNvPicPr>
          <p:nvPr/>
        </p:nvPicPr>
        <p:blipFill>
          <a:blip r:embed="rId7" cstate="print"/>
          <a:srcRect/>
          <a:stretch>
            <a:fillRect/>
          </a:stretch>
        </p:blipFill>
        <p:spPr bwMode="auto">
          <a:xfrm>
            <a:off x="7459066" y="147067"/>
            <a:ext cx="1621434" cy="857250"/>
          </a:xfrm>
          <a:prstGeom prst="rect">
            <a:avLst/>
          </a:prstGeom>
          <a:noFill/>
          <a:ln w="9525">
            <a:noFill/>
            <a:miter lim="800000"/>
            <a:headEnd/>
            <a:tailEnd/>
          </a:ln>
        </p:spPr>
      </p:pic>
      <p:sp>
        <p:nvSpPr>
          <p:cNvPr id="12" name="Slide Number Placeholder 11">
            <a:extLst>
              <a:ext uri="{FF2B5EF4-FFF2-40B4-BE49-F238E27FC236}">
                <a16:creationId xmlns:a16="http://schemas.microsoft.com/office/drawing/2014/main" xmlns="" id="{4F4712FB-01D2-473D-8CDE-8A6E4B39FD58}"/>
              </a:ext>
            </a:extLst>
          </p:cNvPr>
          <p:cNvSpPr>
            <a:spLocks noGrp="1"/>
          </p:cNvSpPr>
          <p:nvPr>
            <p:ph type="sldNum" sz="quarter" idx="12"/>
          </p:nvPr>
        </p:nvSpPr>
        <p:spPr/>
        <p:txBody>
          <a:bodyPr/>
          <a:lstStyle/>
          <a:p>
            <a:fld id="{98F4A237-58DC-4CB8-A92A-C7FDFBDB682E}"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A71D822-52DF-4C6B-AF0C-1F01007CFC6C}"/>
              </a:ext>
            </a:extLst>
          </p:cNvPr>
          <p:cNvSpPr>
            <a:spLocks noGrp="1"/>
          </p:cNvSpPr>
          <p:nvPr>
            <p:ph type="sldNum" sz="quarter" idx="12"/>
          </p:nvPr>
        </p:nvSpPr>
        <p:spPr/>
        <p:txBody>
          <a:bodyPr/>
          <a:lstStyle/>
          <a:p>
            <a:fld id="{98F4A237-58DC-4CB8-A92A-C7FDFBDB682E}" type="slidenum">
              <a:rPr lang="en-US" smtClean="0"/>
              <a:pPr/>
              <a:t>28</a:t>
            </a:fld>
            <a:endParaRPr lang="en-US"/>
          </a:p>
        </p:txBody>
      </p:sp>
      <p:pic>
        <p:nvPicPr>
          <p:cNvPr id="4" name="Picture 3">
            <a:extLst>
              <a:ext uri="{FF2B5EF4-FFF2-40B4-BE49-F238E27FC236}">
                <a16:creationId xmlns:a16="http://schemas.microsoft.com/office/drawing/2014/main" xmlns="" id="{9A495227-F911-4C3F-A048-47AF6EC4235C}"/>
              </a:ext>
            </a:extLst>
          </p:cNvPr>
          <p:cNvPicPr>
            <a:picLocks noChangeAspect="1"/>
          </p:cNvPicPr>
          <p:nvPr/>
        </p:nvPicPr>
        <p:blipFill>
          <a:blip r:embed="rId2"/>
          <a:stretch>
            <a:fillRect/>
          </a:stretch>
        </p:blipFill>
        <p:spPr>
          <a:xfrm>
            <a:off x="0" y="1"/>
            <a:ext cx="9144000" cy="6721476"/>
          </a:xfrm>
          <a:prstGeom prst="rect">
            <a:avLst/>
          </a:prstGeom>
        </p:spPr>
      </p:pic>
    </p:spTree>
    <p:extLst>
      <p:ext uri="{BB962C8B-B14F-4D97-AF65-F5344CB8AC3E}">
        <p14:creationId xmlns:p14="http://schemas.microsoft.com/office/powerpoint/2010/main" xmlns="" val="13026298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922F64E7-236C-42AB-B9E6-136F8A82217F}"/>
              </a:ext>
            </a:extLst>
          </p:cNvPr>
          <p:cNvSpPr>
            <a:spLocks noGrp="1"/>
          </p:cNvSpPr>
          <p:nvPr>
            <p:ph type="sldNum" sz="quarter" idx="12"/>
          </p:nvPr>
        </p:nvSpPr>
        <p:spPr/>
        <p:txBody>
          <a:bodyPr/>
          <a:lstStyle/>
          <a:p>
            <a:fld id="{98F4A237-58DC-4CB8-A92A-C7FDFBDB682E}" type="slidenum">
              <a:rPr lang="en-US" smtClean="0"/>
              <a:pPr/>
              <a:t>29</a:t>
            </a:fld>
            <a:endParaRPr lang="en-US"/>
          </a:p>
        </p:txBody>
      </p:sp>
      <p:pic>
        <p:nvPicPr>
          <p:cNvPr id="4" name="Picture 3">
            <a:extLst>
              <a:ext uri="{FF2B5EF4-FFF2-40B4-BE49-F238E27FC236}">
                <a16:creationId xmlns:a16="http://schemas.microsoft.com/office/drawing/2014/main" xmlns="" id="{36EC14D8-D1A9-4068-9659-305B27BE4409}"/>
              </a:ext>
            </a:extLst>
          </p:cNvPr>
          <p:cNvPicPr>
            <a:picLocks noChangeAspect="1"/>
          </p:cNvPicPr>
          <p:nvPr/>
        </p:nvPicPr>
        <p:blipFill>
          <a:blip r:embed="rId2"/>
          <a:stretch>
            <a:fillRect/>
          </a:stretch>
        </p:blipFill>
        <p:spPr>
          <a:xfrm>
            <a:off x="711200" y="995660"/>
            <a:ext cx="7721600" cy="4866680"/>
          </a:xfrm>
          <a:prstGeom prst="rect">
            <a:avLst/>
          </a:prstGeom>
        </p:spPr>
      </p:pic>
    </p:spTree>
    <p:extLst>
      <p:ext uri="{BB962C8B-B14F-4D97-AF65-F5344CB8AC3E}">
        <p14:creationId xmlns:p14="http://schemas.microsoft.com/office/powerpoint/2010/main" xmlns="" val="118790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87"/>
            <a:ext cx="8229600" cy="5768978"/>
          </a:xfrm>
        </p:spPr>
        <p:txBody>
          <a:bodyPr>
            <a:normAutofit fontScale="85000" lnSpcReduction="10000"/>
          </a:bodyPr>
          <a:lstStyle/>
          <a:p>
            <a:pPr>
              <a:buNone/>
            </a:pPr>
            <a:r>
              <a:rPr lang="en-US" dirty="0" smtClean="0"/>
              <a:t>UNIT 1:</a:t>
            </a:r>
          </a:p>
          <a:p>
            <a:pPr>
              <a:buNone/>
            </a:pPr>
            <a:r>
              <a:rPr lang="en-US" dirty="0" smtClean="0"/>
              <a:t>    Introduction to Soft Computing and Neural Networks: Evolution of Computing: Soft Computing Constituents, From Conventional AI to Computational Intelligence: Machine Learning Basics</a:t>
            </a:r>
          </a:p>
          <a:p>
            <a:pPr>
              <a:buNone/>
            </a:pPr>
            <a:endParaRPr lang="en-US" dirty="0" smtClean="0"/>
          </a:p>
          <a:p>
            <a:pPr>
              <a:buNone/>
            </a:pPr>
            <a:r>
              <a:rPr lang="en-US" dirty="0" smtClean="0"/>
              <a:t> </a:t>
            </a:r>
            <a:r>
              <a:rPr lang="en-US" b="1" dirty="0" smtClean="0"/>
              <a:t>Learning outcomes:</a:t>
            </a:r>
            <a:endParaRPr lang="en-US" dirty="0" smtClean="0"/>
          </a:p>
          <a:p>
            <a:pPr>
              <a:buNone/>
            </a:pPr>
            <a:r>
              <a:rPr lang="en-US" dirty="0" smtClean="0"/>
              <a:t>After completion of this Unit the student will be able to</a:t>
            </a:r>
          </a:p>
          <a:p>
            <a:pPr lvl="0"/>
            <a:r>
              <a:rPr lang="en-US" dirty="0" smtClean="0"/>
              <a:t>define soft computing and neural network</a:t>
            </a:r>
          </a:p>
          <a:p>
            <a:pPr lvl="0"/>
            <a:r>
              <a:rPr lang="en-US" dirty="0" smtClean="0"/>
              <a:t>illustrate the evolution of the field of soft computing</a:t>
            </a:r>
          </a:p>
          <a:p>
            <a:r>
              <a:rPr lang="en-US" dirty="0" smtClean="0"/>
              <a:t>explain the basics of machine learning L2</a:t>
            </a:r>
            <a:endParaRPr lang="en-US" dirty="0"/>
          </a:p>
        </p:txBody>
      </p:sp>
      <p:sp>
        <p:nvSpPr>
          <p:cNvPr id="4" name="Slide Number Placeholder 3"/>
          <p:cNvSpPr>
            <a:spLocks noGrp="1"/>
          </p:cNvSpPr>
          <p:nvPr>
            <p:ph type="sldNum" sz="quarter" idx="12"/>
          </p:nvPr>
        </p:nvSpPr>
        <p:spPr/>
        <p:txBody>
          <a:bodyPr/>
          <a:lstStyle/>
          <a:p>
            <a:fld id="{98F4A237-58DC-4CB8-A92A-C7FDFBDB682E}"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0" y="477187"/>
            <a:ext cx="5852160" cy="381000"/>
          </a:xfrm>
        </p:spPr>
        <p:txBody>
          <a:bodyPr>
            <a:normAutofit fontScale="90000"/>
          </a:bodyPr>
          <a:lstStyle/>
          <a:p>
            <a:pPr algn="ctr"/>
            <a:r>
              <a:rPr lang="en-US" dirty="0">
                <a:latin typeface="Times New Roman" pitchFamily="18" charset="0"/>
                <a:cs typeface="Times New Roman" pitchFamily="18" charset="0"/>
              </a:rPr>
              <a:t>Soft Computing</a:t>
            </a:r>
          </a:p>
        </p:txBody>
      </p:sp>
      <p:sp>
        <p:nvSpPr>
          <p:cNvPr id="3" name="Content Placeholder 2"/>
          <p:cNvSpPr>
            <a:spLocks noGrp="1"/>
          </p:cNvSpPr>
          <p:nvPr>
            <p:ph idx="1"/>
          </p:nvPr>
        </p:nvSpPr>
        <p:spPr>
          <a:xfrm>
            <a:off x="355600" y="1357312"/>
            <a:ext cx="8382000" cy="4967288"/>
          </a:xfrm>
        </p:spPr>
        <p:txBody>
          <a:bodyPr>
            <a:normAutofit/>
          </a:bodyPr>
          <a:lstStyle/>
          <a:p>
            <a:pPr algn="just"/>
            <a:endParaRPr lang="en-US" dirty="0">
              <a:solidFill>
                <a:srgbClr val="FF0000"/>
              </a:solidFill>
              <a:latin typeface="Times New Roman" pitchFamily="18" charset="0"/>
              <a:cs typeface="Times New Roman" pitchFamily="18" charset="0"/>
            </a:endParaRPr>
          </a:p>
          <a:p>
            <a:pPr algn="just"/>
            <a:r>
              <a:rPr lang="en-US" b="1" dirty="0">
                <a:solidFill>
                  <a:srgbClr val="FF0000"/>
                </a:solidFill>
                <a:latin typeface="Times New Roman" pitchFamily="18" charset="0"/>
                <a:cs typeface="Times New Roman" pitchFamily="18" charset="0"/>
              </a:rPr>
              <a:t>Refers to a consortium of computational methodologies Some of its principle components include Fuzzy Logic, Neural Network, Genetic Algorithms  all are having roots in AI</a:t>
            </a:r>
          </a:p>
          <a:p>
            <a:pPr algn="just"/>
            <a:endParaRPr lang="en-US" b="1" dirty="0">
              <a:solidFill>
                <a:srgbClr val="FF0000"/>
              </a:solidFill>
              <a:latin typeface="Times New Roman" pitchFamily="18" charset="0"/>
              <a:cs typeface="Times New Roman" pitchFamily="18" charset="0"/>
            </a:endParaRPr>
          </a:p>
          <a:p>
            <a:pPr algn="just"/>
            <a:r>
              <a:rPr lang="en-US" b="1" dirty="0">
                <a:solidFill>
                  <a:srgbClr val="FF0000"/>
                </a:solidFill>
                <a:latin typeface="Times New Roman" pitchFamily="18" charset="0"/>
                <a:cs typeface="Times New Roman" pitchFamily="18" charset="0"/>
              </a:rPr>
              <a:t>It is a collection of methodologies that aim to exploit the </a:t>
            </a:r>
            <a:r>
              <a:rPr lang="en-US" b="1" u="sng" dirty="0">
                <a:solidFill>
                  <a:srgbClr val="FF0000"/>
                </a:solidFill>
                <a:latin typeface="Times New Roman" pitchFamily="18" charset="0"/>
                <a:cs typeface="Times New Roman" pitchFamily="18" charset="0"/>
              </a:rPr>
              <a:t>Tolerance for Imprecision and Uncertainty </a:t>
            </a:r>
            <a:r>
              <a:rPr lang="en-US" b="1" dirty="0">
                <a:solidFill>
                  <a:srgbClr val="FF0000"/>
                </a:solidFill>
                <a:latin typeface="Times New Roman" pitchFamily="18" charset="0"/>
                <a:cs typeface="Times New Roman" pitchFamily="18" charset="0"/>
              </a:rPr>
              <a:t>to achieve tractability </a:t>
            </a:r>
            <a:r>
              <a:rPr lang="en-US" b="1" u="sng" dirty="0">
                <a:solidFill>
                  <a:srgbClr val="FF0000"/>
                </a:solidFill>
                <a:latin typeface="Times New Roman" pitchFamily="18" charset="0"/>
                <a:cs typeface="Times New Roman" pitchFamily="18" charset="0"/>
              </a:rPr>
              <a:t>robustness</a:t>
            </a:r>
            <a:r>
              <a:rPr lang="en-US" b="1" dirty="0">
                <a:solidFill>
                  <a:srgbClr val="FF0000"/>
                </a:solidFill>
                <a:latin typeface="Times New Roman" pitchFamily="18" charset="0"/>
                <a:cs typeface="Times New Roman" pitchFamily="18" charset="0"/>
              </a:rPr>
              <a:t> and Low solution cost its principle components include Fuzzy Logic, Neuro computing  and probabilistic reasoning.</a:t>
            </a:r>
          </a:p>
          <a:p>
            <a:pPr algn="just"/>
            <a:endParaRPr lang="en-US" b="1" dirty="0">
              <a:solidFill>
                <a:srgbClr val="FF0000"/>
              </a:solidFill>
              <a:latin typeface="Times New Roman" pitchFamily="18" charset="0"/>
              <a:cs typeface="Times New Roman" pitchFamily="18" charset="0"/>
            </a:endParaRPr>
          </a:p>
        </p:txBody>
      </p:sp>
      <p:pic>
        <p:nvPicPr>
          <p:cNvPr id="4" name="Picture 2">
            <a:extLst>
              <a:ext uri="{FF2B5EF4-FFF2-40B4-BE49-F238E27FC236}">
                <a16:creationId xmlns:a16="http://schemas.microsoft.com/office/drawing/2014/main" xmlns="" id="{AAFE9015-A090-4DCA-ACF5-EECC1CFE6927}"/>
              </a:ext>
            </a:extLst>
          </p:cNvPr>
          <p:cNvPicPr>
            <a:picLocks noChangeAspect="1" noChangeArrowheads="1"/>
          </p:cNvPicPr>
          <p:nvPr/>
        </p:nvPicPr>
        <p:blipFill>
          <a:blip r:embed="rId2" cstate="print"/>
          <a:srcRect/>
          <a:stretch>
            <a:fillRect/>
          </a:stretch>
        </p:blipFill>
        <p:spPr bwMode="auto">
          <a:xfrm>
            <a:off x="6908800" y="303210"/>
            <a:ext cx="2171700" cy="857250"/>
          </a:xfrm>
          <a:prstGeom prst="rect">
            <a:avLst/>
          </a:prstGeom>
          <a:noFill/>
          <a:ln w="9525">
            <a:noFill/>
            <a:miter lim="800000"/>
            <a:headEnd/>
            <a:tailEnd/>
          </a:ln>
        </p:spPr>
      </p:pic>
      <p:sp>
        <p:nvSpPr>
          <p:cNvPr id="6" name="Slide Number Placeholder 5">
            <a:extLst>
              <a:ext uri="{FF2B5EF4-FFF2-40B4-BE49-F238E27FC236}">
                <a16:creationId xmlns:a16="http://schemas.microsoft.com/office/drawing/2014/main" xmlns="" id="{20D90E75-7B61-428C-8B1B-20A3809864C9}"/>
              </a:ext>
            </a:extLst>
          </p:cNvPr>
          <p:cNvSpPr>
            <a:spLocks noGrp="1"/>
          </p:cNvSpPr>
          <p:nvPr>
            <p:ph type="sldNum" sz="quarter" idx="12"/>
          </p:nvPr>
        </p:nvSpPr>
        <p:spPr/>
        <p:txBody>
          <a:bodyPr/>
          <a:lstStyle/>
          <a:p>
            <a:fld id="{98F4A237-58DC-4CB8-A92A-C7FDFBDB682E}"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C9E5F9-96F0-4EFE-9C6A-665347F6B07D}"/>
              </a:ext>
            </a:extLst>
          </p:cNvPr>
          <p:cNvSpPr>
            <a:spLocks noGrp="1"/>
          </p:cNvSpPr>
          <p:nvPr>
            <p:ph type="title"/>
          </p:nvPr>
        </p:nvSpPr>
        <p:spPr/>
        <p:txBody>
          <a:bodyPr/>
          <a:lstStyle/>
          <a:p>
            <a:r>
              <a:rPr lang="en-US" dirty="0"/>
              <a:t>ARTIFICIAL INTELLIGENCE </a:t>
            </a:r>
          </a:p>
        </p:txBody>
      </p:sp>
      <p:sp>
        <p:nvSpPr>
          <p:cNvPr id="3" name="Content Placeholder 2">
            <a:extLst>
              <a:ext uri="{FF2B5EF4-FFF2-40B4-BE49-F238E27FC236}">
                <a16:creationId xmlns:a16="http://schemas.microsoft.com/office/drawing/2014/main" xmlns="" id="{61F8EC46-B93E-4485-96E3-FE58F8FC8CBD}"/>
              </a:ext>
            </a:extLst>
          </p:cNvPr>
          <p:cNvSpPr>
            <a:spLocks noGrp="1"/>
          </p:cNvSpPr>
          <p:nvPr>
            <p:ph idx="1"/>
          </p:nvPr>
        </p:nvSpPr>
        <p:spPr>
          <a:xfrm>
            <a:off x="457200" y="1417638"/>
            <a:ext cx="8229600" cy="4708527"/>
          </a:xfrm>
        </p:spPr>
        <p:txBody>
          <a:bodyPr/>
          <a:lstStyle/>
          <a:p>
            <a:r>
              <a:rPr lang="en-US" dirty="0"/>
              <a:t>If the intelligence is demonstrated by the human it is called as natural intelligence ,else if it is demonstrated by the machines it is called as artificial intelligence i.e automation of intelligence behavior</a:t>
            </a:r>
            <a:r>
              <a:rPr lang="en-US" dirty="0" smtClean="0"/>
              <a:t>.</a:t>
            </a:r>
          </a:p>
          <a:p>
            <a:pPr>
              <a:buNone/>
            </a:pPr>
            <a:endParaRPr lang="en-US" dirty="0"/>
          </a:p>
          <a:p>
            <a:r>
              <a:rPr lang="en-US" dirty="0"/>
              <a:t> Hard computing is conventional computing it requires precisely stated analytical model and often requires lot of computational time </a:t>
            </a:r>
          </a:p>
        </p:txBody>
      </p:sp>
      <p:sp>
        <p:nvSpPr>
          <p:cNvPr id="6" name="Slide Number Placeholder 5">
            <a:extLst>
              <a:ext uri="{FF2B5EF4-FFF2-40B4-BE49-F238E27FC236}">
                <a16:creationId xmlns:a16="http://schemas.microsoft.com/office/drawing/2014/main" xmlns="" id="{B564C1D3-6C4E-42C8-AE6D-DD29D77CC04A}"/>
              </a:ext>
            </a:extLst>
          </p:cNvPr>
          <p:cNvSpPr>
            <a:spLocks noGrp="1"/>
          </p:cNvSpPr>
          <p:nvPr>
            <p:ph type="sldNum" sz="quarter" idx="12"/>
          </p:nvPr>
        </p:nvSpPr>
        <p:spPr/>
        <p:txBody>
          <a:bodyPr/>
          <a:lstStyle/>
          <a:p>
            <a:fld id="{98F4A237-58DC-4CB8-A92A-C7FDFBDB682E}" type="slidenum">
              <a:rPr lang="en-US" smtClean="0"/>
              <a:pPr/>
              <a:t>31</a:t>
            </a:fld>
            <a:endParaRPr lang="en-US"/>
          </a:p>
        </p:txBody>
      </p:sp>
    </p:spTree>
    <p:extLst>
      <p:ext uri="{BB962C8B-B14F-4D97-AF65-F5344CB8AC3E}">
        <p14:creationId xmlns:p14="http://schemas.microsoft.com/office/powerpoint/2010/main" xmlns="" val="8842251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523658"/>
            <a:ext cx="9144000" cy="5334342"/>
          </a:xfrm>
          <a:prstGeom prst="rect">
            <a:avLst/>
          </a:prstGeom>
        </p:spPr>
      </p:pic>
      <p:grpSp>
        <p:nvGrpSpPr>
          <p:cNvPr id="3" name="object 3"/>
          <p:cNvGrpSpPr/>
          <p:nvPr/>
        </p:nvGrpSpPr>
        <p:grpSpPr>
          <a:xfrm>
            <a:off x="2965908" y="635509"/>
            <a:ext cx="3196110" cy="603885"/>
            <a:chOff x="2313432" y="635508"/>
            <a:chExt cx="4494530" cy="603885"/>
          </a:xfrm>
        </p:grpSpPr>
        <p:pic>
          <p:nvPicPr>
            <p:cNvPr id="4" name="object 4"/>
            <p:cNvPicPr/>
            <p:nvPr/>
          </p:nvPicPr>
          <p:blipFill>
            <a:blip r:embed="rId3" cstate="print"/>
            <a:stretch>
              <a:fillRect/>
            </a:stretch>
          </p:blipFill>
          <p:spPr>
            <a:xfrm>
              <a:off x="2354580" y="635508"/>
              <a:ext cx="4425696" cy="490727"/>
            </a:xfrm>
            <a:prstGeom prst="rect">
              <a:avLst/>
            </a:prstGeom>
          </p:spPr>
        </p:pic>
        <p:pic>
          <p:nvPicPr>
            <p:cNvPr id="5" name="object 5"/>
            <p:cNvPicPr/>
            <p:nvPr/>
          </p:nvPicPr>
          <p:blipFill>
            <a:blip r:embed="rId4" cstate="print"/>
            <a:stretch>
              <a:fillRect/>
            </a:stretch>
          </p:blipFill>
          <p:spPr>
            <a:xfrm>
              <a:off x="2395220" y="641985"/>
              <a:ext cx="4367981" cy="431800"/>
            </a:xfrm>
            <a:prstGeom prst="rect">
              <a:avLst/>
            </a:prstGeom>
          </p:spPr>
        </p:pic>
        <p:pic>
          <p:nvPicPr>
            <p:cNvPr id="6" name="object 6"/>
            <p:cNvPicPr/>
            <p:nvPr/>
          </p:nvPicPr>
          <p:blipFill>
            <a:blip r:embed="rId5" cstate="print"/>
            <a:stretch>
              <a:fillRect/>
            </a:stretch>
          </p:blipFill>
          <p:spPr>
            <a:xfrm>
              <a:off x="2313432" y="1097280"/>
              <a:ext cx="4494276" cy="141732"/>
            </a:xfrm>
            <a:prstGeom prst="rect">
              <a:avLst/>
            </a:prstGeom>
          </p:spPr>
        </p:pic>
        <p:pic>
          <p:nvPicPr>
            <p:cNvPr id="7" name="object 7"/>
            <p:cNvPicPr/>
            <p:nvPr/>
          </p:nvPicPr>
          <p:blipFill>
            <a:blip r:embed="rId6" cstate="print"/>
            <a:stretch>
              <a:fillRect/>
            </a:stretch>
          </p:blipFill>
          <p:spPr>
            <a:xfrm>
              <a:off x="2365883" y="1114425"/>
              <a:ext cx="4411980" cy="59436"/>
            </a:xfrm>
            <a:prstGeom prst="rect">
              <a:avLst/>
            </a:prstGeom>
          </p:spPr>
        </p:pic>
        <p:sp>
          <p:nvSpPr>
            <p:cNvPr id="8" name="object 8"/>
            <p:cNvSpPr/>
            <p:nvPr/>
          </p:nvSpPr>
          <p:spPr>
            <a:xfrm>
              <a:off x="2353691" y="1102359"/>
              <a:ext cx="4436745" cy="83820"/>
            </a:xfrm>
            <a:custGeom>
              <a:avLst/>
              <a:gdLst/>
              <a:ahLst/>
              <a:cxnLst/>
              <a:rect l="l" t="t" r="r" b="b"/>
              <a:pathLst>
                <a:path w="4436745" h="83819">
                  <a:moveTo>
                    <a:pt x="4420108" y="24257"/>
                  </a:moveTo>
                  <a:lnTo>
                    <a:pt x="4411980" y="24257"/>
                  </a:lnTo>
                  <a:lnTo>
                    <a:pt x="4411980" y="59182"/>
                  </a:lnTo>
                  <a:lnTo>
                    <a:pt x="4420108" y="59182"/>
                  </a:lnTo>
                  <a:lnTo>
                    <a:pt x="4420108" y="24257"/>
                  </a:lnTo>
                  <a:close/>
                </a:path>
                <a:path w="4436745" h="83819">
                  <a:moveTo>
                    <a:pt x="4420108" y="16510"/>
                  </a:moveTo>
                  <a:lnTo>
                    <a:pt x="16256" y="16510"/>
                  </a:lnTo>
                  <a:lnTo>
                    <a:pt x="16256" y="24130"/>
                  </a:lnTo>
                  <a:lnTo>
                    <a:pt x="16256" y="59690"/>
                  </a:lnTo>
                  <a:lnTo>
                    <a:pt x="16256" y="67310"/>
                  </a:lnTo>
                  <a:lnTo>
                    <a:pt x="4420108" y="67310"/>
                  </a:lnTo>
                  <a:lnTo>
                    <a:pt x="4420108" y="59690"/>
                  </a:lnTo>
                  <a:lnTo>
                    <a:pt x="24384" y="59690"/>
                  </a:lnTo>
                  <a:lnTo>
                    <a:pt x="24384" y="24130"/>
                  </a:lnTo>
                  <a:lnTo>
                    <a:pt x="4420108" y="24130"/>
                  </a:lnTo>
                  <a:lnTo>
                    <a:pt x="4420108" y="16510"/>
                  </a:lnTo>
                  <a:close/>
                </a:path>
                <a:path w="4436745" h="83819">
                  <a:moveTo>
                    <a:pt x="4436364" y="0"/>
                  </a:moveTo>
                  <a:lnTo>
                    <a:pt x="0" y="0"/>
                  </a:lnTo>
                  <a:lnTo>
                    <a:pt x="0" y="7620"/>
                  </a:lnTo>
                  <a:lnTo>
                    <a:pt x="0" y="74930"/>
                  </a:lnTo>
                  <a:lnTo>
                    <a:pt x="0" y="83820"/>
                  </a:lnTo>
                  <a:lnTo>
                    <a:pt x="4436364" y="83820"/>
                  </a:lnTo>
                  <a:lnTo>
                    <a:pt x="4436364" y="75438"/>
                  </a:lnTo>
                  <a:lnTo>
                    <a:pt x="4436364" y="74930"/>
                  </a:lnTo>
                  <a:lnTo>
                    <a:pt x="4436364" y="7874"/>
                  </a:lnTo>
                  <a:lnTo>
                    <a:pt x="4428236" y="7874"/>
                  </a:lnTo>
                  <a:lnTo>
                    <a:pt x="4428236" y="74930"/>
                  </a:lnTo>
                  <a:lnTo>
                    <a:pt x="8128" y="74930"/>
                  </a:lnTo>
                  <a:lnTo>
                    <a:pt x="8128" y="7620"/>
                  </a:lnTo>
                  <a:lnTo>
                    <a:pt x="4436364" y="7620"/>
                  </a:lnTo>
                  <a:lnTo>
                    <a:pt x="4436364" y="0"/>
                  </a:lnTo>
                  <a:close/>
                </a:path>
              </a:pathLst>
            </a:custGeom>
            <a:solidFill>
              <a:srgbClr val="1515A8"/>
            </a:solidFill>
          </p:spPr>
          <p:txBody>
            <a:bodyPr wrap="square" lIns="0" tIns="0" rIns="0" bIns="0" rtlCol="0"/>
            <a:lstStyle/>
            <a:p>
              <a:endParaRPr sz="1500"/>
            </a:p>
          </p:txBody>
        </p:sp>
      </p:grpSp>
      <p:sp>
        <p:nvSpPr>
          <p:cNvPr id="9" name="object 9"/>
          <p:cNvSpPr txBox="1"/>
          <p:nvPr/>
        </p:nvSpPr>
        <p:spPr>
          <a:xfrm>
            <a:off x="1701913" y="1523658"/>
            <a:ext cx="4937760" cy="1793570"/>
          </a:xfrm>
          <a:prstGeom prst="rect">
            <a:avLst/>
          </a:prstGeom>
        </p:spPr>
        <p:txBody>
          <a:bodyPr vert="horz" wrap="square" lIns="0" tIns="89664" rIns="0" bIns="0" rtlCol="0">
            <a:spAutoFit/>
          </a:bodyPr>
          <a:lstStyle/>
          <a:p>
            <a:pPr marL="288586" indent="-278279">
              <a:spcBef>
                <a:spcPts val="705"/>
              </a:spcBef>
              <a:buChar char="•"/>
              <a:tabLst>
                <a:tab pos="288070" algn="l"/>
                <a:tab pos="288586" algn="l"/>
              </a:tabLst>
            </a:pPr>
            <a:r>
              <a:rPr sz="2600" dirty="0">
                <a:solidFill>
                  <a:srgbClr val="333399"/>
                </a:solidFill>
                <a:latin typeface="Arial"/>
                <a:cs typeface="Arial"/>
              </a:rPr>
              <a:t>Founded</a:t>
            </a:r>
            <a:r>
              <a:rPr sz="2600" spc="-45" dirty="0">
                <a:solidFill>
                  <a:srgbClr val="333399"/>
                </a:solidFill>
                <a:latin typeface="Arial"/>
                <a:cs typeface="Arial"/>
              </a:rPr>
              <a:t> </a:t>
            </a:r>
            <a:r>
              <a:rPr sz="2600" dirty="0">
                <a:solidFill>
                  <a:srgbClr val="333399"/>
                </a:solidFill>
                <a:latin typeface="Arial"/>
                <a:cs typeface="Arial"/>
              </a:rPr>
              <a:t>in</a:t>
            </a:r>
            <a:r>
              <a:rPr sz="2600" spc="-21" dirty="0">
                <a:solidFill>
                  <a:srgbClr val="333399"/>
                </a:solidFill>
                <a:latin typeface="Arial"/>
                <a:cs typeface="Arial"/>
              </a:rPr>
              <a:t> </a:t>
            </a:r>
            <a:r>
              <a:rPr sz="2600" dirty="0">
                <a:solidFill>
                  <a:srgbClr val="333399"/>
                </a:solidFill>
                <a:latin typeface="Arial"/>
                <a:cs typeface="Arial"/>
              </a:rPr>
              <a:t>1940</a:t>
            </a:r>
            <a:endParaRPr sz="2600">
              <a:latin typeface="Arial"/>
              <a:cs typeface="Arial"/>
            </a:endParaRPr>
          </a:p>
          <a:p>
            <a:pPr marL="288586" marR="4123" indent="-278279">
              <a:spcBef>
                <a:spcPts val="625"/>
              </a:spcBef>
              <a:buChar char="•"/>
              <a:tabLst>
                <a:tab pos="288070" algn="l"/>
                <a:tab pos="288586" algn="l"/>
              </a:tabLst>
            </a:pPr>
            <a:r>
              <a:rPr sz="2600" dirty="0">
                <a:solidFill>
                  <a:srgbClr val="333399"/>
                </a:solidFill>
                <a:latin typeface="Arial"/>
                <a:cs typeface="Arial"/>
              </a:rPr>
              <a:t>Artificial </a:t>
            </a:r>
            <a:r>
              <a:rPr sz="2600" spc="-4" dirty="0">
                <a:solidFill>
                  <a:srgbClr val="333399"/>
                </a:solidFill>
                <a:latin typeface="Arial"/>
                <a:cs typeface="Arial"/>
              </a:rPr>
              <a:t>neural </a:t>
            </a:r>
            <a:r>
              <a:rPr sz="2600" dirty="0">
                <a:solidFill>
                  <a:srgbClr val="333399"/>
                </a:solidFill>
                <a:latin typeface="Arial"/>
                <a:cs typeface="Arial"/>
              </a:rPr>
              <a:t>network mimics the </a:t>
            </a:r>
            <a:r>
              <a:rPr sz="2600" spc="4" dirty="0">
                <a:solidFill>
                  <a:srgbClr val="333399"/>
                </a:solidFill>
                <a:latin typeface="Arial"/>
                <a:cs typeface="Arial"/>
              </a:rPr>
              <a:t> </a:t>
            </a:r>
            <a:r>
              <a:rPr sz="2600" dirty="0">
                <a:solidFill>
                  <a:srgbClr val="333399"/>
                </a:solidFill>
                <a:latin typeface="Arial"/>
                <a:cs typeface="Arial"/>
              </a:rPr>
              <a:t>biological</a:t>
            </a:r>
            <a:r>
              <a:rPr sz="2600" spc="-8" dirty="0">
                <a:solidFill>
                  <a:srgbClr val="333399"/>
                </a:solidFill>
                <a:latin typeface="Arial"/>
                <a:cs typeface="Arial"/>
              </a:rPr>
              <a:t> </a:t>
            </a:r>
            <a:r>
              <a:rPr sz="2600" dirty="0">
                <a:solidFill>
                  <a:srgbClr val="333399"/>
                </a:solidFill>
                <a:latin typeface="Arial"/>
                <a:cs typeface="Arial"/>
              </a:rPr>
              <a:t>neuron</a:t>
            </a:r>
            <a:r>
              <a:rPr sz="2600" spc="-28" dirty="0">
                <a:solidFill>
                  <a:srgbClr val="333399"/>
                </a:solidFill>
                <a:latin typeface="Arial"/>
                <a:cs typeface="Arial"/>
              </a:rPr>
              <a:t> </a:t>
            </a:r>
            <a:r>
              <a:rPr sz="2600" dirty="0">
                <a:solidFill>
                  <a:srgbClr val="333399"/>
                </a:solidFill>
                <a:latin typeface="Arial"/>
                <a:cs typeface="Arial"/>
              </a:rPr>
              <a:t>network</a:t>
            </a:r>
            <a:r>
              <a:rPr sz="2600" spc="-8" dirty="0">
                <a:solidFill>
                  <a:srgbClr val="333399"/>
                </a:solidFill>
                <a:latin typeface="Arial"/>
                <a:cs typeface="Arial"/>
              </a:rPr>
              <a:t> </a:t>
            </a:r>
            <a:r>
              <a:rPr sz="2600" dirty="0">
                <a:solidFill>
                  <a:srgbClr val="333399"/>
                </a:solidFill>
                <a:latin typeface="Arial"/>
                <a:cs typeface="Arial"/>
              </a:rPr>
              <a:t>in</a:t>
            </a:r>
            <a:r>
              <a:rPr sz="2600" spc="-8" dirty="0">
                <a:solidFill>
                  <a:srgbClr val="333399"/>
                </a:solidFill>
                <a:latin typeface="Arial"/>
                <a:cs typeface="Arial"/>
              </a:rPr>
              <a:t> </a:t>
            </a:r>
            <a:r>
              <a:rPr sz="2600" spc="-4" dirty="0">
                <a:solidFill>
                  <a:srgbClr val="333399"/>
                </a:solidFill>
                <a:latin typeface="Arial"/>
                <a:cs typeface="Arial"/>
              </a:rPr>
              <a:t>function</a:t>
            </a:r>
            <a:endParaRPr sz="2600">
              <a:latin typeface="Arial"/>
              <a:cs typeface="Arial"/>
            </a:endParaRPr>
          </a:p>
        </p:txBody>
      </p:sp>
      <p:pic>
        <p:nvPicPr>
          <p:cNvPr id="10" name="object 10"/>
          <p:cNvPicPr/>
          <p:nvPr/>
        </p:nvPicPr>
        <p:blipFill>
          <a:blip r:embed="rId7" cstate="print"/>
          <a:stretch>
            <a:fillRect/>
          </a:stretch>
        </p:blipFill>
        <p:spPr>
          <a:xfrm>
            <a:off x="6044794" y="4428745"/>
            <a:ext cx="1184520" cy="1665732"/>
          </a:xfrm>
          <a:prstGeom prst="rect">
            <a:avLst/>
          </a:prstGeom>
        </p:spPr>
      </p:pic>
      <p:sp>
        <p:nvSpPr>
          <p:cNvPr id="11" name="object 11"/>
          <p:cNvSpPr txBox="1"/>
          <p:nvPr/>
        </p:nvSpPr>
        <p:spPr>
          <a:xfrm>
            <a:off x="6051117" y="6243321"/>
            <a:ext cx="1374083" cy="472072"/>
          </a:xfrm>
          <a:prstGeom prst="rect">
            <a:avLst/>
          </a:prstGeom>
        </p:spPr>
        <p:txBody>
          <a:bodyPr vert="horz" wrap="square" lIns="0" tIns="10307" rIns="0" bIns="0" rtlCol="0">
            <a:spAutoFit/>
          </a:bodyPr>
          <a:lstStyle/>
          <a:p>
            <a:pPr marL="10307">
              <a:spcBef>
                <a:spcPts val="81"/>
              </a:spcBef>
            </a:pPr>
            <a:r>
              <a:rPr sz="1500" spc="-12" dirty="0">
                <a:latin typeface="Arial"/>
                <a:cs typeface="Arial"/>
              </a:rPr>
              <a:t>Warren</a:t>
            </a:r>
            <a:r>
              <a:rPr sz="1500" spc="-24" dirty="0">
                <a:latin typeface="Arial"/>
                <a:cs typeface="Arial"/>
              </a:rPr>
              <a:t> </a:t>
            </a:r>
            <a:r>
              <a:rPr sz="1500" dirty="0">
                <a:latin typeface="Arial"/>
                <a:cs typeface="Arial"/>
              </a:rPr>
              <a:t>S</a:t>
            </a:r>
            <a:r>
              <a:rPr sz="1500" spc="-33" dirty="0">
                <a:latin typeface="Arial"/>
                <a:cs typeface="Arial"/>
              </a:rPr>
              <a:t> </a:t>
            </a:r>
            <a:r>
              <a:rPr sz="1500" spc="-4" dirty="0">
                <a:latin typeface="Arial"/>
                <a:cs typeface="Arial"/>
              </a:rPr>
              <a:t>Mullcock</a:t>
            </a:r>
            <a:endParaRPr sz="1500">
              <a:latin typeface="Arial"/>
              <a:cs typeface="Arial"/>
            </a:endParaRPr>
          </a:p>
        </p:txBody>
      </p:sp>
      <p:pic>
        <p:nvPicPr>
          <p:cNvPr id="12" name="Picture 2">
            <a:extLst>
              <a:ext uri="{FF2B5EF4-FFF2-40B4-BE49-F238E27FC236}">
                <a16:creationId xmlns:a16="http://schemas.microsoft.com/office/drawing/2014/main" xmlns="" id="{B3355588-8161-45AB-AB40-E1D24715943D}"/>
              </a:ext>
            </a:extLst>
          </p:cNvPr>
          <p:cNvPicPr>
            <a:picLocks noChangeAspect="1" noChangeArrowheads="1"/>
          </p:cNvPicPr>
          <p:nvPr/>
        </p:nvPicPr>
        <p:blipFill>
          <a:blip r:embed="rId8" cstate="print"/>
          <a:srcRect/>
          <a:stretch>
            <a:fillRect/>
          </a:stretch>
        </p:blipFill>
        <p:spPr bwMode="auto">
          <a:xfrm>
            <a:off x="6972300" y="0"/>
            <a:ext cx="2171700" cy="1076499"/>
          </a:xfrm>
          <a:prstGeom prst="rect">
            <a:avLst/>
          </a:prstGeom>
          <a:noFill/>
          <a:ln w="9525">
            <a:noFill/>
            <a:miter lim="800000"/>
            <a:headEnd/>
            <a:tailEnd/>
          </a:ln>
        </p:spPr>
      </p:pic>
      <p:sp>
        <p:nvSpPr>
          <p:cNvPr id="14" name="Slide Number Placeholder 13">
            <a:extLst>
              <a:ext uri="{FF2B5EF4-FFF2-40B4-BE49-F238E27FC236}">
                <a16:creationId xmlns:a16="http://schemas.microsoft.com/office/drawing/2014/main" xmlns="" id="{3CE1C0AF-612B-4EE9-8365-3A10A01FE4D5}"/>
              </a:ext>
            </a:extLst>
          </p:cNvPr>
          <p:cNvSpPr>
            <a:spLocks noGrp="1"/>
          </p:cNvSpPr>
          <p:nvPr>
            <p:ph type="sldNum" sz="quarter" idx="12"/>
          </p:nvPr>
        </p:nvSpPr>
        <p:spPr/>
        <p:txBody>
          <a:bodyPr/>
          <a:lstStyle/>
          <a:p>
            <a:fld id="{98F4A237-58DC-4CB8-A92A-C7FDFBDB682E}"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7103" y="214312"/>
            <a:ext cx="7670800" cy="6643688"/>
          </a:xfrm>
          <a:prstGeom prst="rect">
            <a:avLst/>
          </a:prstGeom>
        </p:spPr>
      </p:pic>
      <p:pic>
        <p:nvPicPr>
          <p:cNvPr id="3" name="object 3"/>
          <p:cNvPicPr/>
          <p:nvPr/>
        </p:nvPicPr>
        <p:blipFill>
          <a:blip r:embed="rId3" cstate="print"/>
          <a:stretch>
            <a:fillRect/>
          </a:stretch>
        </p:blipFill>
        <p:spPr>
          <a:xfrm>
            <a:off x="3294279" y="4733544"/>
            <a:ext cx="1570329" cy="1735836"/>
          </a:xfrm>
          <a:prstGeom prst="rect">
            <a:avLst/>
          </a:prstGeom>
        </p:spPr>
      </p:pic>
      <p:grpSp>
        <p:nvGrpSpPr>
          <p:cNvPr id="4" name="object 4"/>
          <p:cNvGrpSpPr/>
          <p:nvPr/>
        </p:nvGrpSpPr>
        <p:grpSpPr>
          <a:xfrm>
            <a:off x="2298328" y="484631"/>
            <a:ext cx="4532263" cy="504825"/>
            <a:chOff x="1374647" y="484631"/>
            <a:chExt cx="6373495" cy="504825"/>
          </a:xfrm>
        </p:grpSpPr>
        <p:pic>
          <p:nvPicPr>
            <p:cNvPr id="5" name="object 5"/>
            <p:cNvPicPr/>
            <p:nvPr/>
          </p:nvPicPr>
          <p:blipFill>
            <a:blip r:embed="rId4" cstate="print"/>
            <a:stretch>
              <a:fillRect/>
            </a:stretch>
          </p:blipFill>
          <p:spPr>
            <a:xfrm>
              <a:off x="1388363" y="484631"/>
              <a:ext cx="6336792" cy="504444"/>
            </a:xfrm>
            <a:prstGeom prst="rect">
              <a:avLst/>
            </a:prstGeom>
          </p:spPr>
        </p:pic>
        <p:pic>
          <p:nvPicPr>
            <p:cNvPr id="6" name="object 6"/>
            <p:cNvPicPr/>
            <p:nvPr/>
          </p:nvPicPr>
          <p:blipFill>
            <a:blip r:embed="rId5" cstate="print"/>
            <a:stretch>
              <a:fillRect/>
            </a:stretch>
          </p:blipFill>
          <p:spPr>
            <a:xfrm>
              <a:off x="1425193" y="489838"/>
              <a:ext cx="6284340" cy="452882"/>
            </a:xfrm>
            <a:prstGeom prst="rect">
              <a:avLst/>
            </a:prstGeom>
          </p:spPr>
        </p:pic>
        <p:pic>
          <p:nvPicPr>
            <p:cNvPr id="7" name="object 7"/>
            <p:cNvPicPr/>
            <p:nvPr/>
          </p:nvPicPr>
          <p:blipFill>
            <a:blip r:embed="rId6" cstate="print"/>
            <a:stretch>
              <a:fillRect/>
            </a:stretch>
          </p:blipFill>
          <p:spPr>
            <a:xfrm>
              <a:off x="1374647" y="865631"/>
              <a:ext cx="6373367" cy="123444"/>
            </a:xfrm>
            <a:prstGeom prst="rect">
              <a:avLst/>
            </a:prstGeom>
          </p:spPr>
        </p:pic>
        <p:pic>
          <p:nvPicPr>
            <p:cNvPr id="8" name="object 8"/>
            <p:cNvPicPr/>
            <p:nvPr/>
          </p:nvPicPr>
          <p:blipFill>
            <a:blip r:embed="rId7" cstate="print"/>
            <a:stretch>
              <a:fillRect/>
            </a:stretch>
          </p:blipFill>
          <p:spPr>
            <a:xfrm>
              <a:off x="1422526" y="883031"/>
              <a:ext cx="6297168" cy="47244"/>
            </a:xfrm>
            <a:prstGeom prst="rect">
              <a:avLst/>
            </a:prstGeom>
          </p:spPr>
        </p:pic>
        <p:sp>
          <p:nvSpPr>
            <p:cNvPr id="9" name="object 9"/>
            <p:cNvSpPr/>
            <p:nvPr/>
          </p:nvSpPr>
          <p:spPr>
            <a:xfrm>
              <a:off x="1410335" y="871219"/>
              <a:ext cx="6322060" cy="71120"/>
            </a:xfrm>
            <a:custGeom>
              <a:avLst/>
              <a:gdLst/>
              <a:ahLst/>
              <a:cxnLst/>
              <a:rect l="l" t="t" r="r" b="b"/>
              <a:pathLst>
                <a:path w="6322059" h="71119">
                  <a:moveTo>
                    <a:pt x="6305296" y="16510"/>
                  </a:moveTo>
                  <a:lnTo>
                    <a:pt x="16256" y="16510"/>
                  </a:lnTo>
                  <a:lnTo>
                    <a:pt x="16256" y="24130"/>
                  </a:lnTo>
                  <a:lnTo>
                    <a:pt x="16256" y="46990"/>
                  </a:lnTo>
                  <a:lnTo>
                    <a:pt x="16256" y="54610"/>
                  </a:lnTo>
                  <a:lnTo>
                    <a:pt x="6305296" y="54610"/>
                  </a:lnTo>
                  <a:lnTo>
                    <a:pt x="6305296" y="46990"/>
                  </a:lnTo>
                  <a:lnTo>
                    <a:pt x="24384" y="46990"/>
                  </a:lnTo>
                  <a:lnTo>
                    <a:pt x="24384" y="24130"/>
                  </a:lnTo>
                  <a:lnTo>
                    <a:pt x="6297168" y="24130"/>
                  </a:lnTo>
                  <a:lnTo>
                    <a:pt x="6297168" y="46863"/>
                  </a:lnTo>
                  <a:lnTo>
                    <a:pt x="6305296" y="46863"/>
                  </a:lnTo>
                  <a:lnTo>
                    <a:pt x="6305296" y="24130"/>
                  </a:lnTo>
                  <a:lnTo>
                    <a:pt x="6305296" y="24003"/>
                  </a:lnTo>
                  <a:lnTo>
                    <a:pt x="6305296" y="16510"/>
                  </a:lnTo>
                  <a:close/>
                </a:path>
                <a:path w="6322059" h="71119">
                  <a:moveTo>
                    <a:pt x="6321552" y="7747"/>
                  </a:moveTo>
                  <a:lnTo>
                    <a:pt x="6313424" y="7747"/>
                  </a:lnTo>
                  <a:lnTo>
                    <a:pt x="6313424" y="63119"/>
                  </a:lnTo>
                  <a:lnTo>
                    <a:pt x="6321552" y="63119"/>
                  </a:lnTo>
                  <a:lnTo>
                    <a:pt x="6321552" y="7747"/>
                  </a:lnTo>
                  <a:close/>
                </a:path>
                <a:path w="6322059" h="71119">
                  <a:moveTo>
                    <a:pt x="6321552" y="0"/>
                  </a:moveTo>
                  <a:lnTo>
                    <a:pt x="0" y="0"/>
                  </a:lnTo>
                  <a:lnTo>
                    <a:pt x="0" y="7620"/>
                  </a:lnTo>
                  <a:lnTo>
                    <a:pt x="0" y="63500"/>
                  </a:lnTo>
                  <a:lnTo>
                    <a:pt x="0" y="71120"/>
                  </a:lnTo>
                  <a:lnTo>
                    <a:pt x="6321552" y="71120"/>
                  </a:lnTo>
                  <a:lnTo>
                    <a:pt x="6321552" y="63500"/>
                  </a:lnTo>
                  <a:lnTo>
                    <a:pt x="8128" y="63500"/>
                  </a:lnTo>
                  <a:lnTo>
                    <a:pt x="8128" y="7620"/>
                  </a:lnTo>
                  <a:lnTo>
                    <a:pt x="6321552" y="7620"/>
                  </a:lnTo>
                  <a:lnTo>
                    <a:pt x="6321552" y="0"/>
                  </a:lnTo>
                  <a:close/>
                </a:path>
              </a:pathLst>
            </a:custGeom>
            <a:solidFill>
              <a:srgbClr val="1515A8"/>
            </a:solidFill>
          </p:spPr>
          <p:txBody>
            <a:bodyPr wrap="square" lIns="0" tIns="0" rIns="0" bIns="0" rtlCol="0"/>
            <a:lstStyle/>
            <a:p>
              <a:endParaRPr sz="1500"/>
            </a:p>
          </p:txBody>
        </p:sp>
      </p:grpSp>
      <p:sp>
        <p:nvSpPr>
          <p:cNvPr id="10" name="object 10"/>
          <p:cNvSpPr txBox="1"/>
          <p:nvPr/>
        </p:nvSpPr>
        <p:spPr>
          <a:xfrm>
            <a:off x="4920781" y="1534414"/>
            <a:ext cx="2837123" cy="3762717"/>
          </a:xfrm>
          <a:prstGeom prst="rect">
            <a:avLst/>
          </a:prstGeom>
        </p:spPr>
        <p:txBody>
          <a:bodyPr vert="horz" wrap="square" lIns="0" tIns="10307" rIns="0" bIns="0" rtlCol="0">
            <a:spAutoFit/>
          </a:bodyPr>
          <a:lstStyle/>
          <a:p>
            <a:pPr marL="287555" indent="-277764">
              <a:spcBef>
                <a:spcPts val="81"/>
              </a:spcBef>
              <a:buClr>
                <a:srgbClr val="FFFFFF"/>
              </a:buClr>
              <a:buSzPct val="80555"/>
              <a:buFont typeface="Wingdings"/>
              <a:buChar char=""/>
              <a:tabLst>
                <a:tab pos="287555" algn="l"/>
                <a:tab pos="288070" algn="l"/>
              </a:tabLst>
            </a:pPr>
            <a:r>
              <a:rPr sz="1500" b="1" u="sng" spc="-8" dirty="0">
                <a:solidFill>
                  <a:srgbClr val="333399"/>
                </a:solidFill>
                <a:uFill>
                  <a:solidFill>
                    <a:srgbClr val="333399"/>
                  </a:solidFill>
                </a:uFill>
                <a:latin typeface="Arial"/>
                <a:cs typeface="Arial"/>
              </a:rPr>
              <a:t>Heavy</a:t>
            </a:r>
            <a:r>
              <a:rPr sz="1500" b="1" u="sng" spc="4" dirty="0">
                <a:solidFill>
                  <a:srgbClr val="333399"/>
                </a:solidFill>
                <a:uFill>
                  <a:solidFill>
                    <a:srgbClr val="333399"/>
                  </a:solidFill>
                </a:uFill>
                <a:latin typeface="Arial"/>
                <a:cs typeface="Arial"/>
              </a:rPr>
              <a:t> </a:t>
            </a:r>
            <a:r>
              <a:rPr sz="1500" b="1" u="sng" spc="-4" dirty="0">
                <a:solidFill>
                  <a:srgbClr val="333399"/>
                </a:solidFill>
                <a:uFill>
                  <a:solidFill>
                    <a:srgbClr val="333399"/>
                  </a:solidFill>
                </a:uFill>
                <a:latin typeface="Arial"/>
                <a:cs typeface="Arial"/>
              </a:rPr>
              <a:t>industry</a:t>
            </a:r>
            <a:endParaRPr sz="1500">
              <a:latin typeface="Arial"/>
              <a:cs typeface="Arial"/>
            </a:endParaRPr>
          </a:p>
          <a:p>
            <a:pPr marL="612729" lvl="1" indent="-231899">
              <a:spcBef>
                <a:spcPts val="16"/>
              </a:spcBef>
              <a:buClr>
                <a:srgbClr val="FFFFFF"/>
              </a:buClr>
              <a:buFont typeface="Wingdings"/>
              <a:buChar char=""/>
              <a:tabLst>
                <a:tab pos="612729" algn="l"/>
                <a:tab pos="613244" algn="l"/>
              </a:tabLst>
            </a:pPr>
            <a:r>
              <a:rPr sz="1300" b="1" spc="-8" dirty="0">
                <a:solidFill>
                  <a:srgbClr val="333399"/>
                </a:solidFill>
                <a:latin typeface="Arial"/>
                <a:cs typeface="Arial"/>
              </a:rPr>
              <a:t>Robotic</a:t>
            </a:r>
            <a:r>
              <a:rPr sz="1300" b="1" spc="12" dirty="0">
                <a:solidFill>
                  <a:srgbClr val="333399"/>
                </a:solidFill>
                <a:latin typeface="Arial"/>
                <a:cs typeface="Arial"/>
              </a:rPr>
              <a:t> </a:t>
            </a:r>
            <a:r>
              <a:rPr sz="1300" b="1" spc="-4" dirty="0">
                <a:solidFill>
                  <a:srgbClr val="333399"/>
                </a:solidFill>
                <a:latin typeface="Arial"/>
                <a:cs typeface="Arial"/>
              </a:rPr>
              <a:t>arms,</a:t>
            </a:r>
            <a:r>
              <a:rPr sz="1300" b="1" spc="16" dirty="0">
                <a:solidFill>
                  <a:srgbClr val="333399"/>
                </a:solidFill>
                <a:latin typeface="Arial"/>
                <a:cs typeface="Arial"/>
              </a:rPr>
              <a:t> </a:t>
            </a:r>
            <a:r>
              <a:rPr sz="1300" b="1" spc="-8" dirty="0">
                <a:solidFill>
                  <a:srgbClr val="333399"/>
                </a:solidFill>
                <a:latin typeface="Arial"/>
                <a:cs typeface="Arial"/>
              </a:rPr>
              <a:t>Humanoid</a:t>
            </a:r>
            <a:r>
              <a:rPr sz="1300" b="1" spc="24" dirty="0">
                <a:solidFill>
                  <a:srgbClr val="333399"/>
                </a:solidFill>
                <a:latin typeface="Arial"/>
                <a:cs typeface="Arial"/>
              </a:rPr>
              <a:t> </a:t>
            </a:r>
            <a:r>
              <a:rPr sz="1300" b="1" spc="-4" dirty="0">
                <a:solidFill>
                  <a:srgbClr val="333399"/>
                </a:solidFill>
                <a:latin typeface="Arial"/>
                <a:cs typeface="Arial"/>
              </a:rPr>
              <a:t>robots</a:t>
            </a:r>
            <a:endParaRPr sz="1300">
              <a:latin typeface="Arial"/>
              <a:cs typeface="Arial"/>
            </a:endParaRPr>
          </a:p>
          <a:p>
            <a:pPr lvl="1">
              <a:spcBef>
                <a:spcPts val="33"/>
              </a:spcBef>
              <a:buClr>
                <a:srgbClr val="FFFFFF"/>
              </a:buClr>
              <a:buFont typeface="Wingdings"/>
              <a:buChar char=""/>
            </a:pPr>
            <a:endParaRPr sz="1400">
              <a:latin typeface="Arial"/>
              <a:cs typeface="Arial"/>
            </a:endParaRPr>
          </a:p>
          <a:p>
            <a:pPr marL="287555" indent="-277764">
              <a:spcBef>
                <a:spcPts val="4"/>
              </a:spcBef>
              <a:buClr>
                <a:srgbClr val="FFFFFF"/>
              </a:buClr>
              <a:buSzPct val="80555"/>
              <a:buFont typeface="Wingdings"/>
              <a:buChar char=""/>
              <a:tabLst>
                <a:tab pos="287555" algn="l"/>
                <a:tab pos="288070" algn="l"/>
              </a:tabLst>
            </a:pPr>
            <a:r>
              <a:rPr sz="1500" b="1" u="sng" spc="-4" dirty="0">
                <a:solidFill>
                  <a:srgbClr val="333399"/>
                </a:solidFill>
                <a:uFill>
                  <a:solidFill>
                    <a:srgbClr val="333399"/>
                  </a:solidFill>
                </a:uFill>
                <a:latin typeface="Arial"/>
                <a:cs typeface="Arial"/>
              </a:rPr>
              <a:t>Home</a:t>
            </a:r>
            <a:r>
              <a:rPr sz="1500" b="1" u="sng" spc="-21" dirty="0">
                <a:solidFill>
                  <a:srgbClr val="333399"/>
                </a:solidFill>
                <a:uFill>
                  <a:solidFill>
                    <a:srgbClr val="333399"/>
                  </a:solidFill>
                </a:uFill>
                <a:latin typeface="Arial"/>
                <a:cs typeface="Arial"/>
              </a:rPr>
              <a:t> </a:t>
            </a:r>
            <a:r>
              <a:rPr sz="1500" b="1" u="sng" spc="-4" dirty="0">
                <a:solidFill>
                  <a:srgbClr val="333399"/>
                </a:solidFill>
                <a:uFill>
                  <a:solidFill>
                    <a:srgbClr val="333399"/>
                  </a:solidFill>
                </a:uFill>
                <a:latin typeface="Arial"/>
                <a:cs typeface="Arial"/>
              </a:rPr>
              <a:t>appliances</a:t>
            </a:r>
            <a:endParaRPr sz="1500">
              <a:latin typeface="Arial"/>
              <a:cs typeface="Arial"/>
            </a:endParaRPr>
          </a:p>
          <a:p>
            <a:pPr marL="612729" marR="663230" lvl="1" indent="-231384">
              <a:lnSpc>
                <a:spcPts val="1250"/>
              </a:lnSpc>
              <a:spcBef>
                <a:spcPts val="313"/>
              </a:spcBef>
              <a:buClr>
                <a:srgbClr val="FFFFFF"/>
              </a:buClr>
              <a:buFont typeface="Wingdings"/>
              <a:buChar char=""/>
              <a:tabLst>
                <a:tab pos="612729" algn="l"/>
                <a:tab pos="613244" algn="l"/>
              </a:tabLst>
            </a:pPr>
            <a:r>
              <a:rPr sz="1300" b="1" spc="-4" dirty="0">
                <a:solidFill>
                  <a:srgbClr val="333399"/>
                </a:solidFill>
                <a:latin typeface="Arial"/>
                <a:cs typeface="Arial"/>
              </a:rPr>
              <a:t>Washing</a:t>
            </a:r>
            <a:r>
              <a:rPr sz="1300" b="1" spc="-16" dirty="0">
                <a:solidFill>
                  <a:srgbClr val="333399"/>
                </a:solidFill>
                <a:latin typeface="Arial"/>
                <a:cs typeface="Arial"/>
              </a:rPr>
              <a:t> </a:t>
            </a:r>
            <a:r>
              <a:rPr sz="1300" b="1" spc="-4" dirty="0">
                <a:solidFill>
                  <a:srgbClr val="333399"/>
                </a:solidFill>
                <a:latin typeface="Arial"/>
                <a:cs typeface="Arial"/>
              </a:rPr>
              <a:t>machines,</a:t>
            </a:r>
            <a:r>
              <a:rPr sz="1300" b="1" spc="-8" dirty="0">
                <a:solidFill>
                  <a:srgbClr val="333399"/>
                </a:solidFill>
                <a:latin typeface="Arial"/>
                <a:cs typeface="Arial"/>
              </a:rPr>
              <a:t> </a:t>
            </a:r>
            <a:r>
              <a:rPr sz="1300" b="1" spc="-12" dirty="0">
                <a:solidFill>
                  <a:srgbClr val="333399"/>
                </a:solidFill>
                <a:latin typeface="Arial"/>
                <a:cs typeface="Arial"/>
              </a:rPr>
              <a:t>ACs, </a:t>
            </a:r>
            <a:r>
              <a:rPr sz="1300" b="1" spc="-349" dirty="0">
                <a:solidFill>
                  <a:srgbClr val="333399"/>
                </a:solidFill>
                <a:latin typeface="Arial"/>
                <a:cs typeface="Arial"/>
              </a:rPr>
              <a:t> </a:t>
            </a:r>
            <a:r>
              <a:rPr sz="1300" b="1" spc="-4" dirty="0">
                <a:solidFill>
                  <a:srgbClr val="333399"/>
                </a:solidFill>
                <a:latin typeface="Arial"/>
                <a:cs typeface="Arial"/>
              </a:rPr>
              <a:t>Refrigerators,</a:t>
            </a:r>
            <a:r>
              <a:rPr sz="1300" b="1" spc="21" dirty="0">
                <a:solidFill>
                  <a:srgbClr val="333399"/>
                </a:solidFill>
                <a:latin typeface="Arial"/>
                <a:cs typeface="Arial"/>
              </a:rPr>
              <a:t> </a:t>
            </a:r>
            <a:r>
              <a:rPr sz="1300" b="1" spc="-4" dirty="0">
                <a:solidFill>
                  <a:srgbClr val="333399"/>
                </a:solidFill>
                <a:latin typeface="Arial"/>
                <a:cs typeface="Arial"/>
              </a:rPr>
              <a:t>cameras</a:t>
            </a:r>
            <a:endParaRPr sz="1300">
              <a:latin typeface="Arial"/>
              <a:cs typeface="Arial"/>
            </a:endParaRPr>
          </a:p>
          <a:p>
            <a:pPr lvl="1">
              <a:spcBef>
                <a:spcPts val="4"/>
              </a:spcBef>
              <a:buClr>
                <a:srgbClr val="FFFFFF"/>
              </a:buClr>
              <a:buFont typeface="Wingdings"/>
              <a:buChar char=""/>
            </a:pPr>
            <a:endParaRPr sz="1400">
              <a:latin typeface="Arial"/>
              <a:cs typeface="Arial"/>
            </a:endParaRPr>
          </a:p>
          <a:p>
            <a:pPr marL="287555" indent="-277764">
              <a:buClr>
                <a:srgbClr val="FFFFFF"/>
              </a:buClr>
              <a:buSzPct val="80555"/>
              <a:buFont typeface="Wingdings"/>
              <a:buChar char=""/>
              <a:tabLst>
                <a:tab pos="287555" algn="l"/>
                <a:tab pos="288070" algn="l"/>
              </a:tabLst>
            </a:pPr>
            <a:r>
              <a:rPr sz="1500" b="1" u="sng" spc="-4" dirty="0">
                <a:solidFill>
                  <a:srgbClr val="333399"/>
                </a:solidFill>
                <a:uFill>
                  <a:solidFill>
                    <a:srgbClr val="333399"/>
                  </a:solidFill>
                </a:uFill>
                <a:latin typeface="Arial"/>
                <a:cs typeface="Arial"/>
              </a:rPr>
              <a:t>Automobiles</a:t>
            </a:r>
            <a:endParaRPr sz="1500">
              <a:latin typeface="Arial"/>
              <a:cs typeface="Arial"/>
            </a:endParaRPr>
          </a:p>
          <a:p>
            <a:pPr marL="612729" marR="170574" lvl="1" indent="-231384">
              <a:lnSpc>
                <a:spcPts val="1250"/>
              </a:lnSpc>
              <a:spcBef>
                <a:spcPts val="313"/>
              </a:spcBef>
              <a:buClr>
                <a:srgbClr val="FFFFFF"/>
              </a:buClr>
              <a:buFont typeface="Wingdings"/>
              <a:buChar char=""/>
              <a:tabLst>
                <a:tab pos="612729" algn="l"/>
                <a:tab pos="613244" algn="l"/>
              </a:tabLst>
            </a:pPr>
            <a:r>
              <a:rPr sz="1300" b="1" spc="-8" dirty="0">
                <a:solidFill>
                  <a:srgbClr val="333399"/>
                </a:solidFill>
                <a:latin typeface="Arial"/>
                <a:cs typeface="Arial"/>
              </a:rPr>
              <a:t>Travel</a:t>
            </a:r>
            <a:r>
              <a:rPr sz="1300" b="1" spc="28" dirty="0">
                <a:solidFill>
                  <a:srgbClr val="333399"/>
                </a:solidFill>
                <a:latin typeface="Arial"/>
                <a:cs typeface="Arial"/>
              </a:rPr>
              <a:t> </a:t>
            </a:r>
            <a:r>
              <a:rPr sz="1300" b="1" spc="-4" dirty="0">
                <a:solidFill>
                  <a:srgbClr val="333399"/>
                </a:solidFill>
                <a:latin typeface="Arial"/>
                <a:cs typeface="Arial"/>
              </a:rPr>
              <a:t>Speed</a:t>
            </a:r>
            <a:r>
              <a:rPr sz="1300" b="1" spc="-8" dirty="0">
                <a:solidFill>
                  <a:srgbClr val="333399"/>
                </a:solidFill>
                <a:latin typeface="Arial"/>
                <a:cs typeface="Arial"/>
              </a:rPr>
              <a:t> </a:t>
            </a:r>
            <a:r>
              <a:rPr sz="1300" b="1" spc="-4" dirty="0">
                <a:solidFill>
                  <a:srgbClr val="333399"/>
                </a:solidFill>
                <a:latin typeface="Arial"/>
                <a:cs typeface="Arial"/>
              </a:rPr>
              <a:t>Estimation,</a:t>
            </a:r>
            <a:r>
              <a:rPr sz="1300" b="1" spc="28" dirty="0">
                <a:solidFill>
                  <a:srgbClr val="333399"/>
                </a:solidFill>
                <a:latin typeface="Arial"/>
                <a:cs typeface="Arial"/>
              </a:rPr>
              <a:t> </a:t>
            </a:r>
            <a:r>
              <a:rPr sz="1300" b="1" spc="-4" dirty="0">
                <a:solidFill>
                  <a:srgbClr val="333399"/>
                </a:solidFill>
                <a:latin typeface="Arial"/>
                <a:cs typeface="Arial"/>
              </a:rPr>
              <a:t>Sleep </a:t>
            </a:r>
            <a:r>
              <a:rPr sz="1300" b="1" spc="-349" dirty="0">
                <a:solidFill>
                  <a:srgbClr val="333399"/>
                </a:solidFill>
                <a:latin typeface="Arial"/>
                <a:cs typeface="Arial"/>
              </a:rPr>
              <a:t> </a:t>
            </a:r>
            <a:r>
              <a:rPr sz="1300" b="1" spc="-4" dirty="0">
                <a:solidFill>
                  <a:srgbClr val="333399"/>
                </a:solidFill>
                <a:latin typeface="Arial"/>
                <a:cs typeface="Arial"/>
              </a:rPr>
              <a:t>Warning</a:t>
            </a:r>
            <a:r>
              <a:rPr sz="1300" b="1" dirty="0">
                <a:solidFill>
                  <a:srgbClr val="333399"/>
                </a:solidFill>
                <a:latin typeface="Arial"/>
                <a:cs typeface="Arial"/>
              </a:rPr>
              <a:t> </a:t>
            </a:r>
            <a:r>
              <a:rPr sz="1300" b="1" spc="-8" dirty="0">
                <a:solidFill>
                  <a:srgbClr val="333399"/>
                </a:solidFill>
                <a:latin typeface="Arial"/>
                <a:cs typeface="Arial"/>
              </a:rPr>
              <a:t>Systems,</a:t>
            </a:r>
            <a:r>
              <a:rPr sz="1300" b="1" spc="33" dirty="0">
                <a:solidFill>
                  <a:srgbClr val="333399"/>
                </a:solidFill>
                <a:latin typeface="Arial"/>
                <a:cs typeface="Arial"/>
              </a:rPr>
              <a:t> </a:t>
            </a:r>
            <a:r>
              <a:rPr sz="1300" b="1" spc="-4" dirty="0">
                <a:solidFill>
                  <a:srgbClr val="333399"/>
                </a:solidFill>
                <a:latin typeface="Arial"/>
                <a:cs typeface="Arial"/>
              </a:rPr>
              <a:t>Driver-less </a:t>
            </a:r>
            <a:r>
              <a:rPr sz="1300" b="1" dirty="0">
                <a:solidFill>
                  <a:srgbClr val="333399"/>
                </a:solidFill>
                <a:latin typeface="Arial"/>
                <a:cs typeface="Arial"/>
              </a:rPr>
              <a:t> </a:t>
            </a:r>
            <a:r>
              <a:rPr sz="1300" b="1" spc="-4" dirty="0">
                <a:solidFill>
                  <a:srgbClr val="333399"/>
                </a:solidFill>
                <a:latin typeface="Arial"/>
                <a:cs typeface="Arial"/>
              </a:rPr>
              <a:t>cars</a:t>
            </a:r>
            <a:endParaRPr sz="1300">
              <a:latin typeface="Arial"/>
              <a:cs typeface="Arial"/>
            </a:endParaRPr>
          </a:p>
          <a:p>
            <a:pPr>
              <a:spcBef>
                <a:spcPts val="40"/>
              </a:spcBef>
            </a:pPr>
            <a:endParaRPr sz="1400">
              <a:latin typeface="Arial"/>
              <a:cs typeface="Arial"/>
            </a:endParaRPr>
          </a:p>
          <a:p>
            <a:pPr marL="287555"/>
            <a:r>
              <a:rPr sz="1500" b="1" u="sng" spc="-4" dirty="0">
                <a:solidFill>
                  <a:srgbClr val="333399"/>
                </a:solidFill>
                <a:uFill>
                  <a:solidFill>
                    <a:srgbClr val="333399"/>
                  </a:solidFill>
                </a:uFill>
                <a:latin typeface="Arial"/>
                <a:cs typeface="Arial"/>
              </a:rPr>
              <a:t>Spacecrafts</a:t>
            </a:r>
            <a:endParaRPr sz="1500">
              <a:latin typeface="Arial"/>
              <a:cs typeface="Arial"/>
            </a:endParaRPr>
          </a:p>
          <a:p>
            <a:pPr marL="612729" marR="4123">
              <a:lnSpc>
                <a:spcPts val="1250"/>
              </a:lnSpc>
              <a:spcBef>
                <a:spcPts val="316"/>
              </a:spcBef>
            </a:pPr>
            <a:r>
              <a:rPr sz="1300" b="1" spc="-8" dirty="0">
                <a:solidFill>
                  <a:srgbClr val="333399"/>
                </a:solidFill>
                <a:latin typeface="Arial"/>
                <a:cs typeface="Arial"/>
              </a:rPr>
              <a:t>Maneuvering</a:t>
            </a:r>
            <a:r>
              <a:rPr sz="1300" b="1" spc="40" dirty="0">
                <a:solidFill>
                  <a:srgbClr val="333399"/>
                </a:solidFill>
                <a:latin typeface="Arial"/>
                <a:cs typeface="Arial"/>
              </a:rPr>
              <a:t> </a:t>
            </a:r>
            <a:r>
              <a:rPr sz="1300" b="1" spc="-4" dirty="0">
                <a:solidFill>
                  <a:srgbClr val="333399"/>
                </a:solidFill>
                <a:latin typeface="Arial"/>
                <a:cs typeface="Arial"/>
              </a:rPr>
              <a:t>of</a:t>
            </a:r>
            <a:r>
              <a:rPr sz="1300" b="1" spc="16" dirty="0">
                <a:solidFill>
                  <a:srgbClr val="333399"/>
                </a:solidFill>
                <a:latin typeface="Arial"/>
                <a:cs typeface="Arial"/>
              </a:rPr>
              <a:t> </a:t>
            </a:r>
            <a:r>
              <a:rPr sz="1300" b="1" spc="-4" dirty="0">
                <a:solidFill>
                  <a:srgbClr val="333399"/>
                </a:solidFill>
                <a:latin typeface="Arial"/>
                <a:cs typeface="Arial"/>
              </a:rPr>
              <a:t>a Space </a:t>
            </a:r>
            <a:r>
              <a:rPr sz="1300" b="1" dirty="0">
                <a:solidFill>
                  <a:srgbClr val="333399"/>
                </a:solidFill>
                <a:latin typeface="Arial"/>
                <a:cs typeface="Arial"/>
              </a:rPr>
              <a:t> </a:t>
            </a:r>
            <a:r>
              <a:rPr sz="1300" b="1" spc="-4" dirty="0">
                <a:solidFill>
                  <a:srgbClr val="333399"/>
                </a:solidFill>
                <a:latin typeface="Arial"/>
                <a:cs typeface="Arial"/>
              </a:rPr>
              <a:t>Shuttle(FL),</a:t>
            </a:r>
            <a:r>
              <a:rPr sz="1300" b="1" spc="28" dirty="0">
                <a:solidFill>
                  <a:srgbClr val="333399"/>
                </a:solidFill>
                <a:latin typeface="Arial"/>
                <a:cs typeface="Arial"/>
              </a:rPr>
              <a:t> </a:t>
            </a:r>
            <a:r>
              <a:rPr sz="1300" b="1" spc="-4" dirty="0">
                <a:solidFill>
                  <a:srgbClr val="333399"/>
                </a:solidFill>
                <a:latin typeface="Arial"/>
                <a:cs typeface="Arial"/>
              </a:rPr>
              <a:t>Optimization</a:t>
            </a:r>
            <a:r>
              <a:rPr sz="1300" b="1" spc="33" dirty="0">
                <a:solidFill>
                  <a:srgbClr val="333399"/>
                </a:solidFill>
                <a:latin typeface="Arial"/>
                <a:cs typeface="Arial"/>
              </a:rPr>
              <a:t> </a:t>
            </a:r>
            <a:r>
              <a:rPr sz="1300" b="1" spc="-4" dirty="0">
                <a:solidFill>
                  <a:srgbClr val="333399"/>
                </a:solidFill>
                <a:latin typeface="Arial"/>
                <a:cs typeface="Arial"/>
              </a:rPr>
              <a:t>of</a:t>
            </a:r>
            <a:r>
              <a:rPr sz="1300" b="1" dirty="0">
                <a:solidFill>
                  <a:srgbClr val="333399"/>
                </a:solidFill>
                <a:latin typeface="Arial"/>
                <a:cs typeface="Arial"/>
              </a:rPr>
              <a:t> </a:t>
            </a:r>
            <a:r>
              <a:rPr sz="1300" b="1" spc="-4" dirty="0">
                <a:solidFill>
                  <a:srgbClr val="333399"/>
                </a:solidFill>
                <a:latin typeface="Arial"/>
                <a:cs typeface="Arial"/>
              </a:rPr>
              <a:t>Fuel- </a:t>
            </a:r>
            <a:r>
              <a:rPr sz="1300" b="1" spc="-349" dirty="0">
                <a:solidFill>
                  <a:srgbClr val="333399"/>
                </a:solidFill>
                <a:latin typeface="Arial"/>
                <a:cs typeface="Arial"/>
              </a:rPr>
              <a:t> </a:t>
            </a:r>
            <a:r>
              <a:rPr sz="1300" b="1" spc="-4" dirty="0">
                <a:solidFill>
                  <a:srgbClr val="333399"/>
                </a:solidFill>
                <a:latin typeface="Arial"/>
                <a:cs typeface="Arial"/>
              </a:rPr>
              <a:t>efficient</a:t>
            </a:r>
            <a:r>
              <a:rPr sz="1300" b="1" spc="24" dirty="0">
                <a:solidFill>
                  <a:srgbClr val="333399"/>
                </a:solidFill>
                <a:latin typeface="Arial"/>
                <a:cs typeface="Arial"/>
              </a:rPr>
              <a:t> </a:t>
            </a:r>
            <a:r>
              <a:rPr sz="1300" b="1" spc="-4" dirty="0">
                <a:solidFill>
                  <a:srgbClr val="333399"/>
                </a:solidFill>
                <a:latin typeface="Arial"/>
                <a:cs typeface="Arial"/>
              </a:rPr>
              <a:t>Solutions</a:t>
            </a:r>
            <a:r>
              <a:rPr sz="1300" b="1" spc="16" dirty="0">
                <a:solidFill>
                  <a:srgbClr val="333399"/>
                </a:solidFill>
                <a:latin typeface="Arial"/>
                <a:cs typeface="Arial"/>
              </a:rPr>
              <a:t> </a:t>
            </a:r>
            <a:r>
              <a:rPr sz="1300" b="1" spc="-4" dirty="0">
                <a:solidFill>
                  <a:srgbClr val="333399"/>
                </a:solidFill>
                <a:latin typeface="Arial"/>
                <a:cs typeface="Arial"/>
              </a:rPr>
              <a:t>for</a:t>
            </a:r>
            <a:r>
              <a:rPr sz="1300" b="1" spc="12" dirty="0">
                <a:solidFill>
                  <a:srgbClr val="333399"/>
                </a:solidFill>
                <a:latin typeface="Arial"/>
                <a:cs typeface="Arial"/>
              </a:rPr>
              <a:t> </a:t>
            </a:r>
            <a:r>
              <a:rPr sz="1300" b="1" spc="-4" dirty="0">
                <a:solidFill>
                  <a:srgbClr val="333399"/>
                </a:solidFill>
                <a:latin typeface="Arial"/>
                <a:cs typeface="Arial"/>
              </a:rPr>
              <a:t>space craft</a:t>
            </a:r>
            <a:endParaRPr sz="1300">
              <a:latin typeface="Arial"/>
              <a:cs typeface="Arial"/>
            </a:endParaRPr>
          </a:p>
        </p:txBody>
      </p:sp>
      <p:grpSp>
        <p:nvGrpSpPr>
          <p:cNvPr id="11" name="object 11"/>
          <p:cNvGrpSpPr/>
          <p:nvPr/>
        </p:nvGrpSpPr>
        <p:grpSpPr>
          <a:xfrm>
            <a:off x="1808479" y="1534414"/>
            <a:ext cx="3056128" cy="4533900"/>
            <a:chOff x="685800" y="1562100"/>
            <a:chExt cx="4297680" cy="4533900"/>
          </a:xfrm>
        </p:grpSpPr>
        <p:pic>
          <p:nvPicPr>
            <p:cNvPr id="12" name="object 12"/>
            <p:cNvPicPr/>
            <p:nvPr/>
          </p:nvPicPr>
          <p:blipFill>
            <a:blip r:embed="rId8" cstate="print"/>
            <a:stretch>
              <a:fillRect/>
            </a:stretch>
          </p:blipFill>
          <p:spPr>
            <a:xfrm>
              <a:off x="685800" y="1752600"/>
              <a:ext cx="1786127" cy="2980944"/>
            </a:xfrm>
            <a:prstGeom prst="rect">
              <a:avLst/>
            </a:prstGeom>
          </p:spPr>
        </p:pic>
        <p:pic>
          <p:nvPicPr>
            <p:cNvPr id="13" name="object 13"/>
            <p:cNvPicPr/>
            <p:nvPr/>
          </p:nvPicPr>
          <p:blipFill>
            <a:blip r:embed="rId9" cstate="print"/>
            <a:stretch>
              <a:fillRect/>
            </a:stretch>
          </p:blipFill>
          <p:spPr>
            <a:xfrm>
              <a:off x="2353055" y="1562100"/>
              <a:ext cx="2630423" cy="1874520"/>
            </a:xfrm>
            <a:prstGeom prst="rect">
              <a:avLst/>
            </a:prstGeom>
          </p:spPr>
        </p:pic>
        <p:pic>
          <p:nvPicPr>
            <p:cNvPr id="14" name="object 14"/>
            <p:cNvPicPr/>
            <p:nvPr/>
          </p:nvPicPr>
          <p:blipFill>
            <a:blip r:embed="rId10" cstate="print"/>
            <a:stretch>
              <a:fillRect/>
            </a:stretch>
          </p:blipFill>
          <p:spPr>
            <a:xfrm>
              <a:off x="685800" y="4369307"/>
              <a:ext cx="2089404" cy="1726692"/>
            </a:xfrm>
            <a:prstGeom prst="rect">
              <a:avLst/>
            </a:prstGeom>
          </p:spPr>
        </p:pic>
        <p:pic>
          <p:nvPicPr>
            <p:cNvPr id="15" name="object 15"/>
            <p:cNvPicPr/>
            <p:nvPr/>
          </p:nvPicPr>
          <p:blipFill>
            <a:blip r:embed="rId11" cstate="print"/>
            <a:stretch>
              <a:fillRect/>
            </a:stretch>
          </p:blipFill>
          <p:spPr>
            <a:xfrm>
              <a:off x="2353055" y="3081527"/>
              <a:ext cx="2630423" cy="1652016"/>
            </a:xfrm>
            <a:prstGeom prst="rect">
              <a:avLst/>
            </a:prstGeom>
          </p:spPr>
        </p:pic>
      </p:grpSp>
      <p:pic>
        <p:nvPicPr>
          <p:cNvPr id="16" name="Picture 2">
            <a:extLst>
              <a:ext uri="{FF2B5EF4-FFF2-40B4-BE49-F238E27FC236}">
                <a16:creationId xmlns:a16="http://schemas.microsoft.com/office/drawing/2014/main" xmlns="" id="{56719458-FEEE-4E65-823D-37903BBCD650}"/>
              </a:ext>
            </a:extLst>
          </p:cNvPr>
          <p:cNvPicPr>
            <a:picLocks noChangeAspect="1" noChangeArrowheads="1"/>
          </p:cNvPicPr>
          <p:nvPr/>
        </p:nvPicPr>
        <p:blipFill>
          <a:blip r:embed="rId12" cstate="print"/>
          <a:srcRect/>
          <a:stretch>
            <a:fillRect/>
          </a:stretch>
        </p:blipFill>
        <p:spPr bwMode="auto">
          <a:xfrm>
            <a:off x="7112000" y="65569"/>
            <a:ext cx="2032000" cy="1067144"/>
          </a:xfrm>
          <a:prstGeom prst="rect">
            <a:avLst/>
          </a:prstGeom>
          <a:noFill/>
          <a:ln w="9525">
            <a:noFill/>
            <a:miter lim="800000"/>
            <a:headEnd/>
            <a:tailEnd/>
          </a:ln>
        </p:spPr>
      </p:pic>
      <p:sp>
        <p:nvSpPr>
          <p:cNvPr id="18" name="Slide Number Placeholder 17">
            <a:extLst>
              <a:ext uri="{FF2B5EF4-FFF2-40B4-BE49-F238E27FC236}">
                <a16:creationId xmlns:a16="http://schemas.microsoft.com/office/drawing/2014/main" xmlns="" id="{1F631BE0-6F96-4F55-BE32-F727978A82A5}"/>
              </a:ext>
            </a:extLst>
          </p:cNvPr>
          <p:cNvSpPr>
            <a:spLocks noGrp="1"/>
          </p:cNvSpPr>
          <p:nvPr>
            <p:ph type="sldNum" sz="quarter" idx="12"/>
          </p:nvPr>
        </p:nvSpPr>
        <p:spPr/>
        <p:txBody>
          <a:bodyPr/>
          <a:lstStyle/>
          <a:p>
            <a:fld id="{98F4A237-58DC-4CB8-A92A-C7FDFBDB682E}"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8F4A237-58DC-4CB8-A92A-C7FDFBDB682E}" type="slidenum">
              <a:rPr lang="en-US" smtClean="0"/>
              <a:pPr/>
              <a:t>34</a:t>
            </a:fld>
            <a:endParaRPr lang="en-US"/>
          </a:p>
        </p:txBody>
      </p:sp>
      <p:pic>
        <p:nvPicPr>
          <p:cNvPr id="1026" name="Picture 2"/>
          <p:cNvPicPr>
            <a:picLocks noChangeAspect="1" noChangeArrowheads="1"/>
          </p:cNvPicPr>
          <p:nvPr/>
        </p:nvPicPr>
        <p:blipFill>
          <a:blip r:embed="rId2"/>
          <a:srcRect/>
          <a:stretch>
            <a:fillRect/>
          </a:stretch>
        </p:blipFill>
        <p:spPr bwMode="auto">
          <a:xfrm>
            <a:off x="0" y="0"/>
            <a:ext cx="9144000" cy="4214813"/>
          </a:xfrm>
          <a:prstGeom prst="rect">
            <a:avLst/>
          </a:prstGeom>
          <a:noFill/>
          <a:ln w="9525">
            <a:noFill/>
            <a:miter lim="800000"/>
            <a:headEnd/>
            <a:tailEnd/>
          </a:ln>
          <a:effectLst/>
        </p:spPr>
      </p:pic>
      <p:sp>
        <p:nvSpPr>
          <p:cNvPr id="4" name="Rectangle 3"/>
          <p:cNvSpPr/>
          <p:nvPr/>
        </p:nvSpPr>
        <p:spPr>
          <a:xfrm>
            <a:off x="355600" y="4714875"/>
            <a:ext cx="6807200" cy="2406784"/>
          </a:xfrm>
          <a:prstGeom prst="rect">
            <a:avLst/>
          </a:prstGeom>
        </p:spPr>
        <p:txBody>
          <a:bodyPr wrap="square" lIns="69568" tIns="34784" rIns="69568" bIns="34784">
            <a:spAutoFit/>
          </a:bodyPr>
          <a:lstStyle/>
          <a:p>
            <a:pPr marL="574050">
              <a:spcBef>
                <a:spcPts val="1943"/>
              </a:spcBef>
            </a:pPr>
            <a:r>
              <a:rPr lang="en-US" b="1" spc="-10" dirty="0">
                <a:latin typeface="Arial"/>
                <a:cs typeface="Arial"/>
              </a:rPr>
              <a:t>Dendrite </a:t>
            </a:r>
            <a:r>
              <a:rPr lang="en-US" spc="-10" dirty="0">
                <a:latin typeface="Arial"/>
                <a:cs typeface="Arial"/>
              </a:rPr>
              <a:t>: </a:t>
            </a:r>
            <a:r>
              <a:rPr lang="en-US" spc="-20" dirty="0">
                <a:latin typeface="Arial"/>
                <a:cs typeface="Arial"/>
              </a:rPr>
              <a:t>A </a:t>
            </a:r>
            <a:r>
              <a:rPr lang="en-US" spc="-30" dirty="0">
                <a:latin typeface="Arial"/>
                <a:cs typeface="Arial"/>
              </a:rPr>
              <a:t>bush </a:t>
            </a:r>
            <a:r>
              <a:rPr lang="en-US" spc="-10" dirty="0">
                <a:latin typeface="Arial"/>
                <a:cs typeface="Arial"/>
              </a:rPr>
              <a:t>of very thin</a:t>
            </a:r>
            <a:r>
              <a:rPr lang="en-US" spc="138" dirty="0">
                <a:latin typeface="Arial"/>
                <a:cs typeface="Arial"/>
              </a:rPr>
              <a:t> </a:t>
            </a:r>
            <a:r>
              <a:rPr lang="en-US" spc="-20" dirty="0" err="1">
                <a:latin typeface="Arial"/>
                <a:cs typeface="Arial"/>
              </a:rPr>
              <a:t>fibre</a:t>
            </a:r>
            <a:r>
              <a:rPr lang="en-US" spc="-20" dirty="0">
                <a:latin typeface="Arial"/>
                <a:cs typeface="Arial"/>
              </a:rPr>
              <a:t>.</a:t>
            </a:r>
          </a:p>
          <a:p>
            <a:pPr marL="574050">
              <a:spcBef>
                <a:spcPts val="1943"/>
              </a:spcBef>
            </a:pPr>
            <a:r>
              <a:rPr lang="en-US" b="1" spc="-20" dirty="0">
                <a:latin typeface="Arial"/>
                <a:cs typeface="Arial"/>
              </a:rPr>
              <a:t>Axon </a:t>
            </a:r>
            <a:r>
              <a:rPr lang="en-US" spc="-10" dirty="0">
                <a:latin typeface="Arial"/>
                <a:cs typeface="Arial"/>
              </a:rPr>
              <a:t>: </a:t>
            </a:r>
            <a:r>
              <a:rPr lang="en-US" spc="-20" dirty="0">
                <a:latin typeface="Arial"/>
                <a:cs typeface="Arial"/>
              </a:rPr>
              <a:t>A </a:t>
            </a:r>
            <a:r>
              <a:rPr lang="en-US" spc="-10" dirty="0">
                <a:latin typeface="Arial"/>
                <a:cs typeface="Arial"/>
              </a:rPr>
              <a:t>long cylindrical</a:t>
            </a:r>
            <a:r>
              <a:rPr lang="en-US" spc="138" dirty="0">
                <a:latin typeface="Arial"/>
                <a:cs typeface="Arial"/>
              </a:rPr>
              <a:t> </a:t>
            </a:r>
            <a:r>
              <a:rPr lang="en-US" spc="-20" dirty="0" err="1">
                <a:latin typeface="Arial"/>
                <a:cs typeface="Arial"/>
              </a:rPr>
              <a:t>fibre</a:t>
            </a:r>
            <a:r>
              <a:rPr lang="en-US" spc="-20" dirty="0">
                <a:latin typeface="Arial"/>
                <a:cs typeface="Arial"/>
              </a:rPr>
              <a:t>.</a:t>
            </a:r>
            <a:endParaRPr lang="en-US" dirty="0" smtClean="0">
              <a:latin typeface="Arial"/>
              <a:cs typeface="Arial"/>
            </a:endParaRPr>
          </a:p>
          <a:p>
            <a:pPr marL="574050" marR="62944">
              <a:lnSpc>
                <a:spcPct val="102600"/>
              </a:lnSpc>
              <a:spcBef>
                <a:spcPts val="1348"/>
              </a:spcBef>
            </a:pPr>
            <a:r>
              <a:rPr lang="en-US" b="1" spc="-20" dirty="0">
                <a:latin typeface="Arial"/>
                <a:cs typeface="Arial"/>
              </a:rPr>
              <a:t>Soma </a:t>
            </a:r>
            <a:r>
              <a:rPr lang="en-US" spc="-10" dirty="0">
                <a:latin typeface="Arial"/>
                <a:cs typeface="Arial"/>
              </a:rPr>
              <a:t>: It is also called </a:t>
            </a:r>
            <a:r>
              <a:rPr lang="en-US" spc="-20" dirty="0">
                <a:latin typeface="Arial"/>
                <a:cs typeface="Arial"/>
              </a:rPr>
              <a:t>a </a:t>
            </a:r>
            <a:r>
              <a:rPr lang="en-US" spc="-10" dirty="0">
                <a:latin typeface="Arial"/>
                <a:cs typeface="Arial"/>
              </a:rPr>
              <a:t>cell </a:t>
            </a:r>
            <a:r>
              <a:rPr lang="en-US" spc="-59" dirty="0">
                <a:latin typeface="Arial"/>
                <a:cs typeface="Arial"/>
              </a:rPr>
              <a:t>body, </a:t>
            </a:r>
            <a:r>
              <a:rPr lang="en-US" spc="-20" dirty="0">
                <a:latin typeface="Arial"/>
                <a:cs typeface="Arial"/>
              </a:rPr>
              <a:t>and </a:t>
            </a:r>
            <a:r>
              <a:rPr lang="en-US" spc="-10" dirty="0">
                <a:latin typeface="Arial"/>
                <a:cs typeface="Arial"/>
              </a:rPr>
              <a:t>just </a:t>
            </a:r>
            <a:r>
              <a:rPr lang="en-US" spc="-20" dirty="0">
                <a:latin typeface="Arial"/>
                <a:cs typeface="Arial"/>
              </a:rPr>
              <a:t>like </a:t>
            </a:r>
            <a:r>
              <a:rPr lang="en-US" spc="-10" dirty="0">
                <a:latin typeface="Arial"/>
                <a:cs typeface="Arial"/>
              </a:rPr>
              <a:t>as </a:t>
            </a:r>
            <a:r>
              <a:rPr lang="en-US" spc="-20" dirty="0">
                <a:latin typeface="Arial"/>
                <a:cs typeface="Arial"/>
              </a:rPr>
              <a:t>a nucleus </a:t>
            </a:r>
            <a:r>
              <a:rPr lang="en-US" spc="-10" dirty="0">
                <a:latin typeface="Arial"/>
                <a:cs typeface="Arial"/>
              </a:rPr>
              <a:t>of  cell.</a:t>
            </a:r>
            <a:endParaRPr lang="en-US" dirty="0" smtClean="0">
              <a:latin typeface="Arial"/>
              <a:cs typeface="Arial"/>
            </a:endParaRPr>
          </a:p>
          <a:p>
            <a:pPr marL="574050" marR="323533">
              <a:lnSpc>
                <a:spcPct val="102600"/>
              </a:lnSpc>
              <a:spcBef>
                <a:spcPts val="1348"/>
              </a:spcBef>
            </a:pPr>
            <a:r>
              <a:rPr lang="en-US" b="1" spc="-20" dirty="0">
                <a:latin typeface="Arial"/>
                <a:cs typeface="Arial"/>
              </a:rPr>
              <a:t>Synapse </a:t>
            </a:r>
            <a:r>
              <a:rPr lang="en-US" spc="-10" dirty="0">
                <a:latin typeface="Arial"/>
                <a:cs typeface="Arial"/>
              </a:rPr>
              <a:t>: It is </a:t>
            </a:r>
            <a:r>
              <a:rPr lang="en-US" spc="-20" dirty="0">
                <a:latin typeface="Arial"/>
                <a:cs typeface="Arial"/>
              </a:rPr>
              <a:t>a </a:t>
            </a:r>
            <a:r>
              <a:rPr lang="en-US" spc="-10" dirty="0">
                <a:latin typeface="Arial"/>
                <a:cs typeface="Arial"/>
              </a:rPr>
              <a:t>junction </a:t>
            </a:r>
            <a:r>
              <a:rPr lang="en-US" spc="-20" dirty="0">
                <a:latin typeface="Arial"/>
                <a:cs typeface="Arial"/>
              </a:rPr>
              <a:t>where axon </a:t>
            </a:r>
            <a:r>
              <a:rPr lang="en-US" spc="-30" dirty="0">
                <a:latin typeface="Arial"/>
                <a:cs typeface="Arial"/>
              </a:rPr>
              <a:t>makes </a:t>
            </a:r>
            <a:r>
              <a:rPr lang="en-US" spc="-10" dirty="0">
                <a:latin typeface="Arial"/>
                <a:cs typeface="Arial"/>
              </a:rPr>
              <a:t>contact with the  dendrites of neighboring</a:t>
            </a:r>
            <a:r>
              <a:rPr lang="en-US" spc="-20" dirty="0">
                <a:latin typeface="Arial"/>
                <a:cs typeface="Arial"/>
              </a:rPr>
              <a:t> </a:t>
            </a:r>
            <a:r>
              <a:rPr lang="en-US" spc="-10" dirty="0">
                <a:latin typeface="Arial"/>
                <a:cs typeface="Arial"/>
              </a:rPr>
              <a:t>dendrites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8F4A237-58DC-4CB8-A92A-C7FDFBDB682E}" type="slidenum">
              <a:rPr lang="en-US" smtClean="0"/>
              <a:pPr/>
              <a:t>35</a:t>
            </a:fld>
            <a:endParaRPr lang="en-US"/>
          </a:p>
        </p:txBody>
      </p:sp>
      <p:pic>
        <p:nvPicPr>
          <p:cNvPr id="2050" name="Picture 2"/>
          <p:cNvPicPr>
            <a:picLocks noChangeAspect="1" noChangeArrowheads="1"/>
          </p:cNvPicPr>
          <p:nvPr/>
        </p:nvPicPr>
        <p:blipFill>
          <a:blip r:embed="rId2"/>
          <a:srcRect/>
          <a:stretch>
            <a:fillRect/>
          </a:stretch>
        </p:blipFill>
        <p:spPr bwMode="auto">
          <a:xfrm>
            <a:off x="355600" y="428625"/>
            <a:ext cx="7937500" cy="57864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8F4A237-58DC-4CB8-A92A-C7FDFBDB682E}" type="slidenum">
              <a:rPr lang="en-US" smtClean="0"/>
              <a:pPr/>
              <a:t>36</a:t>
            </a:fld>
            <a:endParaRPr lang="en-US"/>
          </a:p>
        </p:txBody>
      </p:sp>
      <p:pic>
        <p:nvPicPr>
          <p:cNvPr id="3074" name="Picture 2"/>
          <p:cNvPicPr>
            <a:picLocks noChangeAspect="1" noChangeArrowheads="1"/>
          </p:cNvPicPr>
          <p:nvPr/>
        </p:nvPicPr>
        <p:blipFill>
          <a:blip r:embed="rId2"/>
          <a:srcRect/>
          <a:stretch>
            <a:fillRect/>
          </a:stretch>
        </p:blipFill>
        <p:spPr bwMode="auto">
          <a:xfrm>
            <a:off x="1" y="0"/>
            <a:ext cx="9143999"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8F4A237-58DC-4CB8-A92A-C7FDFBDB682E}" type="slidenum">
              <a:rPr lang="en-US" smtClean="0"/>
              <a:pPr/>
              <a:t>37</a:t>
            </a:fld>
            <a:endParaRPr lang="en-US"/>
          </a:p>
        </p:txBody>
      </p:sp>
      <p:pic>
        <p:nvPicPr>
          <p:cNvPr id="4099" name="Picture 3"/>
          <p:cNvPicPr>
            <a:picLocks noChangeAspect="1" noChangeArrowheads="1"/>
          </p:cNvPicPr>
          <p:nvPr/>
        </p:nvPicPr>
        <p:blipFill>
          <a:blip r:embed="rId2"/>
          <a:srcRect/>
          <a:stretch>
            <a:fillRect/>
          </a:stretch>
        </p:blipFill>
        <p:spPr bwMode="auto">
          <a:xfrm>
            <a:off x="-152400" y="0"/>
            <a:ext cx="90424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189025" y="90295"/>
            <a:ext cx="4622380" cy="449820"/>
          </a:xfrm>
          <a:prstGeom prst="rect">
            <a:avLst/>
          </a:prstGeom>
        </p:spPr>
        <p:txBody>
          <a:bodyPr vert="horz" wrap="square" lIns="0" tIns="33990" rIns="0" bIns="0" rtlCol="0">
            <a:spAutoFit/>
          </a:bodyPr>
          <a:lstStyle/>
          <a:p>
            <a:pPr marL="25178">
              <a:spcBef>
                <a:spcPts val="268"/>
              </a:spcBef>
            </a:pPr>
            <a:r>
              <a:rPr sz="2700" b="1" spc="30" dirty="0">
                <a:solidFill>
                  <a:srgbClr val="FFFFFF"/>
                </a:solidFill>
                <a:latin typeface="Arial"/>
                <a:cs typeface="Arial"/>
              </a:rPr>
              <a:t>Biological </a:t>
            </a:r>
            <a:r>
              <a:rPr sz="2700" b="1" spc="20" dirty="0">
                <a:solidFill>
                  <a:srgbClr val="FFFFFF"/>
                </a:solidFill>
                <a:latin typeface="Arial"/>
                <a:cs typeface="Arial"/>
              </a:rPr>
              <a:t>nervous</a:t>
            </a:r>
            <a:r>
              <a:rPr sz="2700" b="1" spc="-59" dirty="0">
                <a:solidFill>
                  <a:srgbClr val="FFFFFF"/>
                </a:solidFill>
                <a:latin typeface="Arial"/>
                <a:cs typeface="Arial"/>
              </a:rPr>
              <a:t> </a:t>
            </a:r>
            <a:r>
              <a:rPr sz="2700" b="1" spc="30" dirty="0">
                <a:solidFill>
                  <a:srgbClr val="FFFFFF"/>
                </a:solidFill>
                <a:latin typeface="Arial"/>
                <a:cs typeface="Arial"/>
              </a:rPr>
              <a:t>system</a:t>
            </a:r>
            <a:endParaRPr sz="2700">
              <a:latin typeface="Arial"/>
              <a:cs typeface="Arial"/>
            </a:endParaRPr>
          </a:p>
        </p:txBody>
      </p:sp>
      <p:sp>
        <p:nvSpPr>
          <p:cNvPr id="4" name="object 4"/>
          <p:cNvSpPr/>
          <p:nvPr/>
        </p:nvSpPr>
        <p:spPr>
          <a:xfrm>
            <a:off x="534660" y="1362214"/>
            <a:ext cx="152349" cy="15220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48824" y="1219716"/>
            <a:ext cx="8080979" cy="4875442"/>
          </a:xfrm>
          <a:prstGeom prst="rect">
            <a:avLst/>
          </a:prstGeom>
        </p:spPr>
        <p:txBody>
          <a:bodyPr vert="horz" wrap="square" lIns="0" tIns="13848" rIns="0" bIns="0" rtlCol="0">
            <a:spAutoFit/>
          </a:bodyPr>
          <a:lstStyle/>
          <a:p>
            <a:pPr marL="75533" marR="562720">
              <a:lnSpc>
                <a:spcPct val="102600"/>
              </a:lnSpc>
              <a:spcBef>
                <a:spcPts val="109"/>
              </a:spcBef>
            </a:pPr>
            <a:r>
              <a:rPr sz="2200" spc="-10" dirty="0">
                <a:latin typeface="Arial"/>
                <a:cs typeface="Arial"/>
              </a:rPr>
              <a:t>Biological nervous system is the most </a:t>
            </a:r>
            <a:r>
              <a:rPr sz="2200" dirty="0">
                <a:latin typeface="Arial"/>
                <a:cs typeface="Arial"/>
              </a:rPr>
              <a:t>important </a:t>
            </a:r>
            <a:r>
              <a:rPr sz="2200" spc="10" dirty="0">
                <a:latin typeface="Arial"/>
                <a:cs typeface="Arial"/>
              </a:rPr>
              <a:t>part </a:t>
            </a:r>
            <a:r>
              <a:rPr sz="2200" spc="-10" dirty="0">
                <a:latin typeface="Arial"/>
                <a:cs typeface="Arial"/>
              </a:rPr>
              <a:t>of</a:t>
            </a:r>
            <a:r>
              <a:rPr sz="2200" spc="-148" dirty="0">
                <a:latin typeface="Arial"/>
                <a:cs typeface="Arial"/>
              </a:rPr>
              <a:t> </a:t>
            </a:r>
            <a:r>
              <a:rPr sz="2200" spc="-30" dirty="0">
                <a:latin typeface="Arial"/>
                <a:cs typeface="Arial"/>
              </a:rPr>
              <a:t>many  </a:t>
            </a:r>
            <a:r>
              <a:rPr sz="2200" spc="-10" dirty="0">
                <a:latin typeface="Arial"/>
                <a:cs typeface="Arial"/>
              </a:rPr>
              <a:t>living </a:t>
            </a:r>
            <a:r>
              <a:rPr sz="2200" spc="-20" dirty="0">
                <a:latin typeface="Arial"/>
                <a:cs typeface="Arial"/>
              </a:rPr>
              <a:t>things, </a:t>
            </a:r>
            <a:r>
              <a:rPr sz="2200" spc="-10" dirty="0">
                <a:latin typeface="Arial"/>
                <a:cs typeface="Arial"/>
              </a:rPr>
              <a:t>in </a:t>
            </a:r>
            <a:r>
              <a:rPr sz="2200" spc="-20" dirty="0">
                <a:latin typeface="Arial"/>
                <a:cs typeface="Arial"/>
              </a:rPr>
              <a:t>particular, human</a:t>
            </a:r>
            <a:r>
              <a:rPr sz="2200" spc="10" dirty="0">
                <a:latin typeface="Arial"/>
                <a:cs typeface="Arial"/>
              </a:rPr>
              <a:t> </a:t>
            </a:r>
            <a:r>
              <a:rPr sz="2200" spc="-20" dirty="0">
                <a:latin typeface="Arial"/>
                <a:cs typeface="Arial"/>
              </a:rPr>
              <a:t>beings.</a:t>
            </a:r>
            <a:endParaRPr sz="2200" dirty="0">
              <a:latin typeface="Arial"/>
              <a:cs typeface="Arial"/>
            </a:endParaRPr>
          </a:p>
          <a:p>
            <a:pPr marL="75533" marR="781766">
              <a:lnSpc>
                <a:spcPct val="102600"/>
              </a:lnSpc>
              <a:spcBef>
                <a:spcPts val="1715"/>
              </a:spcBef>
            </a:pPr>
            <a:r>
              <a:rPr sz="2200" spc="-10" dirty="0">
                <a:latin typeface="Arial"/>
                <a:cs typeface="Arial"/>
              </a:rPr>
              <a:t>There is </a:t>
            </a:r>
            <a:r>
              <a:rPr sz="2200" spc="-20" dirty="0">
                <a:latin typeface="Arial"/>
                <a:cs typeface="Arial"/>
              </a:rPr>
              <a:t>a </a:t>
            </a:r>
            <a:r>
              <a:rPr sz="2200" spc="10" dirty="0">
                <a:latin typeface="Arial"/>
                <a:cs typeface="Arial"/>
              </a:rPr>
              <a:t>part </a:t>
            </a:r>
            <a:r>
              <a:rPr sz="2200" spc="-10" dirty="0">
                <a:latin typeface="Arial"/>
                <a:cs typeface="Arial"/>
              </a:rPr>
              <a:t>called </a:t>
            </a:r>
            <a:r>
              <a:rPr sz="2200" b="1" spc="-10" dirty="0">
                <a:solidFill>
                  <a:srgbClr val="FF0000"/>
                </a:solidFill>
                <a:latin typeface="Arial"/>
                <a:cs typeface="Arial"/>
              </a:rPr>
              <a:t>brain </a:t>
            </a:r>
            <a:r>
              <a:rPr sz="2200" spc="-10" dirty="0">
                <a:latin typeface="Arial"/>
                <a:cs typeface="Arial"/>
              </a:rPr>
              <a:t>at the center of </a:t>
            </a:r>
            <a:r>
              <a:rPr sz="2200" spc="-20" dirty="0">
                <a:latin typeface="Arial"/>
                <a:cs typeface="Arial"/>
              </a:rPr>
              <a:t>human </a:t>
            </a:r>
            <a:r>
              <a:rPr sz="2200" spc="-10" dirty="0">
                <a:latin typeface="Arial"/>
                <a:cs typeface="Arial"/>
              </a:rPr>
              <a:t>nervous  system.</a:t>
            </a:r>
            <a:endParaRPr sz="2200" dirty="0">
              <a:latin typeface="Arial"/>
              <a:cs typeface="Arial"/>
            </a:endParaRPr>
          </a:p>
          <a:p>
            <a:pPr marL="75533" marR="137218">
              <a:lnSpc>
                <a:spcPct val="102600"/>
              </a:lnSpc>
              <a:spcBef>
                <a:spcPts val="1725"/>
              </a:spcBef>
            </a:pPr>
            <a:r>
              <a:rPr sz="2200" spc="-10" dirty="0">
                <a:latin typeface="Arial"/>
                <a:cs typeface="Arial"/>
              </a:rPr>
              <a:t>In </a:t>
            </a:r>
            <a:r>
              <a:rPr sz="2200" spc="-30" dirty="0">
                <a:latin typeface="Arial"/>
                <a:cs typeface="Arial"/>
              </a:rPr>
              <a:t>fact, any </a:t>
            </a:r>
            <a:r>
              <a:rPr sz="2200" spc="-10" dirty="0">
                <a:latin typeface="Arial"/>
                <a:cs typeface="Arial"/>
              </a:rPr>
              <a:t>biological nervous system consists of </a:t>
            </a:r>
            <a:r>
              <a:rPr sz="2200" spc="-20" dirty="0">
                <a:latin typeface="Arial"/>
                <a:cs typeface="Arial"/>
              </a:rPr>
              <a:t>a </a:t>
            </a:r>
            <a:r>
              <a:rPr sz="2200" spc="-10" dirty="0">
                <a:latin typeface="Arial"/>
                <a:cs typeface="Arial"/>
              </a:rPr>
              <a:t>large </a:t>
            </a:r>
            <a:r>
              <a:rPr sz="2200" spc="-20" dirty="0">
                <a:latin typeface="Arial"/>
                <a:cs typeface="Arial"/>
              </a:rPr>
              <a:t>number  </a:t>
            </a:r>
            <a:r>
              <a:rPr sz="2200" spc="-10" dirty="0">
                <a:latin typeface="Arial"/>
                <a:cs typeface="Arial"/>
              </a:rPr>
              <a:t>of interconnected processing units called</a:t>
            </a:r>
            <a:r>
              <a:rPr sz="2200" spc="-40" dirty="0">
                <a:latin typeface="Arial"/>
                <a:cs typeface="Arial"/>
              </a:rPr>
              <a:t> </a:t>
            </a:r>
            <a:r>
              <a:rPr sz="2200" b="1" spc="-20" dirty="0">
                <a:solidFill>
                  <a:srgbClr val="FF0000"/>
                </a:solidFill>
                <a:latin typeface="Arial"/>
                <a:cs typeface="Arial"/>
              </a:rPr>
              <a:t>neurons</a:t>
            </a:r>
            <a:r>
              <a:rPr sz="2200" spc="-20" dirty="0">
                <a:latin typeface="Arial"/>
                <a:cs typeface="Arial"/>
              </a:rPr>
              <a:t>.</a:t>
            </a:r>
            <a:endParaRPr sz="2200" dirty="0">
              <a:latin typeface="Arial"/>
              <a:cs typeface="Arial"/>
            </a:endParaRPr>
          </a:p>
          <a:p>
            <a:pPr marL="75533" marR="60427">
              <a:lnSpc>
                <a:spcPct val="102699"/>
              </a:lnSpc>
              <a:spcBef>
                <a:spcPts val="1715"/>
              </a:spcBef>
            </a:pPr>
            <a:r>
              <a:rPr sz="2200" spc="-20" dirty="0">
                <a:latin typeface="Arial"/>
                <a:cs typeface="Arial"/>
              </a:rPr>
              <a:t>Each </a:t>
            </a:r>
            <a:r>
              <a:rPr sz="2200" spc="-10" dirty="0">
                <a:latin typeface="Arial"/>
                <a:cs typeface="Arial"/>
              </a:rPr>
              <a:t>neuron is </a:t>
            </a:r>
            <a:r>
              <a:rPr sz="2200" spc="-20" dirty="0">
                <a:latin typeface="Arial"/>
                <a:cs typeface="Arial"/>
              </a:rPr>
              <a:t>approximately </a:t>
            </a:r>
            <a:r>
              <a:rPr sz="2200" spc="-40" dirty="0">
                <a:latin typeface="Arial"/>
                <a:cs typeface="Arial"/>
              </a:rPr>
              <a:t>10</a:t>
            </a:r>
            <a:r>
              <a:rPr sz="2200" i="1" spc="-40" dirty="0">
                <a:latin typeface="Verdana"/>
                <a:cs typeface="Verdana"/>
              </a:rPr>
              <a:t>µ</a:t>
            </a:r>
            <a:r>
              <a:rPr sz="2200" i="1" spc="-40" dirty="0">
                <a:latin typeface="Arial"/>
                <a:cs typeface="Arial"/>
              </a:rPr>
              <a:t>m </a:t>
            </a:r>
            <a:r>
              <a:rPr sz="2200" spc="-10" dirty="0">
                <a:latin typeface="Arial"/>
                <a:cs typeface="Arial"/>
              </a:rPr>
              <a:t>long </a:t>
            </a:r>
            <a:r>
              <a:rPr sz="2200" spc="-20" dirty="0">
                <a:latin typeface="Arial"/>
                <a:cs typeface="Arial"/>
              </a:rPr>
              <a:t>and </a:t>
            </a:r>
            <a:r>
              <a:rPr sz="2200" spc="-30" dirty="0">
                <a:latin typeface="Arial"/>
                <a:cs typeface="Arial"/>
              </a:rPr>
              <a:t>they </a:t>
            </a:r>
            <a:r>
              <a:rPr sz="2200" spc="-10" dirty="0">
                <a:latin typeface="Arial"/>
                <a:cs typeface="Arial"/>
              </a:rPr>
              <a:t>can </a:t>
            </a:r>
            <a:r>
              <a:rPr sz="2200" spc="-20" dirty="0">
                <a:latin typeface="Arial"/>
                <a:cs typeface="Arial"/>
              </a:rPr>
              <a:t>operate </a:t>
            </a:r>
            <a:r>
              <a:rPr sz="2200" spc="-10" dirty="0">
                <a:latin typeface="Arial"/>
                <a:cs typeface="Arial"/>
              </a:rPr>
              <a:t>in  </a:t>
            </a:r>
            <a:r>
              <a:rPr sz="2200" spc="-20" dirty="0">
                <a:latin typeface="Arial"/>
                <a:cs typeface="Arial"/>
              </a:rPr>
              <a:t>parallel.</a:t>
            </a:r>
            <a:endParaRPr sz="2200" dirty="0">
              <a:latin typeface="Arial"/>
              <a:cs typeface="Arial"/>
            </a:endParaRPr>
          </a:p>
          <a:p>
            <a:pPr marL="75533" marR="234152">
              <a:lnSpc>
                <a:spcPct val="102600"/>
              </a:lnSpc>
              <a:spcBef>
                <a:spcPts val="1715"/>
              </a:spcBef>
            </a:pPr>
            <a:r>
              <a:rPr sz="2200" spc="-59" dirty="0">
                <a:latin typeface="Arial"/>
                <a:cs typeface="Arial"/>
              </a:rPr>
              <a:t>Typically, </a:t>
            </a:r>
            <a:r>
              <a:rPr sz="2200" spc="-20" dirty="0">
                <a:latin typeface="Arial"/>
                <a:cs typeface="Arial"/>
              </a:rPr>
              <a:t>a human brain </a:t>
            </a:r>
            <a:r>
              <a:rPr sz="2200" spc="-10" dirty="0">
                <a:latin typeface="Arial"/>
                <a:cs typeface="Arial"/>
              </a:rPr>
              <a:t>consists of </a:t>
            </a:r>
            <a:r>
              <a:rPr sz="2200" spc="-20" dirty="0">
                <a:latin typeface="Arial"/>
                <a:cs typeface="Arial"/>
              </a:rPr>
              <a:t>approximately </a:t>
            </a:r>
            <a:r>
              <a:rPr sz="2200" spc="-10" dirty="0">
                <a:latin typeface="Arial"/>
                <a:cs typeface="Arial"/>
              </a:rPr>
              <a:t>10</a:t>
            </a:r>
            <a:r>
              <a:rPr sz="2400" spc="-14" baseline="27777" dirty="0">
                <a:latin typeface="Arial"/>
                <a:cs typeface="Arial"/>
              </a:rPr>
              <a:t>11 </a:t>
            </a:r>
            <a:r>
              <a:rPr sz="2200" spc="-10" dirty="0">
                <a:latin typeface="Arial"/>
                <a:cs typeface="Arial"/>
              </a:rPr>
              <a:t>neurons  </a:t>
            </a:r>
            <a:r>
              <a:rPr sz="2200" spc="-20" dirty="0">
                <a:latin typeface="Arial"/>
                <a:cs typeface="Arial"/>
              </a:rPr>
              <a:t>communicating </a:t>
            </a:r>
            <a:r>
              <a:rPr sz="2200" spc="-10" dirty="0">
                <a:latin typeface="Arial"/>
                <a:cs typeface="Arial"/>
              </a:rPr>
              <a:t>with </a:t>
            </a:r>
            <a:r>
              <a:rPr sz="2200" spc="-20" dirty="0">
                <a:latin typeface="Arial"/>
                <a:cs typeface="Arial"/>
              </a:rPr>
              <a:t>each </a:t>
            </a:r>
            <a:r>
              <a:rPr sz="2200" spc="-10" dirty="0">
                <a:latin typeface="Arial"/>
                <a:cs typeface="Arial"/>
              </a:rPr>
              <a:t>other with the help of </a:t>
            </a:r>
            <a:r>
              <a:rPr sz="2200" b="1" spc="-10" dirty="0">
                <a:solidFill>
                  <a:srgbClr val="FF0000"/>
                </a:solidFill>
                <a:latin typeface="Arial"/>
                <a:cs typeface="Arial"/>
              </a:rPr>
              <a:t>electrical  impulses.</a:t>
            </a:r>
            <a:endParaRPr sz="2200" dirty="0">
              <a:latin typeface="Arial"/>
              <a:cs typeface="Arial"/>
            </a:endParaRPr>
          </a:p>
        </p:txBody>
      </p:sp>
      <p:sp>
        <p:nvSpPr>
          <p:cNvPr id="6" name="object 6"/>
          <p:cNvSpPr/>
          <p:nvPr/>
        </p:nvSpPr>
        <p:spPr>
          <a:xfrm>
            <a:off x="534660" y="2262083"/>
            <a:ext cx="152349" cy="15220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34660" y="3161979"/>
            <a:ext cx="152349" cy="15220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34660" y="4061849"/>
            <a:ext cx="152349" cy="152209"/>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34660" y="4961745"/>
            <a:ext cx="152349" cy="152209"/>
          </a:xfrm>
          <a:prstGeom prst="rect">
            <a:avLst/>
          </a:prstGeom>
          <a:blipFill>
            <a:blip r:embed="rId2" cstate="print"/>
            <a:stretch>
              <a:fillRect/>
            </a:stretch>
          </a:blipFill>
        </p:spPr>
        <p:txBody>
          <a:bodyPr wrap="square" lIns="0" tIns="0" rIns="0" bIns="0" rtlCol="0"/>
          <a:lstStyle/>
          <a:p>
            <a:endParaRPr/>
          </a:p>
        </p:txBody>
      </p:sp>
      <p:grpSp>
        <p:nvGrpSpPr>
          <p:cNvPr id="10" name="object 10"/>
          <p:cNvGrpSpPr/>
          <p:nvPr/>
        </p:nvGrpSpPr>
        <p:grpSpPr>
          <a:xfrm>
            <a:off x="2" y="6592892"/>
            <a:ext cx="9140221" cy="256702"/>
            <a:chOff x="0" y="3326968"/>
            <a:chExt cx="4608195" cy="129539"/>
          </a:xfrm>
        </p:grpSpPr>
        <p:sp>
          <p:nvSpPr>
            <p:cNvPr id="11" name="object 11"/>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2" name="object 12"/>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3" name="object 13"/>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5" name="object 15"/>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17" name="object 17"/>
          <p:cNvSpPr txBox="1"/>
          <p:nvPr/>
        </p:nvSpPr>
        <p:spPr>
          <a:xfrm>
            <a:off x="8529912" y="6601381"/>
            <a:ext cx="478611" cy="387129"/>
          </a:xfrm>
          <a:prstGeom prst="rect">
            <a:avLst/>
          </a:prstGeom>
        </p:spPr>
        <p:txBody>
          <a:bodyPr vert="horz" wrap="square" lIns="0" tIns="17625" rIns="0" bIns="0" rtlCol="0">
            <a:spAutoFit/>
          </a:bodyPr>
          <a:lstStyle/>
          <a:p>
            <a:pPr marL="75533">
              <a:spcBef>
                <a:spcPts val="138"/>
              </a:spcBef>
            </a:pPr>
            <a:fld id="{81D60167-4931-47E6-BA6A-407CBD079E47}" type="slidenum">
              <a:rPr sz="1200" spc="-10" dirty="0">
                <a:solidFill>
                  <a:srgbClr val="FFFFFF"/>
                </a:solidFill>
                <a:latin typeface="Arial"/>
                <a:cs typeface="Arial"/>
              </a:rPr>
              <a:pPr marL="75533">
                <a:spcBef>
                  <a:spcPts val="138"/>
                </a:spcBef>
              </a:pPr>
              <a:t>38</a:t>
            </a:fld>
            <a:r>
              <a:rPr sz="1200" spc="-10" dirty="0">
                <a:solidFill>
                  <a:srgbClr val="FFFFFF"/>
                </a:solidFill>
                <a:latin typeface="Arial"/>
                <a:cs typeface="Arial"/>
              </a:rPr>
              <a:t> /</a:t>
            </a:r>
            <a:r>
              <a:rPr sz="1200" spc="-138" dirty="0">
                <a:solidFill>
                  <a:srgbClr val="FFFFFF"/>
                </a:solidFill>
                <a:latin typeface="Arial"/>
                <a:cs typeface="Arial"/>
              </a:rPr>
              <a:t> </a:t>
            </a:r>
            <a:r>
              <a:rPr sz="1200" spc="-10" dirty="0">
                <a:solidFill>
                  <a:srgbClr val="FFFFFF"/>
                </a:solidFill>
                <a:latin typeface="Arial"/>
                <a:cs typeface="Arial"/>
              </a:rPr>
              <a:t>20</a:t>
            </a:r>
            <a:endParaRPr sz="1200">
              <a:latin typeface="Arial"/>
              <a:cs typeface="Arial"/>
            </a:endParaRPr>
          </a:p>
        </p:txBody>
      </p:sp>
      <p:sp>
        <p:nvSpPr>
          <p:cNvPr id="14" name="Date Placeholder 1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16" name="Slide Number Placeholder 15"/>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38</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9025" y="90293"/>
            <a:ext cx="6292483" cy="449820"/>
          </a:xfrm>
          <a:prstGeom prst="rect">
            <a:avLst/>
          </a:prstGeom>
        </p:spPr>
        <p:txBody>
          <a:bodyPr vert="horz" wrap="square" lIns="0" tIns="33990" rIns="0" bIns="0" rtlCol="0">
            <a:spAutoFit/>
          </a:bodyPr>
          <a:lstStyle/>
          <a:p>
            <a:pPr marL="25178">
              <a:spcBef>
                <a:spcPts val="268"/>
              </a:spcBef>
            </a:pPr>
            <a:r>
              <a:rPr sz="2700" b="1" spc="30" dirty="0">
                <a:latin typeface="Arial"/>
                <a:cs typeface="Arial"/>
              </a:rPr>
              <a:t>Brain: Center of the </a:t>
            </a:r>
            <a:r>
              <a:rPr sz="2700" b="1" spc="20" dirty="0">
                <a:latin typeface="Arial"/>
                <a:cs typeface="Arial"/>
              </a:rPr>
              <a:t>nervous</a:t>
            </a:r>
            <a:r>
              <a:rPr sz="2700" b="1" spc="109" dirty="0">
                <a:latin typeface="Arial"/>
                <a:cs typeface="Arial"/>
              </a:rPr>
              <a:t> </a:t>
            </a:r>
            <a:r>
              <a:rPr sz="2700" b="1" spc="30" dirty="0">
                <a:latin typeface="Arial"/>
                <a:cs typeface="Arial"/>
              </a:rPr>
              <a:t>system</a:t>
            </a:r>
            <a:endParaRPr sz="2700" dirty="0">
              <a:latin typeface="Arial"/>
              <a:cs typeface="Arial"/>
            </a:endParaRPr>
          </a:p>
        </p:txBody>
      </p:sp>
      <p:grpSp>
        <p:nvGrpSpPr>
          <p:cNvPr id="3" name="object 3"/>
          <p:cNvGrpSpPr/>
          <p:nvPr/>
        </p:nvGrpSpPr>
        <p:grpSpPr>
          <a:xfrm>
            <a:off x="1487360" y="1575099"/>
            <a:ext cx="4670241" cy="3717160"/>
            <a:chOff x="749877" y="794841"/>
            <a:chExt cx="2354580" cy="1875789"/>
          </a:xfrm>
        </p:grpSpPr>
        <p:sp>
          <p:nvSpPr>
            <p:cNvPr id="4" name="object 4"/>
            <p:cNvSpPr/>
            <p:nvPr/>
          </p:nvSpPr>
          <p:spPr>
            <a:xfrm>
              <a:off x="749877" y="882955"/>
              <a:ext cx="1793843" cy="157533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113439" y="801014"/>
              <a:ext cx="984885" cy="379095"/>
            </a:xfrm>
            <a:custGeom>
              <a:avLst/>
              <a:gdLst/>
              <a:ahLst/>
              <a:cxnLst/>
              <a:rect l="l" t="t" r="r" b="b"/>
              <a:pathLst>
                <a:path w="984885" h="379094">
                  <a:moveTo>
                    <a:pt x="0" y="378491"/>
                  </a:moveTo>
                  <a:lnTo>
                    <a:pt x="984361" y="0"/>
                  </a:lnTo>
                </a:path>
              </a:pathLst>
            </a:custGeom>
            <a:ln w="12344">
              <a:solidFill>
                <a:srgbClr val="000000"/>
              </a:solidFill>
            </a:ln>
          </p:spPr>
          <p:txBody>
            <a:bodyPr wrap="square" lIns="0" tIns="0" rIns="0" bIns="0" rtlCol="0"/>
            <a:lstStyle/>
            <a:p>
              <a:endParaRPr/>
            </a:p>
          </p:txBody>
        </p:sp>
        <p:sp>
          <p:nvSpPr>
            <p:cNvPr id="6" name="object 6"/>
            <p:cNvSpPr/>
            <p:nvPr/>
          </p:nvSpPr>
          <p:spPr>
            <a:xfrm>
              <a:off x="2044977" y="1152191"/>
              <a:ext cx="84455" cy="53975"/>
            </a:xfrm>
            <a:custGeom>
              <a:avLst/>
              <a:gdLst/>
              <a:ahLst/>
              <a:cxnLst/>
              <a:rect l="l" t="t" r="r" b="b"/>
              <a:pathLst>
                <a:path w="84455" h="53975">
                  <a:moveTo>
                    <a:pt x="65269" y="0"/>
                  </a:moveTo>
                  <a:lnTo>
                    <a:pt x="0" y="53918"/>
                  </a:lnTo>
                  <a:lnTo>
                    <a:pt x="84424" y="50016"/>
                  </a:lnTo>
                  <a:lnTo>
                    <a:pt x="65269" y="0"/>
                  </a:lnTo>
                  <a:close/>
                </a:path>
              </a:pathLst>
            </a:custGeom>
            <a:solidFill>
              <a:srgbClr val="000000"/>
            </a:solidFill>
          </p:spPr>
          <p:txBody>
            <a:bodyPr wrap="square" lIns="0" tIns="0" rIns="0" bIns="0" rtlCol="0"/>
            <a:lstStyle/>
            <a:p>
              <a:endParaRPr/>
            </a:p>
          </p:txBody>
        </p:sp>
        <p:sp>
          <p:nvSpPr>
            <p:cNvPr id="7" name="object 7"/>
            <p:cNvSpPr/>
            <p:nvPr/>
          </p:nvSpPr>
          <p:spPr>
            <a:xfrm>
              <a:off x="2275903" y="1798855"/>
              <a:ext cx="579120" cy="217170"/>
            </a:xfrm>
            <a:custGeom>
              <a:avLst/>
              <a:gdLst/>
              <a:ahLst/>
              <a:cxnLst/>
              <a:rect l="l" t="t" r="r" b="b"/>
              <a:pathLst>
                <a:path w="579119" h="217169">
                  <a:moveTo>
                    <a:pt x="0" y="0"/>
                  </a:moveTo>
                  <a:lnTo>
                    <a:pt x="578910" y="217091"/>
                  </a:lnTo>
                </a:path>
              </a:pathLst>
            </a:custGeom>
            <a:ln w="12344">
              <a:solidFill>
                <a:srgbClr val="000000"/>
              </a:solidFill>
            </a:ln>
          </p:spPr>
          <p:txBody>
            <a:bodyPr wrap="square" lIns="0" tIns="0" rIns="0" bIns="0" rtlCol="0"/>
            <a:lstStyle/>
            <a:p>
              <a:endParaRPr/>
            </a:p>
          </p:txBody>
        </p:sp>
        <p:sp>
          <p:nvSpPr>
            <p:cNvPr id="8" name="object 8"/>
            <p:cNvSpPr/>
            <p:nvPr/>
          </p:nvSpPr>
          <p:spPr>
            <a:xfrm>
              <a:off x="2207087" y="1772960"/>
              <a:ext cx="84455" cy="53340"/>
            </a:xfrm>
            <a:custGeom>
              <a:avLst/>
              <a:gdLst/>
              <a:ahLst/>
              <a:cxnLst/>
              <a:rect l="l" t="t" r="r" b="b"/>
              <a:pathLst>
                <a:path w="84455" h="53339">
                  <a:moveTo>
                    <a:pt x="0" y="0"/>
                  </a:moveTo>
                  <a:lnTo>
                    <a:pt x="65624" y="53208"/>
                  </a:lnTo>
                  <a:lnTo>
                    <a:pt x="84424" y="3192"/>
                  </a:lnTo>
                  <a:lnTo>
                    <a:pt x="0" y="0"/>
                  </a:lnTo>
                  <a:close/>
                </a:path>
              </a:pathLst>
            </a:custGeom>
            <a:solidFill>
              <a:srgbClr val="000000"/>
            </a:solidFill>
          </p:spPr>
          <p:txBody>
            <a:bodyPr wrap="square" lIns="0" tIns="0" rIns="0" bIns="0" rtlCol="0"/>
            <a:lstStyle/>
            <a:p>
              <a:endParaRPr/>
            </a:p>
          </p:txBody>
        </p:sp>
        <p:sp>
          <p:nvSpPr>
            <p:cNvPr id="9" name="object 9"/>
            <p:cNvSpPr/>
            <p:nvPr/>
          </p:nvSpPr>
          <p:spPr>
            <a:xfrm>
              <a:off x="1944235" y="2380604"/>
              <a:ext cx="424815" cy="283845"/>
            </a:xfrm>
            <a:custGeom>
              <a:avLst/>
              <a:gdLst/>
              <a:ahLst/>
              <a:cxnLst/>
              <a:rect l="l" t="t" r="r" b="b"/>
              <a:pathLst>
                <a:path w="424814" h="283844">
                  <a:moveTo>
                    <a:pt x="424605" y="283425"/>
                  </a:moveTo>
                  <a:lnTo>
                    <a:pt x="0" y="0"/>
                  </a:lnTo>
                </a:path>
              </a:pathLst>
            </a:custGeom>
            <a:ln w="12344">
              <a:solidFill>
                <a:srgbClr val="000000"/>
              </a:solidFill>
            </a:ln>
          </p:spPr>
          <p:txBody>
            <a:bodyPr wrap="square" lIns="0" tIns="0" rIns="0" bIns="0" rtlCol="0"/>
            <a:lstStyle/>
            <a:p>
              <a:endParaRPr/>
            </a:p>
          </p:txBody>
        </p:sp>
        <p:sp>
          <p:nvSpPr>
            <p:cNvPr id="10" name="object 10"/>
            <p:cNvSpPr/>
            <p:nvPr/>
          </p:nvSpPr>
          <p:spPr>
            <a:xfrm>
              <a:off x="1882868" y="2339810"/>
              <a:ext cx="81915" cy="67310"/>
            </a:xfrm>
            <a:custGeom>
              <a:avLst/>
              <a:gdLst/>
              <a:ahLst/>
              <a:cxnLst/>
              <a:rect l="l" t="t" r="r" b="b"/>
              <a:pathLst>
                <a:path w="81914" h="67310">
                  <a:moveTo>
                    <a:pt x="0" y="0"/>
                  </a:moveTo>
                  <a:lnTo>
                    <a:pt x="52144" y="67043"/>
                  </a:lnTo>
                  <a:lnTo>
                    <a:pt x="81586" y="22347"/>
                  </a:lnTo>
                  <a:lnTo>
                    <a:pt x="0" y="0"/>
                  </a:lnTo>
                  <a:close/>
                </a:path>
              </a:pathLst>
            </a:custGeom>
            <a:solidFill>
              <a:srgbClr val="000000"/>
            </a:solidFill>
          </p:spPr>
          <p:txBody>
            <a:bodyPr wrap="square" lIns="0" tIns="0" rIns="0" bIns="0" rtlCol="0"/>
            <a:lstStyle/>
            <a:p>
              <a:endParaRPr/>
            </a:p>
          </p:txBody>
        </p:sp>
      </p:grpSp>
      <p:sp>
        <p:nvSpPr>
          <p:cNvPr id="11" name="object 11"/>
          <p:cNvSpPr/>
          <p:nvPr/>
        </p:nvSpPr>
        <p:spPr>
          <a:xfrm>
            <a:off x="5817231" y="4058168"/>
            <a:ext cx="1133554" cy="168619"/>
          </a:xfrm>
          <a:custGeom>
            <a:avLst/>
            <a:gdLst/>
            <a:ahLst/>
            <a:cxnLst/>
            <a:rect l="l" t="t" r="r" b="b"/>
            <a:pathLst>
              <a:path w="571500" h="85089">
                <a:moveTo>
                  <a:pt x="46823" y="0"/>
                </a:moveTo>
                <a:lnTo>
                  <a:pt x="31570" y="0"/>
                </a:lnTo>
                <a:lnTo>
                  <a:pt x="24830" y="1773"/>
                </a:lnTo>
                <a:lnTo>
                  <a:pt x="0" y="33344"/>
                </a:lnTo>
                <a:lnTo>
                  <a:pt x="0" y="49661"/>
                </a:lnTo>
                <a:lnTo>
                  <a:pt x="22702" y="83005"/>
                </a:lnTo>
                <a:lnTo>
                  <a:pt x="29796" y="84779"/>
                </a:lnTo>
                <a:lnTo>
                  <a:pt x="47178" y="84779"/>
                </a:lnTo>
                <a:lnTo>
                  <a:pt x="54272" y="82296"/>
                </a:lnTo>
                <a:lnTo>
                  <a:pt x="60303" y="77684"/>
                </a:lnTo>
                <a:lnTo>
                  <a:pt x="62922" y="75556"/>
                </a:lnTo>
                <a:lnTo>
                  <a:pt x="32634" y="75556"/>
                </a:lnTo>
                <a:lnTo>
                  <a:pt x="28023" y="74137"/>
                </a:lnTo>
                <a:lnTo>
                  <a:pt x="11351" y="48597"/>
                </a:lnTo>
                <a:lnTo>
                  <a:pt x="11351" y="36536"/>
                </a:lnTo>
                <a:lnTo>
                  <a:pt x="12060" y="31215"/>
                </a:lnTo>
                <a:lnTo>
                  <a:pt x="13952" y="25894"/>
                </a:lnTo>
                <a:lnTo>
                  <a:pt x="15607" y="20928"/>
                </a:lnTo>
                <a:lnTo>
                  <a:pt x="18445" y="17026"/>
                </a:lnTo>
                <a:lnTo>
                  <a:pt x="22702" y="13834"/>
                </a:lnTo>
                <a:lnTo>
                  <a:pt x="26959" y="10996"/>
                </a:lnTo>
                <a:lnTo>
                  <a:pt x="32279" y="9577"/>
                </a:lnTo>
                <a:lnTo>
                  <a:pt x="63495" y="9577"/>
                </a:lnTo>
                <a:lnTo>
                  <a:pt x="59239" y="6385"/>
                </a:lnTo>
                <a:lnTo>
                  <a:pt x="53918" y="2128"/>
                </a:lnTo>
                <a:lnTo>
                  <a:pt x="46823" y="0"/>
                </a:lnTo>
                <a:close/>
              </a:path>
              <a:path w="571500" h="85089">
                <a:moveTo>
                  <a:pt x="61722" y="54627"/>
                </a:moveTo>
                <a:lnTo>
                  <a:pt x="43631" y="75556"/>
                </a:lnTo>
                <a:lnTo>
                  <a:pt x="62922" y="75556"/>
                </a:lnTo>
                <a:lnTo>
                  <a:pt x="65978" y="73073"/>
                </a:lnTo>
                <a:lnTo>
                  <a:pt x="70235" y="66333"/>
                </a:lnTo>
                <a:lnTo>
                  <a:pt x="72363" y="57465"/>
                </a:lnTo>
                <a:lnTo>
                  <a:pt x="61722" y="54627"/>
                </a:lnTo>
                <a:close/>
              </a:path>
              <a:path w="571500" h="85089">
                <a:moveTo>
                  <a:pt x="63495" y="9577"/>
                </a:moveTo>
                <a:lnTo>
                  <a:pt x="43985" y="9577"/>
                </a:lnTo>
                <a:lnTo>
                  <a:pt x="48597" y="10641"/>
                </a:lnTo>
                <a:lnTo>
                  <a:pt x="55691" y="16317"/>
                </a:lnTo>
                <a:lnTo>
                  <a:pt x="58529" y="20574"/>
                </a:lnTo>
                <a:lnTo>
                  <a:pt x="60303" y="26604"/>
                </a:lnTo>
                <a:lnTo>
                  <a:pt x="70944" y="24121"/>
                </a:lnTo>
                <a:lnTo>
                  <a:pt x="68816" y="16317"/>
                </a:lnTo>
                <a:lnTo>
                  <a:pt x="64914" y="10641"/>
                </a:lnTo>
                <a:lnTo>
                  <a:pt x="63495" y="9577"/>
                </a:lnTo>
                <a:close/>
              </a:path>
              <a:path w="571500" h="85089">
                <a:moveTo>
                  <a:pt x="116704" y="22702"/>
                </a:moveTo>
                <a:lnTo>
                  <a:pt x="100741" y="22702"/>
                </a:lnTo>
                <a:lnTo>
                  <a:pt x="94002" y="25540"/>
                </a:lnTo>
                <a:lnTo>
                  <a:pt x="88681" y="30861"/>
                </a:lnTo>
                <a:lnTo>
                  <a:pt x="83715" y="36536"/>
                </a:lnTo>
                <a:lnTo>
                  <a:pt x="81344" y="43985"/>
                </a:lnTo>
                <a:lnTo>
                  <a:pt x="81350" y="64205"/>
                </a:lnTo>
                <a:lnTo>
                  <a:pt x="83715" y="71299"/>
                </a:lnTo>
                <a:lnTo>
                  <a:pt x="93647" y="81941"/>
                </a:lnTo>
                <a:lnTo>
                  <a:pt x="100741" y="84779"/>
                </a:lnTo>
                <a:lnTo>
                  <a:pt x="116349" y="84779"/>
                </a:lnTo>
                <a:lnTo>
                  <a:pt x="122025" y="83005"/>
                </a:lnTo>
                <a:lnTo>
                  <a:pt x="126282" y="79813"/>
                </a:lnTo>
                <a:lnTo>
                  <a:pt x="130432" y="76620"/>
                </a:lnTo>
                <a:lnTo>
                  <a:pt x="104289" y="76620"/>
                </a:lnTo>
                <a:lnTo>
                  <a:pt x="100387" y="74846"/>
                </a:lnTo>
                <a:lnTo>
                  <a:pt x="96839" y="71299"/>
                </a:lnTo>
                <a:lnTo>
                  <a:pt x="93647" y="67752"/>
                </a:lnTo>
                <a:lnTo>
                  <a:pt x="91873" y="62786"/>
                </a:lnTo>
                <a:lnTo>
                  <a:pt x="91519" y="56401"/>
                </a:lnTo>
                <a:lnTo>
                  <a:pt x="135859" y="56401"/>
                </a:lnTo>
                <a:lnTo>
                  <a:pt x="135859" y="47887"/>
                </a:lnTo>
                <a:lnTo>
                  <a:pt x="91873" y="47887"/>
                </a:lnTo>
                <a:lnTo>
                  <a:pt x="92228" y="42921"/>
                </a:lnTo>
                <a:lnTo>
                  <a:pt x="94002" y="38665"/>
                </a:lnTo>
                <a:lnTo>
                  <a:pt x="97194" y="35827"/>
                </a:lnTo>
                <a:lnTo>
                  <a:pt x="100387" y="32634"/>
                </a:lnTo>
                <a:lnTo>
                  <a:pt x="104289" y="30861"/>
                </a:lnTo>
                <a:lnTo>
                  <a:pt x="128055" y="30861"/>
                </a:lnTo>
                <a:lnTo>
                  <a:pt x="123089" y="25540"/>
                </a:lnTo>
                <a:lnTo>
                  <a:pt x="116704" y="22702"/>
                </a:lnTo>
                <a:close/>
              </a:path>
              <a:path w="571500" h="85089">
                <a:moveTo>
                  <a:pt x="124863" y="64205"/>
                </a:moveTo>
                <a:lnTo>
                  <a:pt x="123444" y="68461"/>
                </a:lnTo>
                <a:lnTo>
                  <a:pt x="121315" y="71654"/>
                </a:lnTo>
                <a:lnTo>
                  <a:pt x="118832" y="73428"/>
                </a:lnTo>
                <a:lnTo>
                  <a:pt x="116349" y="75556"/>
                </a:lnTo>
                <a:lnTo>
                  <a:pt x="113157" y="76620"/>
                </a:lnTo>
                <a:lnTo>
                  <a:pt x="130432" y="76620"/>
                </a:lnTo>
                <a:lnTo>
                  <a:pt x="130893" y="76265"/>
                </a:lnTo>
                <a:lnTo>
                  <a:pt x="133731" y="71654"/>
                </a:lnTo>
                <a:lnTo>
                  <a:pt x="135504" y="65624"/>
                </a:lnTo>
                <a:lnTo>
                  <a:pt x="124863" y="64205"/>
                </a:lnTo>
                <a:close/>
              </a:path>
              <a:path w="571500" h="85089">
                <a:moveTo>
                  <a:pt x="128055" y="30861"/>
                </a:moveTo>
                <a:lnTo>
                  <a:pt x="113866" y="30861"/>
                </a:lnTo>
                <a:lnTo>
                  <a:pt x="118123" y="32989"/>
                </a:lnTo>
                <a:lnTo>
                  <a:pt x="121315" y="36891"/>
                </a:lnTo>
                <a:lnTo>
                  <a:pt x="123444" y="39374"/>
                </a:lnTo>
                <a:lnTo>
                  <a:pt x="124863" y="42921"/>
                </a:lnTo>
                <a:lnTo>
                  <a:pt x="125217" y="47887"/>
                </a:lnTo>
                <a:lnTo>
                  <a:pt x="135859" y="47887"/>
                </a:lnTo>
                <a:lnTo>
                  <a:pt x="135859" y="43985"/>
                </a:lnTo>
                <a:lnTo>
                  <a:pt x="133376" y="36181"/>
                </a:lnTo>
                <a:lnTo>
                  <a:pt x="128055" y="30861"/>
                </a:lnTo>
                <a:close/>
              </a:path>
              <a:path w="571500" h="85089">
                <a:moveTo>
                  <a:pt x="156788" y="24121"/>
                </a:moveTo>
                <a:lnTo>
                  <a:pt x="147920" y="24121"/>
                </a:lnTo>
                <a:lnTo>
                  <a:pt x="147920" y="83360"/>
                </a:lnTo>
                <a:lnTo>
                  <a:pt x="157852" y="83360"/>
                </a:lnTo>
                <a:lnTo>
                  <a:pt x="157852" y="48242"/>
                </a:lnTo>
                <a:lnTo>
                  <a:pt x="158562" y="44340"/>
                </a:lnTo>
                <a:lnTo>
                  <a:pt x="159626" y="40438"/>
                </a:lnTo>
                <a:lnTo>
                  <a:pt x="160335" y="38310"/>
                </a:lnTo>
                <a:lnTo>
                  <a:pt x="161754" y="36536"/>
                </a:lnTo>
                <a:lnTo>
                  <a:pt x="163528" y="35117"/>
                </a:lnTo>
                <a:lnTo>
                  <a:pt x="164947" y="33698"/>
                </a:lnTo>
                <a:lnTo>
                  <a:pt x="167075" y="32989"/>
                </a:lnTo>
                <a:lnTo>
                  <a:pt x="156788" y="32989"/>
                </a:lnTo>
                <a:lnTo>
                  <a:pt x="156788" y="24121"/>
                </a:lnTo>
                <a:close/>
              </a:path>
              <a:path w="571500" h="85089">
                <a:moveTo>
                  <a:pt x="173105" y="22702"/>
                </a:moveTo>
                <a:lnTo>
                  <a:pt x="167430" y="22702"/>
                </a:lnTo>
                <a:lnTo>
                  <a:pt x="165301" y="23411"/>
                </a:lnTo>
                <a:lnTo>
                  <a:pt x="163173" y="24830"/>
                </a:lnTo>
                <a:lnTo>
                  <a:pt x="161399" y="26249"/>
                </a:lnTo>
                <a:lnTo>
                  <a:pt x="159271" y="28732"/>
                </a:lnTo>
                <a:lnTo>
                  <a:pt x="156788" y="32989"/>
                </a:lnTo>
                <a:lnTo>
                  <a:pt x="171686" y="32989"/>
                </a:lnTo>
                <a:lnTo>
                  <a:pt x="174169" y="33698"/>
                </a:lnTo>
                <a:lnTo>
                  <a:pt x="176652" y="35472"/>
                </a:lnTo>
                <a:lnTo>
                  <a:pt x="180200" y="25894"/>
                </a:lnTo>
                <a:lnTo>
                  <a:pt x="176652" y="23766"/>
                </a:lnTo>
                <a:lnTo>
                  <a:pt x="173105" y="22702"/>
                </a:lnTo>
                <a:close/>
              </a:path>
              <a:path w="571500" h="85089">
                <a:moveTo>
                  <a:pt x="218510" y="22702"/>
                </a:moveTo>
                <a:lnTo>
                  <a:pt x="202193" y="22702"/>
                </a:lnTo>
                <a:lnTo>
                  <a:pt x="195453" y="25540"/>
                </a:lnTo>
                <a:lnTo>
                  <a:pt x="185166" y="36536"/>
                </a:lnTo>
                <a:lnTo>
                  <a:pt x="182796" y="43985"/>
                </a:lnTo>
                <a:lnTo>
                  <a:pt x="182801" y="64205"/>
                </a:lnTo>
                <a:lnTo>
                  <a:pt x="185166" y="71299"/>
                </a:lnTo>
                <a:lnTo>
                  <a:pt x="190487" y="76620"/>
                </a:lnTo>
                <a:lnTo>
                  <a:pt x="195453" y="81941"/>
                </a:lnTo>
                <a:lnTo>
                  <a:pt x="202193" y="84779"/>
                </a:lnTo>
                <a:lnTo>
                  <a:pt x="217801" y="84779"/>
                </a:lnTo>
                <a:lnTo>
                  <a:pt x="223476" y="83005"/>
                </a:lnTo>
                <a:lnTo>
                  <a:pt x="228088" y="79813"/>
                </a:lnTo>
                <a:lnTo>
                  <a:pt x="231919" y="76620"/>
                </a:lnTo>
                <a:lnTo>
                  <a:pt x="206095" y="76620"/>
                </a:lnTo>
                <a:lnTo>
                  <a:pt x="201838" y="74846"/>
                </a:lnTo>
                <a:lnTo>
                  <a:pt x="195453" y="67752"/>
                </a:lnTo>
                <a:lnTo>
                  <a:pt x="193325" y="62786"/>
                </a:lnTo>
                <a:lnTo>
                  <a:pt x="192970" y="56401"/>
                </a:lnTo>
                <a:lnTo>
                  <a:pt x="237310" y="56401"/>
                </a:lnTo>
                <a:lnTo>
                  <a:pt x="237310" y="47887"/>
                </a:lnTo>
                <a:lnTo>
                  <a:pt x="193679" y="47887"/>
                </a:lnTo>
                <a:lnTo>
                  <a:pt x="194034" y="42921"/>
                </a:lnTo>
                <a:lnTo>
                  <a:pt x="195808" y="38665"/>
                </a:lnTo>
                <a:lnTo>
                  <a:pt x="199000" y="35827"/>
                </a:lnTo>
                <a:lnTo>
                  <a:pt x="202193" y="32634"/>
                </a:lnTo>
                <a:lnTo>
                  <a:pt x="205740" y="30861"/>
                </a:lnTo>
                <a:lnTo>
                  <a:pt x="229861" y="30861"/>
                </a:lnTo>
                <a:lnTo>
                  <a:pt x="224895" y="25540"/>
                </a:lnTo>
                <a:lnTo>
                  <a:pt x="218510" y="22702"/>
                </a:lnTo>
                <a:close/>
              </a:path>
              <a:path w="571500" h="85089">
                <a:moveTo>
                  <a:pt x="226669" y="64205"/>
                </a:moveTo>
                <a:lnTo>
                  <a:pt x="225250" y="68461"/>
                </a:lnTo>
                <a:lnTo>
                  <a:pt x="223121" y="71654"/>
                </a:lnTo>
                <a:lnTo>
                  <a:pt x="220638" y="73428"/>
                </a:lnTo>
                <a:lnTo>
                  <a:pt x="217801" y="75556"/>
                </a:lnTo>
                <a:lnTo>
                  <a:pt x="214608" y="76620"/>
                </a:lnTo>
                <a:lnTo>
                  <a:pt x="231919" y="76620"/>
                </a:lnTo>
                <a:lnTo>
                  <a:pt x="232344" y="76265"/>
                </a:lnTo>
                <a:lnTo>
                  <a:pt x="235537" y="71654"/>
                </a:lnTo>
                <a:lnTo>
                  <a:pt x="236956" y="65624"/>
                </a:lnTo>
                <a:lnTo>
                  <a:pt x="226669" y="64205"/>
                </a:lnTo>
                <a:close/>
              </a:path>
              <a:path w="571500" h="85089">
                <a:moveTo>
                  <a:pt x="229861" y="30861"/>
                </a:moveTo>
                <a:lnTo>
                  <a:pt x="215672" y="30861"/>
                </a:lnTo>
                <a:lnTo>
                  <a:pt x="219929" y="32989"/>
                </a:lnTo>
                <a:lnTo>
                  <a:pt x="223121" y="36891"/>
                </a:lnTo>
                <a:lnTo>
                  <a:pt x="224895" y="39374"/>
                </a:lnTo>
                <a:lnTo>
                  <a:pt x="226314" y="42921"/>
                </a:lnTo>
                <a:lnTo>
                  <a:pt x="226669" y="47887"/>
                </a:lnTo>
                <a:lnTo>
                  <a:pt x="237310" y="47887"/>
                </a:lnTo>
                <a:lnTo>
                  <a:pt x="237310" y="43985"/>
                </a:lnTo>
                <a:lnTo>
                  <a:pt x="234827" y="36181"/>
                </a:lnTo>
                <a:lnTo>
                  <a:pt x="229861" y="30861"/>
                </a:lnTo>
                <a:close/>
              </a:path>
              <a:path w="571500" h="85089">
                <a:moveTo>
                  <a:pt x="268172" y="75911"/>
                </a:moveTo>
                <a:lnTo>
                  <a:pt x="258949" y="75911"/>
                </a:lnTo>
                <a:lnTo>
                  <a:pt x="262851" y="81941"/>
                </a:lnTo>
                <a:lnTo>
                  <a:pt x="268526" y="84779"/>
                </a:lnTo>
                <a:lnTo>
                  <a:pt x="282361" y="84779"/>
                </a:lnTo>
                <a:lnTo>
                  <a:pt x="288391" y="81941"/>
                </a:lnTo>
                <a:lnTo>
                  <a:pt x="293047" y="76620"/>
                </a:lnTo>
                <a:lnTo>
                  <a:pt x="269236" y="76620"/>
                </a:lnTo>
                <a:lnTo>
                  <a:pt x="268172" y="75911"/>
                </a:lnTo>
                <a:close/>
              </a:path>
              <a:path w="571500" h="85089">
                <a:moveTo>
                  <a:pt x="259658" y="1418"/>
                </a:moveTo>
                <a:lnTo>
                  <a:pt x="249726" y="1418"/>
                </a:lnTo>
                <a:lnTo>
                  <a:pt x="249726" y="83360"/>
                </a:lnTo>
                <a:lnTo>
                  <a:pt x="258949" y="83360"/>
                </a:lnTo>
                <a:lnTo>
                  <a:pt x="258949" y="75911"/>
                </a:lnTo>
                <a:lnTo>
                  <a:pt x="268172" y="75911"/>
                </a:lnTo>
                <a:lnTo>
                  <a:pt x="264979" y="73782"/>
                </a:lnTo>
                <a:lnTo>
                  <a:pt x="261786" y="68816"/>
                </a:lnTo>
                <a:lnTo>
                  <a:pt x="259658" y="65624"/>
                </a:lnTo>
                <a:lnTo>
                  <a:pt x="258949" y="60303"/>
                </a:lnTo>
                <a:lnTo>
                  <a:pt x="258949" y="46114"/>
                </a:lnTo>
                <a:lnTo>
                  <a:pt x="260368" y="40438"/>
                </a:lnTo>
                <a:lnTo>
                  <a:pt x="263560" y="36891"/>
                </a:lnTo>
                <a:lnTo>
                  <a:pt x="266753" y="32989"/>
                </a:lnTo>
                <a:lnTo>
                  <a:pt x="270655" y="30861"/>
                </a:lnTo>
                <a:lnTo>
                  <a:pt x="259658" y="30861"/>
                </a:lnTo>
                <a:lnTo>
                  <a:pt x="259658" y="1418"/>
                </a:lnTo>
                <a:close/>
              </a:path>
              <a:path w="571500" h="85089">
                <a:moveTo>
                  <a:pt x="279523" y="22702"/>
                </a:moveTo>
                <a:lnTo>
                  <a:pt x="269236" y="22702"/>
                </a:lnTo>
                <a:lnTo>
                  <a:pt x="263915" y="25540"/>
                </a:lnTo>
                <a:lnTo>
                  <a:pt x="259658" y="30861"/>
                </a:lnTo>
                <a:lnTo>
                  <a:pt x="279168" y="30861"/>
                </a:lnTo>
                <a:lnTo>
                  <a:pt x="283070" y="32989"/>
                </a:lnTo>
                <a:lnTo>
                  <a:pt x="286262" y="36536"/>
                </a:lnTo>
                <a:lnTo>
                  <a:pt x="289100" y="40083"/>
                </a:lnTo>
                <a:lnTo>
                  <a:pt x="290874" y="46114"/>
                </a:lnTo>
                <a:lnTo>
                  <a:pt x="290874" y="61367"/>
                </a:lnTo>
                <a:lnTo>
                  <a:pt x="289100" y="67043"/>
                </a:lnTo>
                <a:lnTo>
                  <a:pt x="285908" y="70590"/>
                </a:lnTo>
                <a:lnTo>
                  <a:pt x="282715" y="74492"/>
                </a:lnTo>
                <a:lnTo>
                  <a:pt x="278813" y="76620"/>
                </a:lnTo>
                <a:lnTo>
                  <a:pt x="293047" y="76620"/>
                </a:lnTo>
                <a:lnTo>
                  <a:pt x="293357" y="76265"/>
                </a:lnTo>
                <a:lnTo>
                  <a:pt x="298323" y="70944"/>
                </a:lnTo>
                <a:lnTo>
                  <a:pt x="301161" y="63141"/>
                </a:lnTo>
                <a:lnTo>
                  <a:pt x="301161" y="48597"/>
                </a:lnTo>
                <a:lnTo>
                  <a:pt x="300451" y="44695"/>
                </a:lnTo>
                <a:lnTo>
                  <a:pt x="299033" y="40793"/>
                </a:lnTo>
                <a:lnTo>
                  <a:pt x="297968" y="36891"/>
                </a:lnTo>
                <a:lnTo>
                  <a:pt x="296550" y="33698"/>
                </a:lnTo>
                <a:lnTo>
                  <a:pt x="294421" y="31215"/>
                </a:lnTo>
                <a:lnTo>
                  <a:pt x="292293" y="28377"/>
                </a:lnTo>
                <a:lnTo>
                  <a:pt x="289455" y="26604"/>
                </a:lnTo>
                <a:lnTo>
                  <a:pt x="286262" y="24830"/>
                </a:lnTo>
                <a:lnTo>
                  <a:pt x="283070" y="23411"/>
                </a:lnTo>
                <a:lnTo>
                  <a:pt x="279523" y="22702"/>
                </a:lnTo>
                <a:close/>
              </a:path>
              <a:path w="571500" h="85089">
                <a:moveTo>
                  <a:pt x="345502" y="22702"/>
                </a:moveTo>
                <a:lnTo>
                  <a:pt x="329539" y="22702"/>
                </a:lnTo>
                <a:lnTo>
                  <a:pt x="322799" y="25540"/>
                </a:lnTo>
                <a:lnTo>
                  <a:pt x="317478" y="30861"/>
                </a:lnTo>
                <a:lnTo>
                  <a:pt x="312512" y="36536"/>
                </a:lnTo>
                <a:lnTo>
                  <a:pt x="310142" y="43985"/>
                </a:lnTo>
                <a:lnTo>
                  <a:pt x="310147" y="64205"/>
                </a:lnTo>
                <a:lnTo>
                  <a:pt x="312512" y="71299"/>
                </a:lnTo>
                <a:lnTo>
                  <a:pt x="322444" y="81941"/>
                </a:lnTo>
                <a:lnTo>
                  <a:pt x="329539" y="84779"/>
                </a:lnTo>
                <a:lnTo>
                  <a:pt x="345147" y="84779"/>
                </a:lnTo>
                <a:lnTo>
                  <a:pt x="350822" y="83005"/>
                </a:lnTo>
                <a:lnTo>
                  <a:pt x="355079" y="79813"/>
                </a:lnTo>
                <a:lnTo>
                  <a:pt x="358910" y="76620"/>
                </a:lnTo>
                <a:lnTo>
                  <a:pt x="333086" y="76620"/>
                </a:lnTo>
                <a:lnTo>
                  <a:pt x="329184" y="74846"/>
                </a:lnTo>
                <a:lnTo>
                  <a:pt x="325637" y="71299"/>
                </a:lnTo>
                <a:lnTo>
                  <a:pt x="322444" y="67752"/>
                </a:lnTo>
                <a:lnTo>
                  <a:pt x="320671" y="62786"/>
                </a:lnTo>
                <a:lnTo>
                  <a:pt x="320316" y="56401"/>
                </a:lnTo>
                <a:lnTo>
                  <a:pt x="364302" y="56401"/>
                </a:lnTo>
                <a:lnTo>
                  <a:pt x="364657" y="54982"/>
                </a:lnTo>
                <a:lnTo>
                  <a:pt x="364657" y="47887"/>
                </a:lnTo>
                <a:lnTo>
                  <a:pt x="320671" y="47887"/>
                </a:lnTo>
                <a:lnTo>
                  <a:pt x="321026" y="42921"/>
                </a:lnTo>
                <a:lnTo>
                  <a:pt x="322799" y="38665"/>
                </a:lnTo>
                <a:lnTo>
                  <a:pt x="325992" y="35827"/>
                </a:lnTo>
                <a:lnTo>
                  <a:pt x="329184" y="32634"/>
                </a:lnTo>
                <a:lnTo>
                  <a:pt x="333086" y="30861"/>
                </a:lnTo>
                <a:lnTo>
                  <a:pt x="356853" y="30861"/>
                </a:lnTo>
                <a:lnTo>
                  <a:pt x="351887" y="25540"/>
                </a:lnTo>
                <a:lnTo>
                  <a:pt x="345502" y="22702"/>
                </a:lnTo>
                <a:close/>
              </a:path>
              <a:path w="571500" h="85089">
                <a:moveTo>
                  <a:pt x="353660" y="64205"/>
                </a:moveTo>
                <a:lnTo>
                  <a:pt x="352241" y="68461"/>
                </a:lnTo>
                <a:lnTo>
                  <a:pt x="350113" y="71654"/>
                </a:lnTo>
                <a:lnTo>
                  <a:pt x="347630" y="73428"/>
                </a:lnTo>
                <a:lnTo>
                  <a:pt x="345147" y="75556"/>
                </a:lnTo>
                <a:lnTo>
                  <a:pt x="341954" y="76620"/>
                </a:lnTo>
                <a:lnTo>
                  <a:pt x="358910" y="76620"/>
                </a:lnTo>
                <a:lnTo>
                  <a:pt x="359336" y="76265"/>
                </a:lnTo>
                <a:lnTo>
                  <a:pt x="362528" y="71654"/>
                </a:lnTo>
                <a:lnTo>
                  <a:pt x="364302" y="65624"/>
                </a:lnTo>
                <a:lnTo>
                  <a:pt x="353660" y="64205"/>
                </a:lnTo>
                <a:close/>
              </a:path>
              <a:path w="571500" h="85089">
                <a:moveTo>
                  <a:pt x="356853" y="30861"/>
                </a:moveTo>
                <a:lnTo>
                  <a:pt x="342664" y="30861"/>
                </a:lnTo>
                <a:lnTo>
                  <a:pt x="346920" y="32989"/>
                </a:lnTo>
                <a:lnTo>
                  <a:pt x="350113" y="36891"/>
                </a:lnTo>
                <a:lnTo>
                  <a:pt x="352241" y="39374"/>
                </a:lnTo>
                <a:lnTo>
                  <a:pt x="353305" y="42921"/>
                </a:lnTo>
                <a:lnTo>
                  <a:pt x="354015" y="47887"/>
                </a:lnTo>
                <a:lnTo>
                  <a:pt x="364657" y="47887"/>
                </a:lnTo>
                <a:lnTo>
                  <a:pt x="364657" y="43985"/>
                </a:lnTo>
                <a:lnTo>
                  <a:pt x="361819" y="36181"/>
                </a:lnTo>
                <a:lnTo>
                  <a:pt x="356853" y="30861"/>
                </a:lnTo>
                <a:close/>
              </a:path>
              <a:path w="571500" h="85089">
                <a:moveTo>
                  <a:pt x="386650" y="1418"/>
                </a:moveTo>
                <a:lnTo>
                  <a:pt x="376717" y="1418"/>
                </a:lnTo>
                <a:lnTo>
                  <a:pt x="376717" y="83360"/>
                </a:lnTo>
                <a:lnTo>
                  <a:pt x="386650" y="83360"/>
                </a:lnTo>
                <a:lnTo>
                  <a:pt x="386650" y="1418"/>
                </a:lnTo>
                <a:close/>
              </a:path>
              <a:path w="571500" h="85089">
                <a:moveTo>
                  <a:pt x="411835" y="1418"/>
                </a:moveTo>
                <a:lnTo>
                  <a:pt x="401903" y="1418"/>
                </a:lnTo>
                <a:lnTo>
                  <a:pt x="401903" y="83360"/>
                </a:lnTo>
                <a:lnTo>
                  <a:pt x="411835" y="83360"/>
                </a:lnTo>
                <a:lnTo>
                  <a:pt x="411835" y="1418"/>
                </a:lnTo>
                <a:close/>
              </a:path>
              <a:path w="571500" h="85089">
                <a:moveTo>
                  <a:pt x="437375" y="24121"/>
                </a:moveTo>
                <a:lnTo>
                  <a:pt x="427443" y="24121"/>
                </a:lnTo>
                <a:lnTo>
                  <a:pt x="427443" y="68107"/>
                </a:lnTo>
                <a:lnTo>
                  <a:pt x="444115" y="84779"/>
                </a:lnTo>
                <a:lnTo>
                  <a:pt x="455466" y="84779"/>
                </a:lnTo>
                <a:lnTo>
                  <a:pt x="461851" y="81231"/>
                </a:lnTo>
                <a:lnTo>
                  <a:pt x="465492" y="75911"/>
                </a:lnTo>
                <a:lnTo>
                  <a:pt x="446598" y="75911"/>
                </a:lnTo>
                <a:lnTo>
                  <a:pt x="444115" y="75201"/>
                </a:lnTo>
                <a:lnTo>
                  <a:pt x="437375" y="62076"/>
                </a:lnTo>
                <a:lnTo>
                  <a:pt x="437375" y="24121"/>
                </a:lnTo>
                <a:close/>
              </a:path>
              <a:path w="571500" h="85089">
                <a:moveTo>
                  <a:pt x="475331" y="74492"/>
                </a:moveTo>
                <a:lnTo>
                  <a:pt x="466463" y="74492"/>
                </a:lnTo>
                <a:lnTo>
                  <a:pt x="466463" y="83360"/>
                </a:lnTo>
                <a:lnTo>
                  <a:pt x="475331" y="83360"/>
                </a:lnTo>
                <a:lnTo>
                  <a:pt x="475331" y="74492"/>
                </a:lnTo>
                <a:close/>
              </a:path>
              <a:path w="571500" h="85089">
                <a:moveTo>
                  <a:pt x="475331" y="24121"/>
                </a:moveTo>
                <a:lnTo>
                  <a:pt x="465399" y="24121"/>
                </a:lnTo>
                <a:lnTo>
                  <a:pt x="465399" y="61012"/>
                </a:lnTo>
                <a:lnTo>
                  <a:pt x="464689" y="64914"/>
                </a:lnTo>
                <a:lnTo>
                  <a:pt x="463625" y="67397"/>
                </a:lnTo>
                <a:lnTo>
                  <a:pt x="462561" y="70235"/>
                </a:lnTo>
                <a:lnTo>
                  <a:pt x="460787" y="72363"/>
                </a:lnTo>
                <a:lnTo>
                  <a:pt x="457949" y="73782"/>
                </a:lnTo>
                <a:lnTo>
                  <a:pt x="455466" y="75201"/>
                </a:lnTo>
                <a:lnTo>
                  <a:pt x="452628" y="75911"/>
                </a:lnTo>
                <a:lnTo>
                  <a:pt x="465492" y="75911"/>
                </a:lnTo>
                <a:lnTo>
                  <a:pt x="466463" y="74492"/>
                </a:lnTo>
                <a:lnTo>
                  <a:pt x="475331" y="74492"/>
                </a:lnTo>
                <a:lnTo>
                  <a:pt x="475331" y="24121"/>
                </a:lnTo>
                <a:close/>
              </a:path>
              <a:path w="571500" h="85089">
                <a:moveTo>
                  <a:pt x="500162" y="24121"/>
                </a:moveTo>
                <a:lnTo>
                  <a:pt x="491293" y="24121"/>
                </a:lnTo>
                <a:lnTo>
                  <a:pt x="491293" y="83360"/>
                </a:lnTo>
                <a:lnTo>
                  <a:pt x="501226" y="83360"/>
                </a:lnTo>
                <a:lnTo>
                  <a:pt x="501226" y="47178"/>
                </a:lnTo>
                <a:lnTo>
                  <a:pt x="501580" y="42921"/>
                </a:lnTo>
                <a:lnTo>
                  <a:pt x="502645" y="40083"/>
                </a:lnTo>
                <a:lnTo>
                  <a:pt x="504064" y="37246"/>
                </a:lnTo>
                <a:lnTo>
                  <a:pt x="505482" y="35117"/>
                </a:lnTo>
                <a:lnTo>
                  <a:pt x="510449" y="32279"/>
                </a:lnTo>
                <a:lnTo>
                  <a:pt x="500162" y="32279"/>
                </a:lnTo>
                <a:lnTo>
                  <a:pt x="500162" y="24121"/>
                </a:lnTo>
                <a:close/>
              </a:path>
              <a:path w="571500" h="85089">
                <a:moveTo>
                  <a:pt x="534452" y="31570"/>
                </a:moveTo>
                <a:lnTo>
                  <a:pt x="519671" y="31570"/>
                </a:lnTo>
                <a:lnTo>
                  <a:pt x="522155" y="32634"/>
                </a:lnTo>
                <a:lnTo>
                  <a:pt x="525702" y="36891"/>
                </a:lnTo>
                <a:lnTo>
                  <a:pt x="526340" y="40083"/>
                </a:lnTo>
                <a:lnTo>
                  <a:pt x="526411" y="83360"/>
                </a:lnTo>
                <a:lnTo>
                  <a:pt x="536344" y="83360"/>
                </a:lnTo>
                <a:lnTo>
                  <a:pt x="536344" y="42921"/>
                </a:lnTo>
                <a:lnTo>
                  <a:pt x="537762" y="38310"/>
                </a:lnTo>
                <a:lnTo>
                  <a:pt x="540600" y="35472"/>
                </a:lnTo>
                <a:lnTo>
                  <a:pt x="543438" y="32989"/>
                </a:lnTo>
                <a:lnTo>
                  <a:pt x="534925" y="32989"/>
                </a:lnTo>
                <a:lnTo>
                  <a:pt x="534452" y="31570"/>
                </a:lnTo>
                <a:close/>
              </a:path>
              <a:path w="571500" h="85089">
                <a:moveTo>
                  <a:pt x="570245" y="31570"/>
                </a:moveTo>
                <a:lnTo>
                  <a:pt x="553370" y="31570"/>
                </a:lnTo>
                <a:lnTo>
                  <a:pt x="555144" y="31925"/>
                </a:lnTo>
                <a:lnTo>
                  <a:pt x="558691" y="34053"/>
                </a:lnTo>
                <a:lnTo>
                  <a:pt x="559755" y="35472"/>
                </a:lnTo>
                <a:lnTo>
                  <a:pt x="561174" y="39019"/>
                </a:lnTo>
                <a:lnTo>
                  <a:pt x="561529" y="41857"/>
                </a:lnTo>
                <a:lnTo>
                  <a:pt x="561529" y="83360"/>
                </a:lnTo>
                <a:lnTo>
                  <a:pt x="571461" y="83360"/>
                </a:lnTo>
                <a:lnTo>
                  <a:pt x="571360" y="35472"/>
                </a:lnTo>
                <a:lnTo>
                  <a:pt x="570245" y="31570"/>
                </a:lnTo>
                <a:close/>
              </a:path>
              <a:path w="571500" h="85089">
                <a:moveTo>
                  <a:pt x="559046" y="22702"/>
                </a:moveTo>
                <a:lnTo>
                  <a:pt x="545566" y="22702"/>
                </a:lnTo>
                <a:lnTo>
                  <a:pt x="539536" y="26249"/>
                </a:lnTo>
                <a:lnTo>
                  <a:pt x="534925" y="32989"/>
                </a:lnTo>
                <a:lnTo>
                  <a:pt x="543438" y="32989"/>
                </a:lnTo>
                <a:lnTo>
                  <a:pt x="546631" y="31570"/>
                </a:lnTo>
                <a:lnTo>
                  <a:pt x="570245" y="31570"/>
                </a:lnTo>
                <a:lnTo>
                  <a:pt x="570042" y="30861"/>
                </a:lnTo>
                <a:lnTo>
                  <a:pt x="563657" y="24476"/>
                </a:lnTo>
                <a:lnTo>
                  <a:pt x="559046" y="22702"/>
                </a:lnTo>
                <a:close/>
              </a:path>
              <a:path w="571500" h="85089">
                <a:moveTo>
                  <a:pt x="522509" y="22702"/>
                </a:moveTo>
                <a:lnTo>
                  <a:pt x="513996" y="22702"/>
                </a:lnTo>
                <a:lnTo>
                  <a:pt x="510803" y="23766"/>
                </a:lnTo>
                <a:lnTo>
                  <a:pt x="504418" y="27313"/>
                </a:lnTo>
                <a:lnTo>
                  <a:pt x="501935" y="29442"/>
                </a:lnTo>
                <a:lnTo>
                  <a:pt x="500162" y="32279"/>
                </a:lnTo>
                <a:lnTo>
                  <a:pt x="510449" y="32279"/>
                </a:lnTo>
                <a:lnTo>
                  <a:pt x="512932" y="31570"/>
                </a:lnTo>
                <a:lnTo>
                  <a:pt x="534452" y="31570"/>
                </a:lnTo>
                <a:lnTo>
                  <a:pt x="533860" y="29796"/>
                </a:lnTo>
                <a:lnTo>
                  <a:pt x="531732" y="27313"/>
                </a:lnTo>
                <a:lnTo>
                  <a:pt x="526057" y="23766"/>
                </a:lnTo>
                <a:lnTo>
                  <a:pt x="522509" y="22702"/>
                </a:lnTo>
                <a:close/>
              </a:path>
            </a:pathLst>
          </a:custGeom>
          <a:solidFill>
            <a:srgbClr val="000000"/>
          </a:solidFill>
        </p:spPr>
        <p:txBody>
          <a:bodyPr wrap="square" lIns="0" tIns="0" rIns="0" bIns="0" rtlCol="0"/>
          <a:lstStyle/>
          <a:p>
            <a:endParaRPr/>
          </a:p>
        </p:txBody>
      </p:sp>
      <p:sp>
        <p:nvSpPr>
          <p:cNvPr id="12" name="object 12"/>
          <p:cNvSpPr/>
          <p:nvPr/>
        </p:nvSpPr>
        <p:spPr>
          <a:xfrm>
            <a:off x="6281599" y="1490325"/>
            <a:ext cx="1187653" cy="212287"/>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5000368" y="5503415"/>
            <a:ext cx="1158103" cy="209476"/>
          </a:xfrm>
          <a:prstGeom prst="rect">
            <a:avLst/>
          </a:prstGeom>
          <a:blipFill>
            <a:blip r:embed="rId4" cstate="print"/>
            <a:stretch>
              <a:fillRect/>
            </a:stretch>
          </a:blipFill>
        </p:spPr>
        <p:txBody>
          <a:bodyPr wrap="square" lIns="0" tIns="0" rIns="0" bIns="0" rtlCol="0"/>
          <a:lstStyle/>
          <a:p>
            <a:endParaRPr/>
          </a:p>
        </p:txBody>
      </p:sp>
      <p:grpSp>
        <p:nvGrpSpPr>
          <p:cNvPr id="14" name="object 14"/>
          <p:cNvGrpSpPr/>
          <p:nvPr/>
        </p:nvGrpSpPr>
        <p:grpSpPr>
          <a:xfrm>
            <a:off x="2" y="6592892"/>
            <a:ext cx="9140221" cy="256702"/>
            <a:chOff x="0" y="3326968"/>
            <a:chExt cx="4608195" cy="129539"/>
          </a:xfrm>
        </p:grpSpPr>
        <p:sp>
          <p:nvSpPr>
            <p:cNvPr id="15" name="object 15"/>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6" name="object 16"/>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7" name="object 17"/>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9" name="object 19"/>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21" name="object 21"/>
          <p:cNvSpPr txBox="1"/>
          <p:nvPr/>
        </p:nvSpPr>
        <p:spPr>
          <a:xfrm>
            <a:off x="8529912" y="6601381"/>
            <a:ext cx="478611" cy="387129"/>
          </a:xfrm>
          <a:prstGeom prst="rect">
            <a:avLst/>
          </a:prstGeom>
        </p:spPr>
        <p:txBody>
          <a:bodyPr vert="horz" wrap="square" lIns="0" tIns="17625" rIns="0" bIns="0" rtlCol="0">
            <a:spAutoFit/>
          </a:bodyPr>
          <a:lstStyle/>
          <a:p>
            <a:pPr marL="75533">
              <a:spcBef>
                <a:spcPts val="138"/>
              </a:spcBef>
            </a:pPr>
            <a:fld id="{81D60167-4931-47E6-BA6A-407CBD079E47}" type="slidenum">
              <a:rPr sz="1200" spc="-10" dirty="0">
                <a:solidFill>
                  <a:srgbClr val="FFFFFF"/>
                </a:solidFill>
                <a:latin typeface="Arial"/>
                <a:cs typeface="Arial"/>
              </a:rPr>
              <a:pPr marL="75533">
                <a:spcBef>
                  <a:spcPts val="138"/>
                </a:spcBef>
              </a:pPr>
              <a:t>39</a:t>
            </a:fld>
            <a:r>
              <a:rPr sz="1200" spc="-10" dirty="0">
                <a:solidFill>
                  <a:srgbClr val="FFFFFF"/>
                </a:solidFill>
                <a:latin typeface="Arial"/>
                <a:cs typeface="Arial"/>
              </a:rPr>
              <a:t> /</a:t>
            </a:r>
            <a:r>
              <a:rPr sz="1200" spc="-138" dirty="0">
                <a:solidFill>
                  <a:srgbClr val="FFFFFF"/>
                </a:solidFill>
                <a:latin typeface="Arial"/>
                <a:cs typeface="Arial"/>
              </a:rPr>
              <a:t> </a:t>
            </a:r>
            <a:r>
              <a:rPr sz="1200" spc="-10" dirty="0">
                <a:solidFill>
                  <a:srgbClr val="FFFFFF"/>
                </a:solidFill>
                <a:latin typeface="Arial"/>
                <a:cs typeface="Arial"/>
              </a:rPr>
              <a:t>20</a:t>
            </a:r>
            <a:endParaRPr sz="1200">
              <a:latin typeface="Arial"/>
              <a:cs typeface="Arial"/>
            </a:endParaRPr>
          </a:p>
        </p:txBody>
      </p:sp>
      <p:sp>
        <p:nvSpPr>
          <p:cNvPr id="18" name="Date Placeholder 17"/>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20" name="Slide Number Placeholder 19"/>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39</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C3BF90-03F1-4732-A60C-51E763877268}"/>
              </a:ext>
            </a:extLst>
          </p:cNvPr>
          <p:cNvSpPr>
            <a:spLocks noGrp="1"/>
          </p:cNvSpPr>
          <p:nvPr>
            <p:ph type="title"/>
          </p:nvPr>
        </p:nvSpPr>
        <p:spPr/>
        <p:txBody>
          <a:bodyPr/>
          <a:lstStyle/>
          <a:p>
            <a:r>
              <a:rPr lang="en-US" b="1" dirty="0"/>
              <a:t>UNIT-1  syllabus </a:t>
            </a:r>
          </a:p>
        </p:txBody>
      </p:sp>
      <p:sp>
        <p:nvSpPr>
          <p:cNvPr id="3" name="Content Placeholder 2">
            <a:extLst>
              <a:ext uri="{FF2B5EF4-FFF2-40B4-BE49-F238E27FC236}">
                <a16:creationId xmlns:a16="http://schemas.microsoft.com/office/drawing/2014/main" xmlns="" id="{CDE37368-1D48-46B6-8816-6EC65B14FEC0}"/>
              </a:ext>
            </a:extLst>
          </p:cNvPr>
          <p:cNvSpPr>
            <a:spLocks noGrp="1"/>
          </p:cNvSpPr>
          <p:nvPr>
            <p:ph idx="1"/>
          </p:nvPr>
        </p:nvSpPr>
        <p:spPr>
          <a:xfrm>
            <a:off x="152400" y="1214437"/>
            <a:ext cx="8534400" cy="4911728"/>
          </a:xfrm>
        </p:spPr>
        <p:txBody>
          <a:bodyPr>
            <a:normAutofit lnSpcReduction="10000"/>
          </a:bodyPr>
          <a:lstStyle/>
          <a:p>
            <a:pPr marL="0" indent="0">
              <a:buNone/>
            </a:pPr>
            <a:endParaRPr lang="en-US" dirty="0"/>
          </a:p>
          <a:p>
            <a:pPr marL="0" indent="0">
              <a:buNone/>
            </a:pPr>
            <a:r>
              <a:rPr lang="en-US" dirty="0"/>
              <a:t>1)Introduction to Soft Computing and Neural Networks:</a:t>
            </a:r>
          </a:p>
          <a:p>
            <a:pPr marL="0" indent="0">
              <a:buNone/>
            </a:pPr>
            <a:r>
              <a:rPr lang="en-US" dirty="0"/>
              <a:t>   Evolution of Computing: Soft Computing Constituents</a:t>
            </a:r>
          </a:p>
          <a:p>
            <a:pPr marL="0" indent="0">
              <a:buNone/>
            </a:pPr>
            <a:endParaRPr lang="en-US" dirty="0"/>
          </a:p>
          <a:p>
            <a:pPr marL="0" indent="0">
              <a:buNone/>
            </a:pPr>
            <a:r>
              <a:rPr lang="en-US" dirty="0"/>
              <a:t>2)From Conventional AI to Computational Intelligence:</a:t>
            </a:r>
          </a:p>
          <a:p>
            <a:pPr marL="0" indent="0">
              <a:buNone/>
            </a:pPr>
            <a:r>
              <a:rPr lang="en-US" dirty="0"/>
              <a:t>    Machine Learning Basics </a:t>
            </a:r>
          </a:p>
        </p:txBody>
      </p:sp>
      <p:sp>
        <p:nvSpPr>
          <p:cNvPr id="6" name="Slide Number Placeholder 5">
            <a:extLst>
              <a:ext uri="{FF2B5EF4-FFF2-40B4-BE49-F238E27FC236}">
                <a16:creationId xmlns:a16="http://schemas.microsoft.com/office/drawing/2014/main" xmlns="" id="{E168E750-F178-4F37-AEE6-BC44096F206C}"/>
              </a:ext>
            </a:extLst>
          </p:cNvPr>
          <p:cNvSpPr>
            <a:spLocks noGrp="1"/>
          </p:cNvSpPr>
          <p:nvPr>
            <p:ph type="sldNum" sz="quarter" idx="12"/>
          </p:nvPr>
        </p:nvSpPr>
        <p:spPr/>
        <p:txBody>
          <a:bodyPr/>
          <a:lstStyle/>
          <a:p>
            <a:fld id="{98F4A237-58DC-4CB8-A92A-C7FDFBDB682E}" type="slidenum">
              <a:rPr lang="en-US" smtClean="0"/>
              <a:pPr/>
              <a:t>4</a:t>
            </a:fld>
            <a:endParaRPr lang="en-US" dirty="0"/>
          </a:p>
        </p:txBody>
      </p:sp>
      <p:pic>
        <p:nvPicPr>
          <p:cNvPr id="7" name="Picture 2">
            <a:extLst>
              <a:ext uri="{FF2B5EF4-FFF2-40B4-BE49-F238E27FC236}">
                <a16:creationId xmlns:a16="http://schemas.microsoft.com/office/drawing/2014/main" xmlns="" id="{D6A15995-A8F4-4F62-A97A-73B16E895FFC}"/>
              </a:ext>
            </a:extLst>
          </p:cNvPr>
          <p:cNvPicPr>
            <a:picLocks noChangeAspect="1" noChangeArrowheads="1"/>
          </p:cNvPicPr>
          <p:nvPr/>
        </p:nvPicPr>
        <p:blipFill>
          <a:blip r:embed="rId2" cstate="print"/>
          <a:srcRect/>
          <a:stretch>
            <a:fillRect/>
          </a:stretch>
        </p:blipFill>
        <p:spPr bwMode="auto">
          <a:xfrm>
            <a:off x="6972300" y="219249"/>
            <a:ext cx="2171700" cy="857250"/>
          </a:xfrm>
          <a:prstGeom prst="rect">
            <a:avLst/>
          </a:prstGeom>
          <a:noFill/>
          <a:ln w="9525">
            <a:noFill/>
            <a:miter lim="800000"/>
            <a:headEnd/>
            <a:tailEnd/>
          </a:ln>
        </p:spPr>
      </p:pic>
    </p:spTree>
    <p:extLst>
      <p:ext uri="{BB962C8B-B14F-4D97-AF65-F5344CB8AC3E}">
        <p14:creationId xmlns:p14="http://schemas.microsoft.com/office/powerpoint/2010/main" xmlns="" val="21452455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p:nvPr/>
        </p:nvSpPr>
        <p:spPr>
          <a:xfrm>
            <a:off x="189025" y="90295"/>
            <a:ext cx="6567055" cy="449820"/>
          </a:xfrm>
          <a:prstGeom prst="rect">
            <a:avLst/>
          </a:prstGeom>
        </p:spPr>
        <p:txBody>
          <a:bodyPr vert="horz" wrap="square" lIns="0" tIns="33990" rIns="0" bIns="0" rtlCol="0">
            <a:spAutoFit/>
          </a:bodyPr>
          <a:lstStyle/>
          <a:p>
            <a:pPr marL="25178">
              <a:spcBef>
                <a:spcPts val="268"/>
              </a:spcBef>
            </a:pPr>
            <a:r>
              <a:rPr sz="2700" b="1" spc="20" dirty="0">
                <a:solidFill>
                  <a:srgbClr val="FFFFFF"/>
                </a:solidFill>
                <a:latin typeface="Arial"/>
                <a:cs typeface="Arial"/>
              </a:rPr>
              <a:t>Neuron: </a:t>
            </a:r>
            <a:r>
              <a:rPr sz="2700" b="1" spc="30" dirty="0">
                <a:solidFill>
                  <a:srgbClr val="FFFFFF"/>
                </a:solidFill>
                <a:latin typeface="Arial"/>
                <a:cs typeface="Arial"/>
              </a:rPr>
              <a:t>Basic unit of </a:t>
            </a:r>
            <a:r>
              <a:rPr sz="2700" b="1" spc="20" dirty="0">
                <a:solidFill>
                  <a:srgbClr val="FFFFFF"/>
                </a:solidFill>
                <a:latin typeface="Arial"/>
                <a:cs typeface="Arial"/>
              </a:rPr>
              <a:t>nervous</a:t>
            </a:r>
            <a:r>
              <a:rPr sz="2700" b="1" spc="148" dirty="0">
                <a:solidFill>
                  <a:srgbClr val="FFFFFF"/>
                </a:solidFill>
                <a:latin typeface="Arial"/>
                <a:cs typeface="Arial"/>
              </a:rPr>
              <a:t> </a:t>
            </a:r>
            <a:r>
              <a:rPr sz="2700" b="1" spc="30" dirty="0">
                <a:solidFill>
                  <a:srgbClr val="FFFFFF"/>
                </a:solidFill>
                <a:latin typeface="Arial"/>
                <a:cs typeface="Arial"/>
              </a:rPr>
              <a:t>system</a:t>
            </a:r>
            <a:endParaRPr sz="2700">
              <a:latin typeface="Arial"/>
              <a:cs typeface="Arial"/>
            </a:endParaRPr>
          </a:p>
        </p:txBody>
      </p:sp>
      <p:grpSp>
        <p:nvGrpSpPr>
          <p:cNvPr id="4" name="object 4"/>
          <p:cNvGrpSpPr/>
          <p:nvPr/>
        </p:nvGrpSpPr>
        <p:grpSpPr>
          <a:xfrm>
            <a:off x="748326" y="1794620"/>
            <a:ext cx="6025468" cy="3035137"/>
            <a:chOff x="377281" y="905618"/>
            <a:chExt cx="3037840" cy="1531620"/>
          </a:xfrm>
        </p:grpSpPr>
        <p:sp>
          <p:nvSpPr>
            <p:cNvPr id="5" name="object 5"/>
            <p:cNvSpPr/>
            <p:nvPr/>
          </p:nvSpPr>
          <p:spPr>
            <a:xfrm>
              <a:off x="2106390" y="1140123"/>
              <a:ext cx="866775" cy="749300"/>
            </a:xfrm>
            <a:custGeom>
              <a:avLst/>
              <a:gdLst/>
              <a:ahLst/>
              <a:cxnLst/>
              <a:rect l="l" t="t" r="r" b="b"/>
              <a:pathLst>
                <a:path w="866775" h="749300">
                  <a:moveTo>
                    <a:pt x="866214" y="374792"/>
                  </a:moveTo>
                  <a:lnTo>
                    <a:pt x="863302" y="331061"/>
                  </a:lnTo>
                  <a:lnTo>
                    <a:pt x="854780" y="288818"/>
                  </a:lnTo>
                  <a:lnTo>
                    <a:pt x="840975" y="248343"/>
                  </a:lnTo>
                  <a:lnTo>
                    <a:pt x="822211" y="209916"/>
                  </a:lnTo>
                  <a:lnTo>
                    <a:pt x="798814" y="173817"/>
                  </a:lnTo>
                  <a:lnTo>
                    <a:pt x="771107" y="140328"/>
                  </a:lnTo>
                  <a:lnTo>
                    <a:pt x="739416" y="109729"/>
                  </a:lnTo>
                  <a:lnTo>
                    <a:pt x="704065" y="82300"/>
                  </a:lnTo>
                  <a:lnTo>
                    <a:pt x="665381" y="58321"/>
                  </a:lnTo>
                  <a:lnTo>
                    <a:pt x="623687" y="38073"/>
                  </a:lnTo>
                  <a:lnTo>
                    <a:pt x="579308" y="21836"/>
                  </a:lnTo>
                  <a:lnTo>
                    <a:pt x="532570" y="9892"/>
                  </a:lnTo>
                  <a:lnTo>
                    <a:pt x="483797" y="2519"/>
                  </a:lnTo>
                  <a:lnTo>
                    <a:pt x="433314" y="0"/>
                  </a:lnTo>
                  <a:lnTo>
                    <a:pt x="382749" y="2519"/>
                  </a:lnTo>
                  <a:lnTo>
                    <a:pt x="333905" y="9892"/>
                  </a:lnTo>
                  <a:lnTo>
                    <a:pt x="287107" y="21836"/>
                  </a:lnTo>
                  <a:lnTo>
                    <a:pt x="242678" y="38073"/>
                  </a:lnTo>
                  <a:lnTo>
                    <a:pt x="200943" y="58321"/>
                  </a:lnTo>
                  <a:lnTo>
                    <a:pt x="162226" y="82300"/>
                  </a:lnTo>
                  <a:lnTo>
                    <a:pt x="126850" y="109729"/>
                  </a:lnTo>
                  <a:lnTo>
                    <a:pt x="95140" y="140328"/>
                  </a:lnTo>
                  <a:lnTo>
                    <a:pt x="67419" y="173817"/>
                  </a:lnTo>
                  <a:lnTo>
                    <a:pt x="44012" y="209916"/>
                  </a:lnTo>
                  <a:lnTo>
                    <a:pt x="25243" y="248343"/>
                  </a:lnTo>
                  <a:lnTo>
                    <a:pt x="11435" y="288818"/>
                  </a:lnTo>
                  <a:lnTo>
                    <a:pt x="2912" y="331061"/>
                  </a:lnTo>
                  <a:lnTo>
                    <a:pt x="0" y="374792"/>
                  </a:lnTo>
                  <a:lnTo>
                    <a:pt x="2912" y="418440"/>
                  </a:lnTo>
                  <a:lnTo>
                    <a:pt x="11435" y="460612"/>
                  </a:lnTo>
                  <a:lnTo>
                    <a:pt x="25243" y="501028"/>
                  </a:lnTo>
                  <a:lnTo>
                    <a:pt x="44012" y="539404"/>
                  </a:lnTo>
                  <a:lnTo>
                    <a:pt x="67419" y="575462"/>
                  </a:lnTo>
                  <a:lnTo>
                    <a:pt x="95140" y="608918"/>
                  </a:lnTo>
                  <a:lnTo>
                    <a:pt x="126850" y="639492"/>
                  </a:lnTo>
                  <a:lnTo>
                    <a:pt x="162226" y="666902"/>
                  </a:lnTo>
                  <a:lnTo>
                    <a:pt x="200943" y="690867"/>
                  </a:lnTo>
                  <a:lnTo>
                    <a:pt x="242678" y="711106"/>
                  </a:lnTo>
                  <a:lnTo>
                    <a:pt x="287107" y="727336"/>
                  </a:lnTo>
                  <a:lnTo>
                    <a:pt x="333905" y="739278"/>
                  </a:lnTo>
                  <a:lnTo>
                    <a:pt x="382749" y="746650"/>
                  </a:lnTo>
                  <a:lnTo>
                    <a:pt x="433314" y="749169"/>
                  </a:lnTo>
                  <a:lnTo>
                    <a:pt x="483797" y="746650"/>
                  </a:lnTo>
                  <a:lnTo>
                    <a:pt x="532570" y="739278"/>
                  </a:lnTo>
                  <a:lnTo>
                    <a:pt x="579308" y="727336"/>
                  </a:lnTo>
                  <a:lnTo>
                    <a:pt x="623687" y="711106"/>
                  </a:lnTo>
                  <a:lnTo>
                    <a:pt x="665381" y="690867"/>
                  </a:lnTo>
                  <a:lnTo>
                    <a:pt x="704065" y="666902"/>
                  </a:lnTo>
                  <a:lnTo>
                    <a:pt x="739416" y="639492"/>
                  </a:lnTo>
                  <a:lnTo>
                    <a:pt x="771107" y="608918"/>
                  </a:lnTo>
                  <a:lnTo>
                    <a:pt x="798814" y="575462"/>
                  </a:lnTo>
                  <a:lnTo>
                    <a:pt x="822211" y="539404"/>
                  </a:lnTo>
                  <a:lnTo>
                    <a:pt x="840975" y="501028"/>
                  </a:lnTo>
                  <a:lnTo>
                    <a:pt x="854780" y="460612"/>
                  </a:lnTo>
                  <a:lnTo>
                    <a:pt x="863302" y="418440"/>
                  </a:lnTo>
                  <a:lnTo>
                    <a:pt x="866214" y="374792"/>
                  </a:lnTo>
                  <a:close/>
                </a:path>
              </a:pathLst>
            </a:custGeom>
            <a:ln w="3175">
              <a:solidFill>
                <a:srgbClr val="000000"/>
              </a:solidFill>
              <a:prstDash val="sysDash"/>
            </a:ln>
          </p:spPr>
          <p:txBody>
            <a:bodyPr wrap="square" lIns="0" tIns="0" rIns="0" bIns="0" rtlCol="0"/>
            <a:lstStyle/>
            <a:p>
              <a:endParaRPr/>
            </a:p>
          </p:txBody>
        </p:sp>
        <p:sp>
          <p:nvSpPr>
            <p:cNvPr id="6" name="object 6"/>
            <p:cNvSpPr/>
            <p:nvPr/>
          </p:nvSpPr>
          <p:spPr>
            <a:xfrm>
              <a:off x="2872992" y="1201551"/>
              <a:ext cx="533400" cy="205104"/>
            </a:xfrm>
            <a:custGeom>
              <a:avLst/>
              <a:gdLst/>
              <a:ahLst/>
              <a:cxnLst/>
              <a:rect l="l" t="t" r="r" b="b"/>
              <a:pathLst>
                <a:path w="533400" h="205105">
                  <a:moveTo>
                    <a:pt x="0" y="205035"/>
                  </a:moveTo>
                  <a:lnTo>
                    <a:pt x="532927" y="0"/>
                  </a:lnTo>
                </a:path>
              </a:pathLst>
            </a:custGeom>
            <a:ln w="17840">
              <a:solidFill>
                <a:srgbClr val="000000"/>
              </a:solidFill>
            </a:ln>
          </p:spPr>
          <p:txBody>
            <a:bodyPr wrap="square" lIns="0" tIns="0" rIns="0" bIns="0" rtlCol="0"/>
            <a:lstStyle/>
            <a:p>
              <a:endParaRPr/>
            </a:p>
          </p:txBody>
        </p:sp>
        <p:sp>
          <p:nvSpPr>
            <p:cNvPr id="7" name="object 7"/>
            <p:cNvSpPr/>
            <p:nvPr/>
          </p:nvSpPr>
          <p:spPr>
            <a:xfrm>
              <a:off x="2773794" y="1366742"/>
              <a:ext cx="122555" cy="78105"/>
            </a:xfrm>
            <a:custGeom>
              <a:avLst/>
              <a:gdLst/>
              <a:ahLst/>
              <a:cxnLst/>
              <a:rect l="l" t="t" r="r" b="b"/>
              <a:pathLst>
                <a:path w="122555" h="78105">
                  <a:moveTo>
                    <a:pt x="94216" y="0"/>
                  </a:moveTo>
                  <a:lnTo>
                    <a:pt x="0" y="78029"/>
                  </a:lnTo>
                  <a:lnTo>
                    <a:pt x="122025" y="72219"/>
                  </a:lnTo>
                  <a:lnTo>
                    <a:pt x="94216" y="0"/>
                  </a:lnTo>
                  <a:close/>
                </a:path>
              </a:pathLst>
            </a:custGeom>
            <a:solidFill>
              <a:srgbClr val="000000"/>
            </a:solidFill>
          </p:spPr>
          <p:txBody>
            <a:bodyPr wrap="square" lIns="0" tIns="0" rIns="0" bIns="0" rtlCol="0"/>
            <a:lstStyle/>
            <a:p>
              <a:endParaRPr/>
            </a:p>
          </p:txBody>
        </p:sp>
        <p:sp>
          <p:nvSpPr>
            <p:cNvPr id="8" name="object 8"/>
            <p:cNvSpPr/>
            <p:nvPr/>
          </p:nvSpPr>
          <p:spPr>
            <a:xfrm>
              <a:off x="2736025" y="1645657"/>
              <a:ext cx="506095" cy="189865"/>
            </a:xfrm>
            <a:custGeom>
              <a:avLst/>
              <a:gdLst/>
              <a:ahLst/>
              <a:cxnLst/>
              <a:rect l="l" t="t" r="r" b="b"/>
              <a:pathLst>
                <a:path w="506094" h="189864">
                  <a:moveTo>
                    <a:pt x="0" y="0"/>
                  </a:moveTo>
                  <a:lnTo>
                    <a:pt x="505949" y="189679"/>
                  </a:lnTo>
                </a:path>
              </a:pathLst>
            </a:custGeom>
            <a:ln w="17840">
              <a:solidFill>
                <a:srgbClr val="000000"/>
              </a:solidFill>
            </a:ln>
          </p:spPr>
          <p:txBody>
            <a:bodyPr wrap="square" lIns="0" tIns="0" rIns="0" bIns="0" rtlCol="0"/>
            <a:lstStyle/>
            <a:p>
              <a:endParaRPr/>
            </a:p>
          </p:txBody>
        </p:sp>
        <p:sp>
          <p:nvSpPr>
            <p:cNvPr id="9" name="object 9"/>
            <p:cNvSpPr/>
            <p:nvPr/>
          </p:nvSpPr>
          <p:spPr>
            <a:xfrm>
              <a:off x="2636827" y="1608302"/>
              <a:ext cx="122555" cy="77470"/>
            </a:xfrm>
            <a:custGeom>
              <a:avLst/>
              <a:gdLst/>
              <a:ahLst/>
              <a:cxnLst/>
              <a:rect l="l" t="t" r="r" b="b"/>
              <a:pathLst>
                <a:path w="122555" h="77469">
                  <a:moveTo>
                    <a:pt x="0" y="0"/>
                  </a:moveTo>
                  <a:lnTo>
                    <a:pt x="94631" y="77199"/>
                  </a:lnTo>
                  <a:lnTo>
                    <a:pt x="122025" y="4565"/>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1270474" y="1876842"/>
              <a:ext cx="98425" cy="551815"/>
            </a:xfrm>
            <a:custGeom>
              <a:avLst/>
              <a:gdLst/>
              <a:ahLst/>
              <a:cxnLst/>
              <a:rect l="l" t="t" r="r" b="b"/>
              <a:pathLst>
                <a:path w="98425" h="551814">
                  <a:moveTo>
                    <a:pt x="98367" y="551189"/>
                  </a:moveTo>
                  <a:lnTo>
                    <a:pt x="0" y="0"/>
                  </a:lnTo>
                </a:path>
              </a:pathLst>
            </a:custGeom>
            <a:ln w="17840">
              <a:solidFill>
                <a:srgbClr val="000000"/>
              </a:solidFill>
            </a:ln>
          </p:spPr>
          <p:txBody>
            <a:bodyPr wrap="square" lIns="0" tIns="0" rIns="0" bIns="0" rtlCol="0"/>
            <a:lstStyle/>
            <a:p>
              <a:endParaRPr/>
            </a:p>
          </p:txBody>
        </p:sp>
        <p:sp>
          <p:nvSpPr>
            <p:cNvPr id="11" name="object 11"/>
            <p:cNvSpPr/>
            <p:nvPr/>
          </p:nvSpPr>
          <p:spPr>
            <a:xfrm>
              <a:off x="1233949" y="1772248"/>
              <a:ext cx="76835" cy="121285"/>
            </a:xfrm>
            <a:custGeom>
              <a:avLst/>
              <a:gdLst/>
              <a:ahLst/>
              <a:cxnLst/>
              <a:rect l="l" t="t" r="r" b="b"/>
              <a:pathLst>
                <a:path w="76834" h="121285">
                  <a:moveTo>
                    <a:pt x="17847" y="0"/>
                  </a:moveTo>
                  <a:lnTo>
                    <a:pt x="0" y="121195"/>
                  </a:lnTo>
                  <a:lnTo>
                    <a:pt x="76369" y="107498"/>
                  </a:lnTo>
                  <a:lnTo>
                    <a:pt x="17847" y="0"/>
                  </a:lnTo>
                  <a:close/>
                </a:path>
              </a:pathLst>
            </a:custGeom>
            <a:solidFill>
              <a:srgbClr val="000000"/>
            </a:solidFill>
          </p:spPr>
          <p:txBody>
            <a:bodyPr wrap="square" lIns="0" tIns="0" rIns="0" bIns="0" rtlCol="0"/>
            <a:lstStyle/>
            <a:p>
              <a:endParaRPr/>
            </a:p>
          </p:txBody>
        </p:sp>
        <p:sp>
          <p:nvSpPr>
            <p:cNvPr id="12" name="object 12"/>
            <p:cNvSpPr/>
            <p:nvPr/>
          </p:nvSpPr>
          <p:spPr>
            <a:xfrm>
              <a:off x="377281" y="905618"/>
              <a:ext cx="2279053" cy="1512036"/>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641877" y="2398978"/>
              <a:ext cx="0" cy="12700"/>
            </a:xfrm>
            <a:custGeom>
              <a:avLst/>
              <a:gdLst/>
              <a:ahLst/>
              <a:cxnLst/>
              <a:rect l="l" t="t" r="r" b="b"/>
              <a:pathLst>
                <a:path h="12700">
                  <a:moveTo>
                    <a:pt x="0" y="12451"/>
                  </a:moveTo>
                  <a:lnTo>
                    <a:pt x="0" y="0"/>
                  </a:lnTo>
                </a:path>
              </a:pathLst>
            </a:custGeom>
            <a:ln w="6225">
              <a:solidFill>
                <a:srgbClr val="000000"/>
              </a:solidFill>
            </a:ln>
          </p:spPr>
          <p:txBody>
            <a:bodyPr wrap="square" lIns="0" tIns="0" rIns="0" bIns="0" rtlCol="0"/>
            <a:lstStyle/>
            <a:p>
              <a:endParaRPr/>
            </a:p>
          </p:txBody>
        </p:sp>
      </p:grpSp>
      <p:sp>
        <p:nvSpPr>
          <p:cNvPr id="14" name="object 14"/>
          <p:cNvSpPr txBox="1">
            <a:spLocks noGrp="1"/>
          </p:cNvSpPr>
          <p:nvPr>
            <p:ph type="title"/>
          </p:nvPr>
        </p:nvSpPr>
        <p:spPr>
          <a:xfrm>
            <a:off x="457200" y="274638"/>
            <a:ext cx="8229600" cy="2788499"/>
          </a:xfrm>
          <a:prstGeom prst="rect">
            <a:avLst/>
          </a:prstGeom>
        </p:spPr>
        <p:txBody>
          <a:bodyPr vert="horz" wrap="square" lIns="0" tIns="23919" rIns="0" bIns="0" rtlCol="0">
            <a:spAutoFit/>
          </a:bodyPr>
          <a:lstStyle/>
          <a:p>
            <a:pPr marL="6168526" marR="10071">
              <a:lnSpc>
                <a:spcPct val="102600"/>
              </a:lnSpc>
              <a:spcBef>
                <a:spcPts val="189"/>
              </a:spcBef>
            </a:pPr>
            <a:r>
              <a:rPr spc="10" dirty="0"/>
              <a:t>Dendrite of  another</a:t>
            </a:r>
            <a:r>
              <a:rPr spc="-69" dirty="0"/>
              <a:t> </a:t>
            </a:r>
            <a:r>
              <a:rPr spc="10" dirty="0"/>
              <a:t>neuron</a:t>
            </a:r>
          </a:p>
        </p:txBody>
      </p:sp>
      <p:sp>
        <p:nvSpPr>
          <p:cNvPr id="15" name="object 15"/>
          <p:cNvSpPr txBox="1"/>
          <p:nvPr/>
        </p:nvSpPr>
        <p:spPr>
          <a:xfrm>
            <a:off x="2830699" y="4829890"/>
            <a:ext cx="652423" cy="324167"/>
          </a:xfrm>
          <a:prstGeom prst="rect">
            <a:avLst/>
          </a:prstGeom>
        </p:spPr>
        <p:txBody>
          <a:bodyPr vert="horz" wrap="square" lIns="0" tIns="31472" rIns="0" bIns="0" rtlCol="0">
            <a:spAutoFit/>
          </a:bodyPr>
          <a:lstStyle/>
          <a:p>
            <a:pPr marL="25178">
              <a:spcBef>
                <a:spcPts val="248"/>
              </a:spcBef>
            </a:pPr>
            <a:r>
              <a:rPr sz="1900" spc="20" dirty="0">
                <a:latin typeface="Arial"/>
                <a:cs typeface="Arial"/>
              </a:rPr>
              <a:t>soma</a:t>
            </a:r>
            <a:endParaRPr sz="1900">
              <a:latin typeface="Arial"/>
              <a:cs typeface="Arial"/>
            </a:endParaRPr>
          </a:p>
        </p:txBody>
      </p:sp>
      <p:sp>
        <p:nvSpPr>
          <p:cNvPr id="16" name="object 16"/>
          <p:cNvSpPr txBox="1"/>
          <p:nvPr/>
        </p:nvSpPr>
        <p:spPr>
          <a:xfrm>
            <a:off x="6587197" y="3633961"/>
            <a:ext cx="1006344" cy="324167"/>
          </a:xfrm>
          <a:prstGeom prst="rect">
            <a:avLst/>
          </a:prstGeom>
        </p:spPr>
        <p:txBody>
          <a:bodyPr vert="horz" wrap="square" lIns="0" tIns="31472" rIns="0" bIns="0" rtlCol="0">
            <a:spAutoFit/>
          </a:bodyPr>
          <a:lstStyle/>
          <a:p>
            <a:pPr marL="25178">
              <a:spcBef>
                <a:spcPts val="248"/>
              </a:spcBef>
            </a:pPr>
            <a:r>
              <a:rPr sz="1900" spc="20" dirty="0">
                <a:latin typeface="Arial"/>
                <a:cs typeface="Arial"/>
              </a:rPr>
              <a:t>Synapse</a:t>
            </a:r>
            <a:endParaRPr sz="1900">
              <a:latin typeface="Arial"/>
              <a:cs typeface="Arial"/>
            </a:endParaRPr>
          </a:p>
        </p:txBody>
      </p:sp>
      <p:grpSp>
        <p:nvGrpSpPr>
          <p:cNvPr id="17" name="object 17"/>
          <p:cNvGrpSpPr/>
          <p:nvPr/>
        </p:nvGrpSpPr>
        <p:grpSpPr>
          <a:xfrm>
            <a:off x="2" y="6592892"/>
            <a:ext cx="9140221" cy="256702"/>
            <a:chOff x="0" y="3326968"/>
            <a:chExt cx="4608195" cy="129539"/>
          </a:xfrm>
        </p:grpSpPr>
        <p:sp>
          <p:nvSpPr>
            <p:cNvPr id="18" name="object 18"/>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9" name="object 19"/>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20" name="object 20"/>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22" name="object 22"/>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24" name="object 24"/>
          <p:cNvSpPr txBox="1"/>
          <p:nvPr/>
        </p:nvSpPr>
        <p:spPr>
          <a:xfrm>
            <a:off x="8529912" y="6601381"/>
            <a:ext cx="478611" cy="387129"/>
          </a:xfrm>
          <a:prstGeom prst="rect">
            <a:avLst/>
          </a:prstGeom>
        </p:spPr>
        <p:txBody>
          <a:bodyPr vert="horz" wrap="square" lIns="0" tIns="17625" rIns="0" bIns="0" rtlCol="0">
            <a:spAutoFit/>
          </a:bodyPr>
          <a:lstStyle/>
          <a:p>
            <a:pPr marL="75533">
              <a:spcBef>
                <a:spcPts val="138"/>
              </a:spcBef>
            </a:pPr>
            <a:fld id="{81D60167-4931-47E6-BA6A-407CBD079E47}" type="slidenum">
              <a:rPr sz="1200" spc="-10" dirty="0">
                <a:solidFill>
                  <a:srgbClr val="FFFFFF"/>
                </a:solidFill>
                <a:latin typeface="Arial"/>
                <a:cs typeface="Arial"/>
              </a:rPr>
              <a:pPr marL="75533">
                <a:spcBef>
                  <a:spcPts val="138"/>
                </a:spcBef>
              </a:pPr>
              <a:t>40</a:t>
            </a:fld>
            <a:r>
              <a:rPr sz="1200" spc="-10" dirty="0">
                <a:solidFill>
                  <a:srgbClr val="FFFFFF"/>
                </a:solidFill>
                <a:latin typeface="Arial"/>
                <a:cs typeface="Arial"/>
              </a:rPr>
              <a:t> /</a:t>
            </a:r>
            <a:r>
              <a:rPr sz="1200" spc="-138" dirty="0">
                <a:solidFill>
                  <a:srgbClr val="FFFFFF"/>
                </a:solidFill>
                <a:latin typeface="Arial"/>
                <a:cs typeface="Arial"/>
              </a:rPr>
              <a:t> </a:t>
            </a:r>
            <a:r>
              <a:rPr sz="1200" spc="-10" dirty="0">
                <a:solidFill>
                  <a:srgbClr val="FFFFFF"/>
                </a:solidFill>
                <a:latin typeface="Arial"/>
                <a:cs typeface="Arial"/>
              </a:rPr>
              <a:t>20</a:t>
            </a:r>
            <a:endParaRPr sz="1200">
              <a:latin typeface="Arial"/>
              <a:cs typeface="Arial"/>
            </a:endParaRPr>
          </a:p>
        </p:txBody>
      </p:sp>
      <p:sp>
        <p:nvSpPr>
          <p:cNvPr id="21" name="Date Placeholder 20"/>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23" name="Slide Number Placeholder 22"/>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40</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189025" y="90295"/>
            <a:ext cx="4053084" cy="449820"/>
          </a:xfrm>
          <a:prstGeom prst="rect">
            <a:avLst/>
          </a:prstGeom>
        </p:spPr>
        <p:txBody>
          <a:bodyPr vert="horz" wrap="square" lIns="0" tIns="33990" rIns="0" bIns="0" rtlCol="0">
            <a:spAutoFit/>
          </a:bodyPr>
          <a:lstStyle/>
          <a:p>
            <a:pPr marL="25178">
              <a:spcBef>
                <a:spcPts val="268"/>
              </a:spcBef>
            </a:pPr>
            <a:r>
              <a:rPr sz="2700" b="1" spc="30" dirty="0">
                <a:solidFill>
                  <a:srgbClr val="FFFFFF"/>
                </a:solidFill>
                <a:latin typeface="Arial"/>
                <a:cs typeface="Arial"/>
              </a:rPr>
              <a:t>Neuron </a:t>
            </a:r>
            <a:r>
              <a:rPr sz="2700" b="1" spc="40" dirty="0">
                <a:solidFill>
                  <a:srgbClr val="FFFFFF"/>
                </a:solidFill>
                <a:latin typeface="Arial"/>
                <a:cs typeface="Arial"/>
              </a:rPr>
              <a:t>and </a:t>
            </a:r>
            <a:r>
              <a:rPr sz="2700" b="1" spc="20" dirty="0">
                <a:solidFill>
                  <a:srgbClr val="FFFFFF"/>
                </a:solidFill>
                <a:latin typeface="Arial"/>
                <a:cs typeface="Arial"/>
              </a:rPr>
              <a:t>its</a:t>
            </a:r>
            <a:r>
              <a:rPr sz="2700" b="1" spc="-138" dirty="0">
                <a:solidFill>
                  <a:srgbClr val="FFFFFF"/>
                </a:solidFill>
                <a:latin typeface="Arial"/>
                <a:cs typeface="Arial"/>
              </a:rPr>
              <a:t> </a:t>
            </a:r>
            <a:r>
              <a:rPr sz="2700" b="1" spc="20" dirty="0">
                <a:solidFill>
                  <a:srgbClr val="FFFFFF"/>
                </a:solidFill>
                <a:latin typeface="Arial"/>
                <a:cs typeface="Arial"/>
              </a:rPr>
              <a:t>working</a:t>
            </a:r>
            <a:endParaRPr sz="2700">
              <a:latin typeface="Arial"/>
              <a:cs typeface="Arial"/>
            </a:endParaRPr>
          </a:p>
        </p:txBody>
      </p:sp>
      <p:sp>
        <p:nvSpPr>
          <p:cNvPr id="4" name="object 4"/>
          <p:cNvSpPr/>
          <p:nvPr/>
        </p:nvSpPr>
        <p:spPr>
          <a:xfrm>
            <a:off x="4388972" y="1236617"/>
            <a:ext cx="793487" cy="685800"/>
          </a:xfrm>
          <a:custGeom>
            <a:avLst/>
            <a:gdLst/>
            <a:ahLst/>
            <a:cxnLst/>
            <a:rect l="l" t="t" r="r" b="b"/>
            <a:pathLst>
              <a:path w="400050" h="346075">
                <a:moveTo>
                  <a:pt x="399791" y="172981"/>
                </a:moveTo>
                <a:lnTo>
                  <a:pt x="392653" y="126976"/>
                </a:lnTo>
                <a:lnTo>
                  <a:pt x="372511" y="85649"/>
                </a:lnTo>
                <a:lnTo>
                  <a:pt x="341269" y="50644"/>
                </a:lnTo>
                <a:lnTo>
                  <a:pt x="300831" y="23604"/>
                </a:lnTo>
                <a:lnTo>
                  <a:pt x="253104" y="6175"/>
                </a:lnTo>
                <a:lnTo>
                  <a:pt x="199991" y="0"/>
                </a:lnTo>
                <a:lnTo>
                  <a:pt x="146798" y="6175"/>
                </a:lnTo>
                <a:lnTo>
                  <a:pt x="99016" y="23604"/>
                </a:lnTo>
                <a:lnTo>
                  <a:pt x="58546" y="50644"/>
                </a:lnTo>
                <a:lnTo>
                  <a:pt x="27287" y="85649"/>
                </a:lnTo>
                <a:lnTo>
                  <a:pt x="7138" y="126976"/>
                </a:lnTo>
                <a:lnTo>
                  <a:pt x="0" y="172981"/>
                </a:lnTo>
                <a:lnTo>
                  <a:pt x="7138" y="218904"/>
                </a:lnTo>
                <a:lnTo>
                  <a:pt x="27287" y="260177"/>
                </a:lnTo>
                <a:lnTo>
                  <a:pt x="58546" y="295150"/>
                </a:lnTo>
                <a:lnTo>
                  <a:pt x="99016" y="322173"/>
                </a:lnTo>
                <a:lnTo>
                  <a:pt x="146798" y="339596"/>
                </a:lnTo>
                <a:lnTo>
                  <a:pt x="199991" y="345770"/>
                </a:lnTo>
                <a:lnTo>
                  <a:pt x="253104" y="339596"/>
                </a:lnTo>
                <a:lnTo>
                  <a:pt x="300831" y="322173"/>
                </a:lnTo>
                <a:lnTo>
                  <a:pt x="341269" y="295150"/>
                </a:lnTo>
                <a:lnTo>
                  <a:pt x="372511" y="260177"/>
                </a:lnTo>
                <a:lnTo>
                  <a:pt x="392653" y="218904"/>
                </a:lnTo>
                <a:lnTo>
                  <a:pt x="399791" y="172981"/>
                </a:lnTo>
                <a:close/>
              </a:path>
            </a:pathLst>
          </a:custGeom>
          <a:ln w="3175">
            <a:solidFill>
              <a:srgbClr val="000000"/>
            </a:solidFill>
            <a:prstDash val="sysDash"/>
          </a:ln>
        </p:spPr>
        <p:txBody>
          <a:bodyPr wrap="square" lIns="0" tIns="0" rIns="0" bIns="0" rtlCol="0"/>
          <a:lstStyle/>
          <a:p>
            <a:endParaRPr/>
          </a:p>
        </p:txBody>
      </p:sp>
      <p:sp>
        <p:nvSpPr>
          <p:cNvPr id="5" name="object 5"/>
          <p:cNvSpPr txBox="1"/>
          <p:nvPr/>
        </p:nvSpPr>
        <p:spPr>
          <a:xfrm>
            <a:off x="5579271" y="1063782"/>
            <a:ext cx="819935" cy="302423"/>
          </a:xfrm>
          <a:prstGeom prst="rect">
            <a:avLst/>
          </a:prstGeom>
        </p:spPr>
        <p:txBody>
          <a:bodyPr vert="horz" wrap="square" lIns="0" tIns="25178" rIns="0" bIns="0" rtlCol="0">
            <a:spAutoFit/>
          </a:bodyPr>
          <a:lstStyle/>
          <a:p>
            <a:pPr marL="25178" marR="10071">
              <a:spcBef>
                <a:spcPts val="199"/>
              </a:spcBef>
            </a:pPr>
            <a:r>
              <a:rPr sz="900" spc="-10" dirty="0">
                <a:latin typeface="Arial"/>
                <a:cs typeface="Arial"/>
              </a:rPr>
              <a:t>Dendrite of  another</a:t>
            </a:r>
            <a:r>
              <a:rPr sz="900" spc="-129" dirty="0">
                <a:latin typeface="Arial"/>
                <a:cs typeface="Arial"/>
              </a:rPr>
              <a:t> </a:t>
            </a:r>
            <a:r>
              <a:rPr sz="900" spc="-10" dirty="0">
                <a:latin typeface="Arial"/>
                <a:cs typeface="Arial"/>
              </a:rPr>
              <a:t>neuron</a:t>
            </a:r>
            <a:endParaRPr sz="900">
              <a:latin typeface="Arial"/>
              <a:cs typeface="Arial"/>
            </a:endParaRPr>
          </a:p>
        </p:txBody>
      </p:sp>
      <p:sp>
        <p:nvSpPr>
          <p:cNvPr id="6" name="object 6"/>
          <p:cNvSpPr txBox="1"/>
          <p:nvPr/>
        </p:nvSpPr>
        <p:spPr>
          <a:xfrm>
            <a:off x="3753595" y="2409479"/>
            <a:ext cx="328731" cy="163923"/>
          </a:xfrm>
          <a:prstGeom prst="rect">
            <a:avLst/>
          </a:prstGeom>
        </p:spPr>
        <p:txBody>
          <a:bodyPr vert="horz" wrap="square" lIns="0" tIns="25178" rIns="0" bIns="0" rtlCol="0">
            <a:spAutoFit/>
          </a:bodyPr>
          <a:lstStyle/>
          <a:p>
            <a:pPr marL="25178">
              <a:spcBef>
                <a:spcPts val="199"/>
              </a:spcBef>
            </a:pPr>
            <a:r>
              <a:rPr sz="900" spc="-10" dirty="0">
                <a:latin typeface="Arial"/>
                <a:cs typeface="Arial"/>
              </a:rPr>
              <a:t>soma</a:t>
            </a:r>
            <a:endParaRPr sz="900">
              <a:latin typeface="Arial"/>
              <a:cs typeface="Arial"/>
            </a:endParaRPr>
          </a:p>
        </p:txBody>
      </p:sp>
      <p:sp>
        <p:nvSpPr>
          <p:cNvPr id="7" name="object 7"/>
          <p:cNvSpPr txBox="1"/>
          <p:nvPr/>
        </p:nvSpPr>
        <p:spPr>
          <a:xfrm>
            <a:off x="5487364" y="1857510"/>
            <a:ext cx="492466" cy="163923"/>
          </a:xfrm>
          <a:prstGeom prst="rect">
            <a:avLst/>
          </a:prstGeom>
        </p:spPr>
        <p:txBody>
          <a:bodyPr vert="horz" wrap="square" lIns="0" tIns="25178" rIns="0" bIns="0" rtlCol="0">
            <a:spAutoFit/>
          </a:bodyPr>
          <a:lstStyle/>
          <a:p>
            <a:pPr marL="25178">
              <a:spcBef>
                <a:spcPts val="199"/>
              </a:spcBef>
            </a:pPr>
            <a:r>
              <a:rPr sz="900" spc="-10" dirty="0">
                <a:latin typeface="Arial"/>
                <a:cs typeface="Arial"/>
              </a:rPr>
              <a:t>Synapse</a:t>
            </a:r>
            <a:endParaRPr sz="900">
              <a:latin typeface="Arial"/>
              <a:cs typeface="Arial"/>
            </a:endParaRPr>
          </a:p>
        </p:txBody>
      </p:sp>
      <p:grpSp>
        <p:nvGrpSpPr>
          <p:cNvPr id="8" name="object 8"/>
          <p:cNvGrpSpPr/>
          <p:nvPr/>
        </p:nvGrpSpPr>
        <p:grpSpPr>
          <a:xfrm>
            <a:off x="2806062" y="1022135"/>
            <a:ext cx="2780985" cy="1401801"/>
            <a:chOff x="1414723" y="515800"/>
            <a:chExt cx="1402080" cy="707390"/>
          </a:xfrm>
        </p:grpSpPr>
        <p:sp>
          <p:nvSpPr>
            <p:cNvPr id="9" name="object 9"/>
            <p:cNvSpPr/>
            <p:nvPr/>
          </p:nvSpPr>
          <p:spPr>
            <a:xfrm>
              <a:off x="2566590" y="652384"/>
              <a:ext cx="246379" cy="95250"/>
            </a:xfrm>
            <a:custGeom>
              <a:avLst/>
              <a:gdLst/>
              <a:ahLst/>
              <a:cxnLst/>
              <a:rect l="l" t="t" r="r" b="b"/>
              <a:pathLst>
                <a:path w="246380" h="95250">
                  <a:moveTo>
                    <a:pt x="0" y="94631"/>
                  </a:moveTo>
                  <a:lnTo>
                    <a:pt x="245966" y="0"/>
                  </a:lnTo>
                </a:path>
              </a:pathLst>
            </a:custGeom>
            <a:ln w="8234">
              <a:solidFill>
                <a:srgbClr val="000000"/>
              </a:solidFill>
            </a:ln>
          </p:spPr>
          <p:txBody>
            <a:bodyPr wrap="square" lIns="0" tIns="0" rIns="0" bIns="0" rtlCol="0"/>
            <a:lstStyle/>
            <a:p>
              <a:endParaRPr/>
            </a:p>
          </p:txBody>
        </p:sp>
        <p:sp>
          <p:nvSpPr>
            <p:cNvPr id="10" name="object 10"/>
            <p:cNvSpPr/>
            <p:nvPr/>
          </p:nvSpPr>
          <p:spPr>
            <a:xfrm>
              <a:off x="2520806" y="728626"/>
              <a:ext cx="56515" cy="36195"/>
            </a:xfrm>
            <a:custGeom>
              <a:avLst/>
              <a:gdLst/>
              <a:ahLst/>
              <a:cxnLst/>
              <a:rect l="l" t="t" r="r" b="b"/>
              <a:pathLst>
                <a:path w="56514" h="36195">
                  <a:moveTo>
                    <a:pt x="43484" y="0"/>
                  </a:moveTo>
                  <a:lnTo>
                    <a:pt x="0" y="36013"/>
                  </a:lnTo>
                  <a:lnTo>
                    <a:pt x="56319" y="33331"/>
                  </a:lnTo>
                  <a:lnTo>
                    <a:pt x="43484" y="0"/>
                  </a:lnTo>
                  <a:close/>
                </a:path>
              </a:pathLst>
            </a:custGeom>
            <a:solidFill>
              <a:srgbClr val="000000"/>
            </a:solidFill>
          </p:spPr>
          <p:txBody>
            <a:bodyPr wrap="square" lIns="0" tIns="0" rIns="0" bIns="0" rtlCol="0"/>
            <a:lstStyle/>
            <a:p>
              <a:endParaRPr/>
            </a:p>
          </p:txBody>
        </p:sp>
        <p:sp>
          <p:nvSpPr>
            <p:cNvPr id="11" name="object 11"/>
            <p:cNvSpPr/>
            <p:nvPr/>
          </p:nvSpPr>
          <p:spPr>
            <a:xfrm>
              <a:off x="2503374" y="857356"/>
              <a:ext cx="233679" cy="87630"/>
            </a:xfrm>
            <a:custGeom>
              <a:avLst/>
              <a:gdLst/>
              <a:ahLst/>
              <a:cxnLst/>
              <a:rect l="l" t="t" r="r" b="b"/>
              <a:pathLst>
                <a:path w="233680" h="87630">
                  <a:moveTo>
                    <a:pt x="0" y="0"/>
                  </a:moveTo>
                  <a:lnTo>
                    <a:pt x="233514" y="87544"/>
                  </a:lnTo>
                </a:path>
              </a:pathLst>
            </a:custGeom>
            <a:ln w="8234">
              <a:solidFill>
                <a:srgbClr val="000000"/>
              </a:solidFill>
            </a:ln>
          </p:spPr>
          <p:txBody>
            <a:bodyPr wrap="square" lIns="0" tIns="0" rIns="0" bIns="0" rtlCol="0"/>
            <a:lstStyle/>
            <a:p>
              <a:endParaRPr/>
            </a:p>
          </p:txBody>
        </p:sp>
        <p:sp>
          <p:nvSpPr>
            <p:cNvPr id="12" name="object 12"/>
            <p:cNvSpPr/>
            <p:nvPr/>
          </p:nvSpPr>
          <p:spPr>
            <a:xfrm>
              <a:off x="2457590" y="840115"/>
              <a:ext cx="56515" cy="36195"/>
            </a:xfrm>
            <a:custGeom>
              <a:avLst/>
              <a:gdLst/>
              <a:ahLst/>
              <a:cxnLst/>
              <a:rect l="l" t="t" r="r" b="b"/>
              <a:pathLst>
                <a:path w="56514" h="36194">
                  <a:moveTo>
                    <a:pt x="0" y="0"/>
                  </a:moveTo>
                  <a:lnTo>
                    <a:pt x="43676" y="35630"/>
                  </a:lnTo>
                  <a:lnTo>
                    <a:pt x="56319" y="2107"/>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1826966" y="964057"/>
              <a:ext cx="45720" cy="254635"/>
            </a:xfrm>
            <a:custGeom>
              <a:avLst/>
              <a:gdLst/>
              <a:ahLst/>
              <a:cxnLst/>
              <a:rect l="l" t="t" r="r" b="b"/>
              <a:pathLst>
                <a:path w="45719" h="254634">
                  <a:moveTo>
                    <a:pt x="45400" y="254395"/>
                  </a:moveTo>
                  <a:lnTo>
                    <a:pt x="0" y="0"/>
                  </a:lnTo>
                </a:path>
              </a:pathLst>
            </a:custGeom>
            <a:ln w="8234">
              <a:solidFill>
                <a:srgbClr val="000000"/>
              </a:solidFill>
            </a:ln>
          </p:spPr>
          <p:txBody>
            <a:bodyPr wrap="square" lIns="0" tIns="0" rIns="0" bIns="0" rtlCol="0"/>
            <a:lstStyle/>
            <a:p>
              <a:endParaRPr/>
            </a:p>
          </p:txBody>
        </p:sp>
        <p:sp>
          <p:nvSpPr>
            <p:cNvPr id="14" name="object 14"/>
            <p:cNvSpPr/>
            <p:nvPr/>
          </p:nvSpPr>
          <p:spPr>
            <a:xfrm>
              <a:off x="1810108" y="915783"/>
              <a:ext cx="35560" cy="56515"/>
            </a:xfrm>
            <a:custGeom>
              <a:avLst/>
              <a:gdLst/>
              <a:ahLst/>
              <a:cxnLst/>
              <a:rect l="l" t="t" r="r" b="b"/>
              <a:pathLst>
                <a:path w="35560" h="56515">
                  <a:moveTo>
                    <a:pt x="8237" y="0"/>
                  </a:moveTo>
                  <a:lnTo>
                    <a:pt x="0" y="55936"/>
                  </a:lnTo>
                  <a:lnTo>
                    <a:pt x="35247" y="49614"/>
                  </a:lnTo>
                  <a:lnTo>
                    <a:pt x="8237" y="0"/>
                  </a:lnTo>
                  <a:close/>
                </a:path>
              </a:pathLst>
            </a:custGeom>
            <a:solidFill>
              <a:srgbClr val="000000"/>
            </a:solidFill>
          </p:spPr>
          <p:txBody>
            <a:bodyPr wrap="square" lIns="0" tIns="0" rIns="0" bIns="0" rtlCol="0"/>
            <a:lstStyle/>
            <a:p>
              <a:endParaRPr/>
            </a:p>
          </p:txBody>
        </p:sp>
        <p:sp>
          <p:nvSpPr>
            <p:cNvPr id="15" name="object 15"/>
            <p:cNvSpPr/>
            <p:nvPr/>
          </p:nvSpPr>
          <p:spPr>
            <a:xfrm>
              <a:off x="1414723" y="515800"/>
              <a:ext cx="1051870" cy="697863"/>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1536844" y="1205042"/>
              <a:ext cx="0" cy="6350"/>
            </a:xfrm>
            <a:custGeom>
              <a:avLst/>
              <a:gdLst/>
              <a:ahLst/>
              <a:cxnLst/>
              <a:rect l="l" t="t" r="r" b="b"/>
              <a:pathLst>
                <a:path h="6350">
                  <a:moveTo>
                    <a:pt x="0" y="5746"/>
                  </a:moveTo>
                  <a:lnTo>
                    <a:pt x="0" y="0"/>
                  </a:lnTo>
                </a:path>
              </a:pathLst>
            </a:custGeom>
            <a:ln w="3175">
              <a:solidFill>
                <a:srgbClr val="000000"/>
              </a:solidFill>
            </a:ln>
          </p:spPr>
          <p:txBody>
            <a:bodyPr wrap="square" lIns="0" tIns="0" rIns="0" bIns="0" rtlCol="0"/>
            <a:lstStyle/>
            <a:p>
              <a:endParaRPr/>
            </a:p>
          </p:txBody>
        </p:sp>
      </p:grpSp>
      <p:sp>
        <p:nvSpPr>
          <p:cNvPr id="17" name="object 17"/>
          <p:cNvSpPr/>
          <p:nvPr/>
        </p:nvSpPr>
        <p:spPr>
          <a:xfrm>
            <a:off x="534660" y="3960904"/>
            <a:ext cx="152349" cy="152209"/>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534660" y="4472826"/>
            <a:ext cx="152349" cy="152209"/>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534660" y="4984746"/>
            <a:ext cx="152349" cy="152209"/>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534660" y="5837655"/>
            <a:ext cx="152349" cy="152209"/>
          </a:xfrm>
          <a:prstGeom prst="rect">
            <a:avLst/>
          </a:prstGeom>
          <a:blipFill>
            <a:blip r:embed="rId3" cstate="print"/>
            <a:stretch>
              <a:fillRect/>
            </a:stretch>
          </a:blipFill>
        </p:spPr>
        <p:txBody>
          <a:bodyPr wrap="square" lIns="0" tIns="0" rIns="0" bIns="0" rtlCol="0"/>
          <a:lstStyle/>
          <a:p>
            <a:endParaRPr/>
          </a:p>
        </p:txBody>
      </p:sp>
      <p:sp>
        <p:nvSpPr>
          <p:cNvPr id="21" name="object 21"/>
          <p:cNvSpPr txBox="1"/>
          <p:nvPr/>
        </p:nvSpPr>
        <p:spPr>
          <a:xfrm>
            <a:off x="249608" y="2714625"/>
            <a:ext cx="8335399" cy="3668060"/>
          </a:xfrm>
          <a:prstGeom prst="rect">
            <a:avLst/>
          </a:prstGeom>
        </p:spPr>
        <p:txBody>
          <a:bodyPr vert="horz" wrap="square" lIns="0" tIns="13848" rIns="0" bIns="0" rtlCol="0">
            <a:spAutoFit/>
          </a:bodyPr>
          <a:lstStyle/>
          <a:p>
            <a:pPr marL="25178" marR="10071">
              <a:lnSpc>
                <a:spcPct val="102600"/>
              </a:lnSpc>
              <a:spcBef>
                <a:spcPts val="109"/>
              </a:spcBef>
            </a:pPr>
            <a:r>
              <a:rPr sz="2200" spc="-10" dirty="0">
                <a:latin typeface="Arial"/>
                <a:cs typeface="Arial"/>
              </a:rPr>
              <a:t>Figure </a:t>
            </a:r>
            <a:r>
              <a:rPr sz="2200" spc="-20" dirty="0">
                <a:latin typeface="Arial"/>
                <a:cs typeface="Arial"/>
              </a:rPr>
              <a:t>shows a </a:t>
            </a:r>
            <a:r>
              <a:rPr sz="2200" spc="-10" dirty="0">
                <a:latin typeface="Arial"/>
                <a:cs typeface="Arial"/>
              </a:rPr>
              <a:t>schematic of </a:t>
            </a:r>
            <a:r>
              <a:rPr sz="2200" spc="-20" dirty="0">
                <a:latin typeface="Arial"/>
                <a:cs typeface="Arial"/>
              </a:rPr>
              <a:t>a </a:t>
            </a:r>
            <a:r>
              <a:rPr sz="2200" spc="-10" dirty="0">
                <a:latin typeface="Arial"/>
                <a:cs typeface="Arial"/>
              </a:rPr>
              <a:t>biological neuron. There are </a:t>
            </a:r>
            <a:r>
              <a:rPr sz="2200" spc="-20" dirty="0">
                <a:latin typeface="Arial"/>
                <a:cs typeface="Arial"/>
              </a:rPr>
              <a:t>different  </a:t>
            </a:r>
            <a:r>
              <a:rPr sz="2200" dirty="0">
                <a:latin typeface="Arial"/>
                <a:cs typeface="Arial"/>
              </a:rPr>
              <a:t>parts </a:t>
            </a:r>
            <a:r>
              <a:rPr sz="2200" spc="-10" dirty="0">
                <a:latin typeface="Arial"/>
                <a:cs typeface="Arial"/>
              </a:rPr>
              <a:t>in it : dendrite, soma, </a:t>
            </a:r>
            <a:r>
              <a:rPr sz="2200" spc="-20" dirty="0">
                <a:latin typeface="Arial"/>
                <a:cs typeface="Arial"/>
              </a:rPr>
              <a:t>axon and</a:t>
            </a:r>
            <a:r>
              <a:rPr sz="2200" spc="119" dirty="0">
                <a:latin typeface="Arial"/>
                <a:cs typeface="Arial"/>
              </a:rPr>
              <a:t> </a:t>
            </a:r>
            <a:r>
              <a:rPr sz="2200" spc="-20" dirty="0">
                <a:latin typeface="Arial"/>
                <a:cs typeface="Arial"/>
              </a:rPr>
              <a:t>synapse.</a:t>
            </a:r>
            <a:endParaRPr sz="2200">
              <a:latin typeface="Arial"/>
              <a:cs typeface="Arial"/>
            </a:endParaRPr>
          </a:p>
          <a:p>
            <a:pPr marL="574050">
              <a:spcBef>
                <a:spcPts val="1943"/>
              </a:spcBef>
            </a:pPr>
            <a:r>
              <a:rPr sz="2200" b="1" spc="-10" dirty="0">
                <a:latin typeface="Arial"/>
                <a:cs typeface="Arial"/>
              </a:rPr>
              <a:t>Dendrite </a:t>
            </a:r>
            <a:r>
              <a:rPr sz="2200" spc="-10" dirty="0">
                <a:latin typeface="Arial"/>
                <a:cs typeface="Arial"/>
              </a:rPr>
              <a:t>: </a:t>
            </a:r>
            <a:r>
              <a:rPr sz="2200" spc="-20" dirty="0">
                <a:latin typeface="Arial"/>
                <a:cs typeface="Arial"/>
              </a:rPr>
              <a:t>A </a:t>
            </a:r>
            <a:r>
              <a:rPr sz="2200" spc="-30" dirty="0">
                <a:latin typeface="Arial"/>
                <a:cs typeface="Arial"/>
              </a:rPr>
              <a:t>bush </a:t>
            </a:r>
            <a:r>
              <a:rPr sz="2200" spc="-10" dirty="0">
                <a:latin typeface="Arial"/>
                <a:cs typeface="Arial"/>
              </a:rPr>
              <a:t>of very thin</a:t>
            </a:r>
            <a:r>
              <a:rPr sz="2200" spc="138" dirty="0">
                <a:latin typeface="Arial"/>
                <a:cs typeface="Arial"/>
              </a:rPr>
              <a:t> </a:t>
            </a:r>
            <a:r>
              <a:rPr sz="2200" spc="-20" dirty="0">
                <a:latin typeface="Arial"/>
                <a:cs typeface="Arial"/>
              </a:rPr>
              <a:t>fibre.</a:t>
            </a:r>
            <a:endParaRPr sz="2200">
              <a:latin typeface="Arial"/>
              <a:cs typeface="Arial"/>
            </a:endParaRPr>
          </a:p>
          <a:p>
            <a:pPr marL="574050">
              <a:spcBef>
                <a:spcPts val="1417"/>
              </a:spcBef>
            </a:pPr>
            <a:r>
              <a:rPr sz="2200" b="1" spc="-20" dirty="0">
                <a:latin typeface="Arial"/>
                <a:cs typeface="Arial"/>
              </a:rPr>
              <a:t>Axon </a:t>
            </a:r>
            <a:r>
              <a:rPr sz="2200" spc="-10" dirty="0">
                <a:latin typeface="Arial"/>
                <a:cs typeface="Arial"/>
              </a:rPr>
              <a:t>: </a:t>
            </a:r>
            <a:r>
              <a:rPr sz="2200" spc="-20" dirty="0">
                <a:latin typeface="Arial"/>
                <a:cs typeface="Arial"/>
              </a:rPr>
              <a:t>A </a:t>
            </a:r>
            <a:r>
              <a:rPr sz="2200" spc="-10" dirty="0">
                <a:latin typeface="Arial"/>
                <a:cs typeface="Arial"/>
              </a:rPr>
              <a:t>long cylindrical</a:t>
            </a:r>
            <a:r>
              <a:rPr sz="2200" spc="138" dirty="0">
                <a:latin typeface="Arial"/>
                <a:cs typeface="Arial"/>
              </a:rPr>
              <a:t> </a:t>
            </a:r>
            <a:r>
              <a:rPr sz="2200" spc="-20" dirty="0">
                <a:latin typeface="Arial"/>
                <a:cs typeface="Arial"/>
              </a:rPr>
              <a:t>fibre.</a:t>
            </a:r>
            <a:endParaRPr sz="2200">
              <a:latin typeface="Arial"/>
              <a:cs typeface="Arial"/>
            </a:endParaRPr>
          </a:p>
          <a:p>
            <a:pPr marL="574050" marR="62944">
              <a:lnSpc>
                <a:spcPct val="102600"/>
              </a:lnSpc>
              <a:spcBef>
                <a:spcPts val="1348"/>
              </a:spcBef>
            </a:pPr>
            <a:r>
              <a:rPr sz="2200" b="1" spc="-20" dirty="0">
                <a:latin typeface="Arial"/>
                <a:cs typeface="Arial"/>
              </a:rPr>
              <a:t>Soma </a:t>
            </a:r>
            <a:r>
              <a:rPr sz="2200" spc="-10" dirty="0">
                <a:latin typeface="Arial"/>
                <a:cs typeface="Arial"/>
              </a:rPr>
              <a:t>: It is also called </a:t>
            </a:r>
            <a:r>
              <a:rPr sz="2200" spc="-20" dirty="0">
                <a:latin typeface="Arial"/>
                <a:cs typeface="Arial"/>
              </a:rPr>
              <a:t>a </a:t>
            </a:r>
            <a:r>
              <a:rPr sz="2200" spc="-10" dirty="0">
                <a:latin typeface="Arial"/>
                <a:cs typeface="Arial"/>
              </a:rPr>
              <a:t>cell </a:t>
            </a:r>
            <a:r>
              <a:rPr sz="2200" spc="-59" dirty="0">
                <a:latin typeface="Arial"/>
                <a:cs typeface="Arial"/>
              </a:rPr>
              <a:t>body, </a:t>
            </a:r>
            <a:r>
              <a:rPr sz="2200" spc="-20" dirty="0">
                <a:latin typeface="Arial"/>
                <a:cs typeface="Arial"/>
              </a:rPr>
              <a:t>and </a:t>
            </a:r>
            <a:r>
              <a:rPr sz="2200" spc="-10" dirty="0">
                <a:latin typeface="Arial"/>
                <a:cs typeface="Arial"/>
              </a:rPr>
              <a:t>just </a:t>
            </a:r>
            <a:r>
              <a:rPr sz="2200" spc="-20" dirty="0">
                <a:latin typeface="Arial"/>
                <a:cs typeface="Arial"/>
              </a:rPr>
              <a:t>like </a:t>
            </a:r>
            <a:r>
              <a:rPr sz="2200" spc="-10" dirty="0">
                <a:latin typeface="Arial"/>
                <a:cs typeface="Arial"/>
              </a:rPr>
              <a:t>as </a:t>
            </a:r>
            <a:r>
              <a:rPr sz="2200" spc="-20" dirty="0">
                <a:latin typeface="Arial"/>
                <a:cs typeface="Arial"/>
              </a:rPr>
              <a:t>a nucleus </a:t>
            </a:r>
            <a:r>
              <a:rPr sz="2200" spc="-10" dirty="0">
                <a:latin typeface="Arial"/>
                <a:cs typeface="Arial"/>
              </a:rPr>
              <a:t>of  cell.</a:t>
            </a:r>
            <a:endParaRPr sz="2200">
              <a:latin typeface="Arial"/>
              <a:cs typeface="Arial"/>
            </a:endParaRPr>
          </a:p>
          <a:p>
            <a:pPr marL="574050" marR="323533">
              <a:lnSpc>
                <a:spcPct val="102600"/>
              </a:lnSpc>
              <a:spcBef>
                <a:spcPts val="1348"/>
              </a:spcBef>
            </a:pPr>
            <a:r>
              <a:rPr sz="2200" b="1" spc="-20" dirty="0">
                <a:latin typeface="Arial"/>
                <a:cs typeface="Arial"/>
              </a:rPr>
              <a:t>Synapse </a:t>
            </a:r>
            <a:r>
              <a:rPr sz="2200" spc="-10" dirty="0">
                <a:latin typeface="Arial"/>
                <a:cs typeface="Arial"/>
              </a:rPr>
              <a:t>: It is </a:t>
            </a:r>
            <a:r>
              <a:rPr sz="2200" spc="-20" dirty="0">
                <a:latin typeface="Arial"/>
                <a:cs typeface="Arial"/>
              </a:rPr>
              <a:t>a </a:t>
            </a:r>
            <a:r>
              <a:rPr sz="2200" spc="-10" dirty="0">
                <a:latin typeface="Arial"/>
                <a:cs typeface="Arial"/>
              </a:rPr>
              <a:t>junction </a:t>
            </a:r>
            <a:r>
              <a:rPr sz="2200" spc="-20" dirty="0">
                <a:latin typeface="Arial"/>
                <a:cs typeface="Arial"/>
              </a:rPr>
              <a:t>where axon </a:t>
            </a:r>
            <a:r>
              <a:rPr sz="2200" spc="-30" dirty="0">
                <a:latin typeface="Arial"/>
                <a:cs typeface="Arial"/>
              </a:rPr>
              <a:t>makes </a:t>
            </a:r>
            <a:r>
              <a:rPr sz="2200" spc="-10" dirty="0">
                <a:latin typeface="Arial"/>
                <a:cs typeface="Arial"/>
              </a:rPr>
              <a:t>contact with the  dendrites of neighboring</a:t>
            </a:r>
            <a:r>
              <a:rPr sz="2200" spc="-20" dirty="0">
                <a:latin typeface="Arial"/>
                <a:cs typeface="Arial"/>
              </a:rPr>
              <a:t> </a:t>
            </a:r>
            <a:r>
              <a:rPr sz="2200" spc="-10" dirty="0">
                <a:latin typeface="Arial"/>
                <a:cs typeface="Arial"/>
              </a:rPr>
              <a:t>dendrites.</a:t>
            </a:r>
            <a:endParaRPr sz="2200">
              <a:latin typeface="Arial"/>
              <a:cs typeface="Arial"/>
            </a:endParaRPr>
          </a:p>
        </p:txBody>
      </p:sp>
      <p:grpSp>
        <p:nvGrpSpPr>
          <p:cNvPr id="22" name="object 22"/>
          <p:cNvGrpSpPr/>
          <p:nvPr/>
        </p:nvGrpSpPr>
        <p:grpSpPr>
          <a:xfrm>
            <a:off x="2" y="6592892"/>
            <a:ext cx="9140221" cy="256702"/>
            <a:chOff x="0" y="3326968"/>
            <a:chExt cx="4608195" cy="129539"/>
          </a:xfrm>
        </p:grpSpPr>
        <p:sp>
          <p:nvSpPr>
            <p:cNvPr id="23" name="object 23"/>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24" name="object 24"/>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25" name="object 25"/>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27" name="object 27"/>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29" name="object 29"/>
          <p:cNvSpPr txBox="1"/>
          <p:nvPr/>
        </p:nvSpPr>
        <p:spPr>
          <a:xfrm>
            <a:off x="8529912" y="6601381"/>
            <a:ext cx="478611" cy="387129"/>
          </a:xfrm>
          <a:prstGeom prst="rect">
            <a:avLst/>
          </a:prstGeom>
        </p:spPr>
        <p:txBody>
          <a:bodyPr vert="horz" wrap="square" lIns="0" tIns="17625" rIns="0" bIns="0" rtlCol="0">
            <a:spAutoFit/>
          </a:bodyPr>
          <a:lstStyle/>
          <a:p>
            <a:pPr marL="75533">
              <a:spcBef>
                <a:spcPts val="138"/>
              </a:spcBef>
            </a:pPr>
            <a:fld id="{81D60167-4931-47E6-BA6A-407CBD079E47}" type="slidenum">
              <a:rPr sz="1200" spc="-10" dirty="0">
                <a:solidFill>
                  <a:srgbClr val="FFFFFF"/>
                </a:solidFill>
                <a:latin typeface="Arial"/>
                <a:cs typeface="Arial"/>
              </a:rPr>
              <a:pPr marL="75533">
                <a:spcBef>
                  <a:spcPts val="138"/>
                </a:spcBef>
              </a:pPr>
              <a:t>41</a:t>
            </a:fld>
            <a:r>
              <a:rPr sz="1200" spc="-10" dirty="0">
                <a:solidFill>
                  <a:srgbClr val="FFFFFF"/>
                </a:solidFill>
                <a:latin typeface="Arial"/>
                <a:cs typeface="Arial"/>
              </a:rPr>
              <a:t> /</a:t>
            </a:r>
            <a:r>
              <a:rPr sz="1200" spc="-138" dirty="0">
                <a:solidFill>
                  <a:srgbClr val="FFFFFF"/>
                </a:solidFill>
                <a:latin typeface="Arial"/>
                <a:cs typeface="Arial"/>
              </a:rPr>
              <a:t> </a:t>
            </a:r>
            <a:r>
              <a:rPr sz="1200" spc="-10" dirty="0">
                <a:solidFill>
                  <a:srgbClr val="FFFFFF"/>
                </a:solidFill>
                <a:latin typeface="Arial"/>
                <a:cs typeface="Arial"/>
              </a:rPr>
              <a:t>20</a:t>
            </a:r>
            <a:endParaRPr sz="1200">
              <a:latin typeface="Arial"/>
              <a:cs typeface="Arial"/>
            </a:endParaRPr>
          </a:p>
        </p:txBody>
      </p:sp>
      <p:sp>
        <p:nvSpPr>
          <p:cNvPr id="26" name="Date Placeholder 25"/>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28" name="Slide Number Placeholder 27"/>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41</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189025" y="90295"/>
            <a:ext cx="4053084" cy="449820"/>
          </a:xfrm>
          <a:prstGeom prst="rect">
            <a:avLst/>
          </a:prstGeom>
        </p:spPr>
        <p:txBody>
          <a:bodyPr vert="horz" wrap="square" lIns="0" tIns="33990" rIns="0" bIns="0" rtlCol="0">
            <a:spAutoFit/>
          </a:bodyPr>
          <a:lstStyle/>
          <a:p>
            <a:pPr marL="25178">
              <a:spcBef>
                <a:spcPts val="268"/>
              </a:spcBef>
            </a:pPr>
            <a:r>
              <a:rPr sz="2700" b="1" spc="30" dirty="0">
                <a:solidFill>
                  <a:srgbClr val="FFFFFF"/>
                </a:solidFill>
                <a:latin typeface="Arial"/>
                <a:cs typeface="Arial"/>
              </a:rPr>
              <a:t>Neuron </a:t>
            </a:r>
            <a:r>
              <a:rPr sz="2700" b="1" spc="40" dirty="0">
                <a:solidFill>
                  <a:srgbClr val="FFFFFF"/>
                </a:solidFill>
                <a:latin typeface="Arial"/>
                <a:cs typeface="Arial"/>
              </a:rPr>
              <a:t>and </a:t>
            </a:r>
            <a:r>
              <a:rPr sz="2700" b="1" spc="20" dirty="0">
                <a:solidFill>
                  <a:srgbClr val="FFFFFF"/>
                </a:solidFill>
                <a:latin typeface="Arial"/>
                <a:cs typeface="Arial"/>
              </a:rPr>
              <a:t>its</a:t>
            </a:r>
            <a:r>
              <a:rPr sz="2700" b="1" spc="-138" dirty="0">
                <a:solidFill>
                  <a:srgbClr val="FFFFFF"/>
                </a:solidFill>
                <a:latin typeface="Arial"/>
                <a:cs typeface="Arial"/>
              </a:rPr>
              <a:t> </a:t>
            </a:r>
            <a:r>
              <a:rPr sz="2700" b="1" spc="20" dirty="0">
                <a:solidFill>
                  <a:srgbClr val="FFFFFF"/>
                </a:solidFill>
                <a:latin typeface="Arial"/>
                <a:cs typeface="Arial"/>
              </a:rPr>
              <a:t>working</a:t>
            </a:r>
            <a:endParaRPr sz="2700">
              <a:latin typeface="Arial"/>
              <a:cs typeface="Arial"/>
            </a:endParaRPr>
          </a:p>
        </p:txBody>
      </p:sp>
      <p:sp>
        <p:nvSpPr>
          <p:cNvPr id="5" name="object 5"/>
          <p:cNvSpPr txBox="1"/>
          <p:nvPr/>
        </p:nvSpPr>
        <p:spPr>
          <a:xfrm>
            <a:off x="0" y="660603"/>
            <a:ext cx="9144000" cy="5578907"/>
          </a:xfrm>
          <a:prstGeom prst="rect">
            <a:avLst/>
          </a:prstGeom>
        </p:spPr>
        <p:txBody>
          <a:bodyPr vert="horz" wrap="square" lIns="0" tIns="207716" rIns="0" bIns="0" rtlCol="0">
            <a:spAutoFit/>
          </a:bodyPr>
          <a:lstStyle/>
          <a:p>
            <a:pPr marL="25178">
              <a:spcBef>
                <a:spcPts val="1636"/>
              </a:spcBef>
              <a:buFont typeface="Wingdings" pitchFamily="2" charset="2"/>
              <a:buChar char="q"/>
            </a:pPr>
            <a:r>
              <a:rPr sz="2200" spc="-10" dirty="0">
                <a:latin typeface="Arial"/>
                <a:cs typeface="Arial"/>
              </a:rPr>
              <a:t>There is </a:t>
            </a:r>
            <a:r>
              <a:rPr sz="2200" spc="-20" dirty="0">
                <a:latin typeface="Arial"/>
                <a:cs typeface="Arial"/>
              </a:rPr>
              <a:t>a </a:t>
            </a:r>
            <a:r>
              <a:rPr sz="2200" spc="-10" dirty="0">
                <a:latin typeface="Arial"/>
                <a:cs typeface="Arial"/>
              </a:rPr>
              <a:t>chemical in </a:t>
            </a:r>
            <a:r>
              <a:rPr sz="2200" spc="-20" dirty="0">
                <a:latin typeface="Arial"/>
                <a:cs typeface="Arial"/>
              </a:rPr>
              <a:t>each </a:t>
            </a:r>
            <a:r>
              <a:rPr sz="2200" spc="-10" dirty="0">
                <a:latin typeface="Arial"/>
                <a:cs typeface="Arial"/>
              </a:rPr>
              <a:t>neuron called</a:t>
            </a:r>
            <a:r>
              <a:rPr sz="2200" spc="-40" dirty="0">
                <a:latin typeface="Arial"/>
                <a:cs typeface="Arial"/>
              </a:rPr>
              <a:t> </a:t>
            </a:r>
            <a:r>
              <a:rPr sz="2200" spc="-10" dirty="0">
                <a:solidFill>
                  <a:srgbClr val="0000FF"/>
                </a:solidFill>
                <a:latin typeface="Arial"/>
                <a:cs typeface="Arial"/>
              </a:rPr>
              <a:t>neurotransmitter</a:t>
            </a:r>
            <a:r>
              <a:rPr sz="2200" spc="-10" dirty="0">
                <a:latin typeface="Arial"/>
                <a:cs typeface="Arial"/>
              </a:rPr>
              <a:t>.</a:t>
            </a:r>
            <a:endParaRPr sz="2200" dirty="0">
              <a:latin typeface="Arial"/>
              <a:cs typeface="Arial"/>
            </a:endParaRPr>
          </a:p>
          <a:p>
            <a:pPr marL="25178" marR="177502">
              <a:lnSpc>
                <a:spcPct val="102600"/>
              </a:lnSpc>
              <a:spcBef>
                <a:spcPts val="1368"/>
              </a:spcBef>
              <a:buFont typeface="Wingdings" pitchFamily="2" charset="2"/>
              <a:buChar char="q"/>
            </a:pPr>
            <a:r>
              <a:rPr sz="2200" spc="-20" dirty="0">
                <a:latin typeface="Arial"/>
                <a:cs typeface="Arial"/>
              </a:rPr>
              <a:t>A </a:t>
            </a:r>
            <a:r>
              <a:rPr sz="2200" spc="-10" dirty="0">
                <a:latin typeface="Arial"/>
                <a:cs typeface="Arial"/>
              </a:rPr>
              <a:t>signal (also called sense) is </a:t>
            </a:r>
            <a:r>
              <a:rPr sz="2200" spc="-20" dirty="0">
                <a:latin typeface="Arial"/>
                <a:cs typeface="Arial"/>
              </a:rPr>
              <a:t>transmitted </a:t>
            </a:r>
            <a:r>
              <a:rPr sz="2200" spc="-10" dirty="0">
                <a:latin typeface="Arial"/>
                <a:cs typeface="Arial"/>
              </a:rPr>
              <a:t>across neurons </a:t>
            </a:r>
            <a:r>
              <a:rPr sz="2200" spc="-40" dirty="0">
                <a:latin typeface="Arial"/>
                <a:cs typeface="Arial"/>
              </a:rPr>
              <a:t>by </a:t>
            </a:r>
            <a:r>
              <a:rPr sz="2200" spc="-10" dirty="0">
                <a:latin typeface="Arial"/>
                <a:cs typeface="Arial"/>
              </a:rPr>
              <a:t>this  chemical.</a:t>
            </a:r>
            <a:endParaRPr sz="2200" dirty="0">
              <a:latin typeface="Arial"/>
              <a:cs typeface="Arial"/>
            </a:endParaRPr>
          </a:p>
          <a:p>
            <a:pPr marL="25178" marR="358782">
              <a:lnSpc>
                <a:spcPct val="102600"/>
              </a:lnSpc>
              <a:spcBef>
                <a:spcPts val="1368"/>
              </a:spcBef>
              <a:buFont typeface="Wingdings" pitchFamily="2" charset="2"/>
              <a:buChar char="q"/>
            </a:pPr>
            <a:r>
              <a:rPr sz="2200" spc="-10" dirty="0">
                <a:latin typeface="Arial"/>
                <a:cs typeface="Arial"/>
              </a:rPr>
              <a:t>That </a:t>
            </a:r>
            <a:r>
              <a:rPr sz="2200" spc="-20" dirty="0">
                <a:latin typeface="Arial"/>
                <a:cs typeface="Arial"/>
              </a:rPr>
              <a:t>is, </a:t>
            </a:r>
            <a:r>
              <a:rPr sz="2200" spc="-10" dirty="0">
                <a:latin typeface="Arial"/>
                <a:cs typeface="Arial"/>
              </a:rPr>
              <a:t>all inputs from other neuron </a:t>
            </a:r>
            <a:r>
              <a:rPr sz="2200" spc="-20" dirty="0">
                <a:latin typeface="Arial"/>
                <a:cs typeface="Arial"/>
              </a:rPr>
              <a:t>arrive </a:t>
            </a:r>
            <a:r>
              <a:rPr sz="2200" spc="-10" dirty="0">
                <a:latin typeface="Arial"/>
                <a:cs typeface="Arial"/>
              </a:rPr>
              <a:t>to </a:t>
            </a:r>
            <a:r>
              <a:rPr sz="2200" spc="-20" dirty="0">
                <a:latin typeface="Arial"/>
                <a:cs typeface="Arial"/>
              </a:rPr>
              <a:t>a </a:t>
            </a:r>
            <a:r>
              <a:rPr sz="2200" spc="-10" dirty="0">
                <a:latin typeface="Arial"/>
                <a:cs typeface="Arial"/>
              </a:rPr>
              <a:t>neurons through  </a:t>
            </a:r>
            <a:r>
              <a:rPr sz="2200" spc="-10" dirty="0">
                <a:solidFill>
                  <a:srgbClr val="FF0000"/>
                </a:solidFill>
                <a:latin typeface="Arial"/>
                <a:cs typeface="Arial"/>
              </a:rPr>
              <a:t>dendrites.</a:t>
            </a:r>
            <a:endParaRPr sz="2200" dirty="0">
              <a:solidFill>
                <a:srgbClr val="FF0000"/>
              </a:solidFill>
              <a:latin typeface="Arial"/>
              <a:cs typeface="Arial"/>
            </a:endParaRPr>
          </a:p>
          <a:p>
            <a:pPr marL="25178" marR="156102">
              <a:lnSpc>
                <a:spcPct val="102699"/>
              </a:lnSpc>
              <a:spcBef>
                <a:spcPts val="238"/>
              </a:spcBef>
              <a:buFont typeface="Wingdings" pitchFamily="2" charset="2"/>
              <a:buChar char="q"/>
            </a:pPr>
            <a:r>
              <a:rPr sz="2200" spc="-20" dirty="0">
                <a:latin typeface="Arial"/>
                <a:cs typeface="Arial"/>
              </a:rPr>
              <a:t>These </a:t>
            </a:r>
            <a:r>
              <a:rPr sz="2200" spc="-10" dirty="0">
                <a:latin typeface="Arial"/>
                <a:cs typeface="Arial"/>
              </a:rPr>
              <a:t>signals are </a:t>
            </a:r>
            <a:r>
              <a:rPr sz="2200" spc="-20" dirty="0">
                <a:latin typeface="Arial"/>
                <a:cs typeface="Arial"/>
              </a:rPr>
              <a:t>accumulated </a:t>
            </a:r>
            <a:r>
              <a:rPr sz="2200" spc="-10" dirty="0">
                <a:latin typeface="Arial"/>
                <a:cs typeface="Arial"/>
              </a:rPr>
              <a:t>at the synapse of the neuron </a:t>
            </a:r>
            <a:r>
              <a:rPr sz="2200" spc="-20" dirty="0">
                <a:latin typeface="Arial"/>
                <a:cs typeface="Arial"/>
              </a:rPr>
              <a:t>and  </a:t>
            </a:r>
            <a:r>
              <a:rPr sz="2200" spc="-10" dirty="0">
                <a:latin typeface="Arial"/>
                <a:cs typeface="Arial"/>
              </a:rPr>
              <a:t>then serve as the output to </a:t>
            </a:r>
            <a:r>
              <a:rPr sz="2200" spc="-20" dirty="0">
                <a:latin typeface="Arial"/>
                <a:cs typeface="Arial"/>
              </a:rPr>
              <a:t>be transmitted </a:t>
            </a:r>
            <a:r>
              <a:rPr sz="2200" spc="-10" dirty="0">
                <a:latin typeface="Arial"/>
                <a:cs typeface="Arial"/>
              </a:rPr>
              <a:t>through the</a:t>
            </a:r>
            <a:r>
              <a:rPr sz="2200" spc="-20" dirty="0">
                <a:latin typeface="Arial"/>
                <a:cs typeface="Arial"/>
              </a:rPr>
              <a:t> </a:t>
            </a:r>
            <a:r>
              <a:rPr sz="2200" spc="-10" dirty="0">
                <a:latin typeface="Arial"/>
                <a:cs typeface="Arial"/>
              </a:rPr>
              <a:t>neuron.</a:t>
            </a:r>
            <a:endParaRPr sz="2200" dirty="0">
              <a:latin typeface="Arial"/>
              <a:cs typeface="Arial"/>
            </a:endParaRPr>
          </a:p>
          <a:p>
            <a:pPr marL="25178" marR="254294">
              <a:lnSpc>
                <a:spcPct val="102600"/>
              </a:lnSpc>
              <a:spcBef>
                <a:spcPts val="1368"/>
              </a:spcBef>
              <a:buFont typeface="Wingdings" pitchFamily="2" charset="2"/>
              <a:buChar char="q"/>
            </a:pPr>
            <a:r>
              <a:rPr sz="2200" spc="-20" dirty="0">
                <a:latin typeface="Arial"/>
                <a:cs typeface="Arial"/>
              </a:rPr>
              <a:t>An </a:t>
            </a:r>
            <a:r>
              <a:rPr sz="2200" spc="-10" dirty="0">
                <a:latin typeface="Arial"/>
                <a:cs typeface="Arial"/>
              </a:rPr>
              <a:t>action </a:t>
            </a:r>
            <a:r>
              <a:rPr sz="2200" spc="-40" dirty="0">
                <a:latin typeface="Arial"/>
                <a:cs typeface="Arial"/>
              </a:rPr>
              <a:t>may </a:t>
            </a:r>
            <a:r>
              <a:rPr sz="2200" spc="-10" dirty="0">
                <a:latin typeface="Arial"/>
                <a:cs typeface="Arial"/>
              </a:rPr>
              <a:t>produce </a:t>
            </a:r>
            <a:r>
              <a:rPr sz="2200" spc="-20" dirty="0">
                <a:latin typeface="Arial"/>
                <a:cs typeface="Arial"/>
              </a:rPr>
              <a:t>an </a:t>
            </a:r>
            <a:r>
              <a:rPr sz="2200" spc="-10" dirty="0">
                <a:latin typeface="Arial"/>
                <a:cs typeface="Arial"/>
              </a:rPr>
              <a:t>electrical </a:t>
            </a:r>
            <a:r>
              <a:rPr sz="2200" spc="-20" dirty="0">
                <a:latin typeface="Arial"/>
                <a:cs typeface="Arial"/>
              </a:rPr>
              <a:t>impulse, </a:t>
            </a:r>
            <a:r>
              <a:rPr sz="2200" spc="-10" dirty="0">
                <a:latin typeface="Arial"/>
                <a:cs typeface="Arial"/>
              </a:rPr>
              <a:t>which usually lasts  </a:t>
            </a:r>
            <a:r>
              <a:rPr sz="2200" spc="-40" dirty="0">
                <a:latin typeface="Arial"/>
                <a:cs typeface="Arial"/>
              </a:rPr>
              <a:t>for </a:t>
            </a:r>
            <a:r>
              <a:rPr sz="2200" spc="-10" dirty="0">
                <a:latin typeface="Arial"/>
                <a:cs typeface="Arial"/>
              </a:rPr>
              <a:t>about </a:t>
            </a:r>
            <a:r>
              <a:rPr sz="2200" spc="-20" dirty="0">
                <a:latin typeface="Arial"/>
                <a:cs typeface="Arial"/>
              </a:rPr>
              <a:t>a</a:t>
            </a:r>
            <a:r>
              <a:rPr sz="2200" spc="10" dirty="0">
                <a:latin typeface="Arial"/>
                <a:cs typeface="Arial"/>
              </a:rPr>
              <a:t> </a:t>
            </a:r>
            <a:r>
              <a:rPr sz="2200" spc="-10" dirty="0">
                <a:latin typeface="Arial"/>
                <a:cs typeface="Arial"/>
              </a:rPr>
              <a:t>millisecond.</a:t>
            </a:r>
            <a:endParaRPr sz="2200" dirty="0">
              <a:latin typeface="Arial"/>
              <a:cs typeface="Arial"/>
            </a:endParaRPr>
          </a:p>
          <a:p>
            <a:pPr marL="25178" marR="308426">
              <a:lnSpc>
                <a:spcPct val="102600"/>
              </a:lnSpc>
              <a:spcBef>
                <a:spcPts val="1368"/>
              </a:spcBef>
              <a:buFont typeface="Wingdings" pitchFamily="2" charset="2"/>
              <a:buChar char="q"/>
            </a:pPr>
            <a:r>
              <a:rPr sz="2200" spc="-10" dirty="0">
                <a:solidFill>
                  <a:srgbClr val="0000FF"/>
                </a:solidFill>
                <a:latin typeface="Arial"/>
                <a:cs typeface="Arial"/>
              </a:rPr>
              <a:t>Note that this pulse </a:t>
            </a:r>
            <a:r>
              <a:rPr sz="2200" spc="-20" dirty="0">
                <a:solidFill>
                  <a:srgbClr val="0000FF"/>
                </a:solidFill>
                <a:latin typeface="Arial"/>
                <a:cs typeface="Arial"/>
              </a:rPr>
              <a:t>generated due </a:t>
            </a:r>
            <a:r>
              <a:rPr sz="2200" spc="-10" dirty="0">
                <a:solidFill>
                  <a:srgbClr val="0000FF"/>
                </a:solidFill>
                <a:latin typeface="Arial"/>
                <a:cs typeface="Arial"/>
              </a:rPr>
              <a:t>to </a:t>
            </a:r>
            <a:r>
              <a:rPr sz="2200" spc="-20" dirty="0">
                <a:solidFill>
                  <a:srgbClr val="0000FF"/>
                </a:solidFill>
                <a:latin typeface="Arial"/>
                <a:cs typeface="Arial"/>
              </a:rPr>
              <a:t>an </a:t>
            </a:r>
            <a:r>
              <a:rPr sz="2200" spc="-10" dirty="0">
                <a:solidFill>
                  <a:srgbClr val="0000FF"/>
                </a:solidFill>
                <a:latin typeface="Arial"/>
                <a:cs typeface="Arial"/>
              </a:rPr>
              <a:t>incoming signal </a:t>
            </a:r>
            <a:r>
              <a:rPr sz="2200" spc="-20" dirty="0">
                <a:solidFill>
                  <a:srgbClr val="0000FF"/>
                </a:solidFill>
                <a:latin typeface="Arial"/>
                <a:cs typeface="Arial"/>
              </a:rPr>
              <a:t>and </a:t>
            </a:r>
            <a:r>
              <a:rPr sz="2200" spc="-10" dirty="0">
                <a:solidFill>
                  <a:srgbClr val="0000FF"/>
                </a:solidFill>
                <a:latin typeface="Arial"/>
                <a:cs typeface="Arial"/>
              </a:rPr>
              <a:t>all  signal </a:t>
            </a:r>
            <a:r>
              <a:rPr sz="2200" spc="-40" dirty="0">
                <a:solidFill>
                  <a:srgbClr val="0000FF"/>
                </a:solidFill>
                <a:latin typeface="Arial"/>
                <a:cs typeface="Arial"/>
              </a:rPr>
              <a:t>may </a:t>
            </a:r>
            <a:r>
              <a:rPr sz="2200" spc="-10" dirty="0">
                <a:solidFill>
                  <a:srgbClr val="0000FF"/>
                </a:solidFill>
                <a:latin typeface="Arial"/>
                <a:cs typeface="Arial"/>
              </a:rPr>
              <a:t>not produce pulses in </a:t>
            </a:r>
            <a:r>
              <a:rPr sz="2200" spc="-20" dirty="0">
                <a:solidFill>
                  <a:srgbClr val="0000FF"/>
                </a:solidFill>
                <a:latin typeface="Arial"/>
                <a:cs typeface="Arial"/>
              </a:rPr>
              <a:t>axon </a:t>
            </a:r>
            <a:r>
              <a:rPr sz="2200" spc="-10" dirty="0">
                <a:solidFill>
                  <a:srgbClr val="0000FF"/>
                </a:solidFill>
                <a:latin typeface="Arial"/>
                <a:cs typeface="Arial"/>
              </a:rPr>
              <a:t>unless it crosses </a:t>
            </a:r>
            <a:r>
              <a:rPr sz="2200" spc="-20" dirty="0">
                <a:solidFill>
                  <a:srgbClr val="0000FF"/>
                </a:solidFill>
                <a:latin typeface="Arial"/>
                <a:cs typeface="Arial"/>
              </a:rPr>
              <a:t>a  </a:t>
            </a:r>
            <a:r>
              <a:rPr sz="2200" b="1" spc="-10">
                <a:solidFill>
                  <a:srgbClr val="0000FF"/>
                </a:solidFill>
                <a:latin typeface="Arial"/>
                <a:cs typeface="Arial"/>
              </a:rPr>
              <a:t>threshold</a:t>
            </a:r>
            <a:r>
              <a:rPr sz="2200" b="1" spc="-20">
                <a:solidFill>
                  <a:srgbClr val="0000FF"/>
                </a:solidFill>
                <a:latin typeface="Arial"/>
                <a:cs typeface="Arial"/>
              </a:rPr>
              <a:t> </a:t>
            </a:r>
            <a:r>
              <a:rPr sz="2200" b="1" spc="-20">
                <a:solidFill>
                  <a:srgbClr val="0000FF"/>
                </a:solidFill>
                <a:latin typeface="Arial"/>
                <a:cs typeface="Arial"/>
              </a:rPr>
              <a:t>value</a:t>
            </a:r>
            <a:r>
              <a:rPr sz="2200" spc="-20">
                <a:solidFill>
                  <a:srgbClr val="0000FF"/>
                </a:solidFill>
                <a:latin typeface="Arial"/>
                <a:cs typeface="Arial"/>
              </a:rPr>
              <a:t>.</a:t>
            </a:r>
            <a:r>
              <a:rPr sz="2200" spc="-30">
                <a:solidFill>
                  <a:srgbClr val="0000FF"/>
                </a:solidFill>
                <a:latin typeface="Arial"/>
                <a:cs typeface="Arial"/>
              </a:rPr>
              <a:t>Also</a:t>
            </a:r>
            <a:r>
              <a:rPr sz="2200" spc="-30" dirty="0">
                <a:solidFill>
                  <a:srgbClr val="0000FF"/>
                </a:solidFill>
                <a:latin typeface="Arial"/>
                <a:cs typeface="Arial"/>
              </a:rPr>
              <a:t>, </a:t>
            </a:r>
            <a:r>
              <a:rPr sz="2200" spc="-10" dirty="0">
                <a:solidFill>
                  <a:srgbClr val="0000FF"/>
                </a:solidFill>
                <a:latin typeface="Arial"/>
                <a:cs typeface="Arial"/>
              </a:rPr>
              <a:t>note that </a:t>
            </a:r>
            <a:r>
              <a:rPr sz="2200" spc="-20" dirty="0">
                <a:solidFill>
                  <a:srgbClr val="0000FF"/>
                </a:solidFill>
                <a:latin typeface="Arial"/>
                <a:cs typeface="Arial"/>
              </a:rPr>
              <a:t>an </a:t>
            </a:r>
            <a:r>
              <a:rPr sz="2200" spc="-10" dirty="0">
                <a:solidFill>
                  <a:srgbClr val="0000FF"/>
                </a:solidFill>
                <a:latin typeface="Arial"/>
                <a:cs typeface="Arial"/>
              </a:rPr>
              <a:t>action signal in </a:t>
            </a:r>
            <a:r>
              <a:rPr sz="2200" spc="-20" dirty="0">
                <a:solidFill>
                  <a:srgbClr val="0000FF"/>
                </a:solidFill>
                <a:latin typeface="Arial"/>
                <a:cs typeface="Arial"/>
              </a:rPr>
              <a:t>axon </a:t>
            </a:r>
            <a:r>
              <a:rPr sz="2200" spc="-10" dirty="0">
                <a:solidFill>
                  <a:srgbClr val="0000FF"/>
                </a:solidFill>
                <a:latin typeface="Arial"/>
                <a:cs typeface="Arial"/>
              </a:rPr>
              <a:t>of </a:t>
            </a:r>
            <a:r>
              <a:rPr sz="2200" spc="-20" dirty="0">
                <a:solidFill>
                  <a:srgbClr val="0000FF"/>
                </a:solidFill>
                <a:latin typeface="Arial"/>
                <a:cs typeface="Arial"/>
              </a:rPr>
              <a:t>a </a:t>
            </a:r>
            <a:r>
              <a:rPr sz="2200" spc="-10" dirty="0">
                <a:solidFill>
                  <a:srgbClr val="0000FF"/>
                </a:solidFill>
                <a:latin typeface="Arial"/>
                <a:cs typeface="Arial"/>
              </a:rPr>
              <a:t>neuron is</a:t>
            </a:r>
            <a:r>
              <a:rPr sz="2200" spc="-119" dirty="0">
                <a:solidFill>
                  <a:srgbClr val="0000FF"/>
                </a:solidFill>
                <a:latin typeface="Arial"/>
                <a:cs typeface="Arial"/>
              </a:rPr>
              <a:t> </a:t>
            </a:r>
            <a:r>
              <a:rPr sz="2200" spc="-20" dirty="0">
                <a:solidFill>
                  <a:srgbClr val="0000FF"/>
                </a:solidFill>
                <a:latin typeface="Arial"/>
                <a:cs typeface="Arial"/>
              </a:rPr>
              <a:t>commutative  </a:t>
            </a:r>
            <a:r>
              <a:rPr sz="2200" spc="-10" dirty="0">
                <a:solidFill>
                  <a:srgbClr val="0000FF"/>
                </a:solidFill>
                <a:latin typeface="Arial"/>
                <a:cs typeface="Arial"/>
              </a:rPr>
              <a:t>signals </a:t>
            </a:r>
            <a:r>
              <a:rPr sz="2200" spc="-20" dirty="0">
                <a:solidFill>
                  <a:srgbClr val="0000FF"/>
                </a:solidFill>
                <a:latin typeface="Arial"/>
                <a:cs typeface="Arial"/>
              </a:rPr>
              <a:t>arrive </a:t>
            </a:r>
            <a:r>
              <a:rPr sz="2200" spc="-10" dirty="0">
                <a:solidFill>
                  <a:srgbClr val="0000FF"/>
                </a:solidFill>
                <a:latin typeface="Arial"/>
                <a:cs typeface="Arial"/>
              </a:rPr>
              <a:t>at dendrites which </a:t>
            </a:r>
            <a:r>
              <a:rPr sz="2200" spc="-20" dirty="0">
                <a:solidFill>
                  <a:srgbClr val="0000FF"/>
                </a:solidFill>
                <a:latin typeface="Arial"/>
                <a:cs typeface="Arial"/>
              </a:rPr>
              <a:t>summed up </a:t>
            </a:r>
            <a:r>
              <a:rPr sz="2200" spc="-10" dirty="0">
                <a:solidFill>
                  <a:srgbClr val="0000FF"/>
                </a:solidFill>
                <a:latin typeface="Arial"/>
                <a:cs typeface="Arial"/>
              </a:rPr>
              <a:t>at</a:t>
            </a:r>
            <a:r>
              <a:rPr sz="2200" spc="10" dirty="0">
                <a:solidFill>
                  <a:srgbClr val="0000FF"/>
                </a:solidFill>
                <a:latin typeface="Arial"/>
                <a:cs typeface="Arial"/>
              </a:rPr>
              <a:t> </a:t>
            </a:r>
            <a:r>
              <a:rPr sz="2200" spc="-10" dirty="0">
                <a:solidFill>
                  <a:srgbClr val="0000FF"/>
                </a:solidFill>
                <a:latin typeface="Arial"/>
                <a:cs typeface="Arial"/>
              </a:rPr>
              <a:t>soma.</a:t>
            </a:r>
            <a:endParaRPr sz="2200" dirty="0">
              <a:latin typeface="Arial"/>
              <a:cs typeface="Arial"/>
            </a:endParaRPr>
          </a:p>
        </p:txBody>
      </p:sp>
      <p:grpSp>
        <p:nvGrpSpPr>
          <p:cNvPr id="4" name="object 12"/>
          <p:cNvGrpSpPr/>
          <p:nvPr/>
        </p:nvGrpSpPr>
        <p:grpSpPr>
          <a:xfrm>
            <a:off x="2" y="6592892"/>
            <a:ext cx="9140221" cy="256702"/>
            <a:chOff x="0" y="3326968"/>
            <a:chExt cx="4608195" cy="129539"/>
          </a:xfrm>
        </p:grpSpPr>
        <p:sp>
          <p:nvSpPr>
            <p:cNvPr id="13" name="object 13"/>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4" name="object 14"/>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5" name="object 15"/>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7" name="object 17"/>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16" name="Date Placeholder 15"/>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18" name="Slide Number Placeholder 17"/>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42</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9025" y="90295"/>
            <a:ext cx="4053084" cy="449820"/>
          </a:xfrm>
          <a:prstGeom prst="rect">
            <a:avLst/>
          </a:prstGeom>
        </p:spPr>
        <p:txBody>
          <a:bodyPr vert="horz" wrap="square" lIns="0" tIns="33990" rIns="0" bIns="0" rtlCol="0">
            <a:spAutoFit/>
          </a:bodyPr>
          <a:lstStyle/>
          <a:p>
            <a:pPr marL="25178">
              <a:spcBef>
                <a:spcPts val="268"/>
              </a:spcBef>
            </a:pPr>
            <a:r>
              <a:rPr sz="2700" b="1" spc="30" dirty="0">
                <a:solidFill>
                  <a:srgbClr val="FFFFFF"/>
                </a:solidFill>
                <a:latin typeface="Arial"/>
                <a:cs typeface="Arial"/>
              </a:rPr>
              <a:t>Neuron </a:t>
            </a:r>
            <a:r>
              <a:rPr sz="2700" b="1" spc="40" dirty="0">
                <a:solidFill>
                  <a:srgbClr val="FFFFFF"/>
                </a:solidFill>
                <a:latin typeface="Arial"/>
                <a:cs typeface="Arial"/>
              </a:rPr>
              <a:t>and </a:t>
            </a:r>
            <a:r>
              <a:rPr sz="2700" b="1" spc="20" dirty="0">
                <a:solidFill>
                  <a:srgbClr val="FFFFFF"/>
                </a:solidFill>
                <a:latin typeface="Arial"/>
                <a:cs typeface="Arial"/>
              </a:rPr>
              <a:t>its</a:t>
            </a:r>
            <a:r>
              <a:rPr sz="2700" b="1" spc="-138" dirty="0">
                <a:solidFill>
                  <a:srgbClr val="FFFFFF"/>
                </a:solidFill>
                <a:latin typeface="Arial"/>
                <a:cs typeface="Arial"/>
              </a:rPr>
              <a:t> </a:t>
            </a:r>
            <a:r>
              <a:rPr sz="2700" b="1" spc="20" dirty="0">
                <a:solidFill>
                  <a:srgbClr val="FFFFFF"/>
                </a:solidFill>
                <a:latin typeface="Arial"/>
                <a:cs typeface="Arial"/>
              </a:rPr>
              <a:t>working</a:t>
            </a:r>
            <a:endParaRPr sz="2700">
              <a:latin typeface="Arial"/>
              <a:cs typeface="Arial"/>
            </a:endParaRPr>
          </a:p>
        </p:txBody>
      </p:sp>
      <p:grpSp>
        <p:nvGrpSpPr>
          <p:cNvPr id="3" name="object 3"/>
          <p:cNvGrpSpPr/>
          <p:nvPr/>
        </p:nvGrpSpPr>
        <p:grpSpPr>
          <a:xfrm>
            <a:off x="1921894" y="937043"/>
            <a:ext cx="5308810" cy="5303939"/>
            <a:chOff x="968954" y="472859"/>
            <a:chExt cx="2676525" cy="2676525"/>
          </a:xfrm>
        </p:grpSpPr>
        <p:sp>
          <p:nvSpPr>
            <p:cNvPr id="4" name="object 4"/>
            <p:cNvSpPr/>
            <p:nvPr/>
          </p:nvSpPr>
          <p:spPr>
            <a:xfrm>
              <a:off x="968954" y="472859"/>
              <a:ext cx="2676353" cy="267635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007336" y="2578858"/>
              <a:ext cx="117475" cy="117475"/>
            </a:xfrm>
            <a:custGeom>
              <a:avLst/>
              <a:gdLst/>
              <a:ahLst/>
              <a:cxnLst/>
              <a:rect l="l" t="t" r="r" b="b"/>
              <a:pathLst>
                <a:path w="117475" h="117475">
                  <a:moveTo>
                    <a:pt x="116973" y="0"/>
                  </a:moveTo>
                  <a:lnTo>
                    <a:pt x="0" y="116998"/>
                  </a:lnTo>
                </a:path>
              </a:pathLst>
            </a:custGeom>
            <a:ln w="3175">
              <a:solidFill>
                <a:srgbClr val="000000"/>
              </a:solidFill>
            </a:ln>
          </p:spPr>
          <p:txBody>
            <a:bodyPr wrap="square" lIns="0" tIns="0" rIns="0" bIns="0" rtlCol="0"/>
            <a:lstStyle/>
            <a:p>
              <a:endParaRPr/>
            </a:p>
          </p:txBody>
        </p:sp>
      </p:grpSp>
      <p:grpSp>
        <p:nvGrpSpPr>
          <p:cNvPr id="6" name="object 6"/>
          <p:cNvGrpSpPr/>
          <p:nvPr/>
        </p:nvGrpSpPr>
        <p:grpSpPr>
          <a:xfrm>
            <a:off x="2" y="6592892"/>
            <a:ext cx="9140221" cy="256702"/>
            <a:chOff x="0" y="3326968"/>
            <a:chExt cx="4608195" cy="129539"/>
          </a:xfrm>
        </p:grpSpPr>
        <p:sp>
          <p:nvSpPr>
            <p:cNvPr id="7" name="object 7"/>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8" name="object 8"/>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9" name="object 9"/>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1" name="object 11"/>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10" name="Date Placeholder 9"/>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12" name="Slide Number Placeholder 11"/>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43</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189027" y="90295"/>
            <a:ext cx="4167699" cy="449820"/>
          </a:xfrm>
          <a:prstGeom prst="rect">
            <a:avLst/>
          </a:prstGeom>
        </p:spPr>
        <p:txBody>
          <a:bodyPr vert="horz" wrap="square" lIns="0" tIns="33990" rIns="0" bIns="0" rtlCol="0">
            <a:spAutoFit/>
          </a:bodyPr>
          <a:lstStyle/>
          <a:p>
            <a:pPr marL="25178">
              <a:spcBef>
                <a:spcPts val="268"/>
              </a:spcBef>
            </a:pPr>
            <a:r>
              <a:rPr sz="2700" b="1" spc="30" dirty="0">
                <a:solidFill>
                  <a:srgbClr val="FFFFFF"/>
                </a:solidFill>
                <a:latin typeface="Arial"/>
                <a:cs typeface="Arial"/>
              </a:rPr>
              <a:t>Artificial neural</a:t>
            </a:r>
            <a:r>
              <a:rPr sz="2700" b="1" spc="-79" dirty="0">
                <a:solidFill>
                  <a:srgbClr val="FFFFFF"/>
                </a:solidFill>
                <a:latin typeface="Arial"/>
                <a:cs typeface="Arial"/>
              </a:rPr>
              <a:t> </a:t>
            </a:r>
            <a:r>
              <a:rPr sz="2700" b="1" spc="20" dirty="0">
                <a:solidFill>
                  <a:srgbClr val="FFFFFF"/>
                </a:solidFill>
                <a:latin typeface="Arial"/>
                <a:cs typeface="Arial"/>
              </a:rPr>
              <a:t>network</a:t>
            </a:r>
            <a:endParaRPr sz="2700">
              <a:latin typeface="Arial"/>
              <a:cs typeface="Arial"/>
            </a:endParaRPr>
          </a:p>
        </p:txBody>
      </p:sp>
      <p:sp>
        <p:nvSpPr>
          <p:cNvPr id="5" name="object 5"/>
          <p:cNvSpPr txBox="1">
            <a:spLocks noGrp="1"/>
          </p:cNvSpPr>
          <p:nvPr>
            <p:ph idx="1"/>
          </p:nvPr>
        </p:nvSpPr>
        <p:spPr>
          <a:xfrm>
            <a:off x="304800" y="1163973"/>
            <a:ext cx="8535632" cy="7197360"/>
          </a:xfrm>
          <a:prstGeom prst="rect">
            <a:avLst/>
          </a:prstGeom>
        </p:spPr>
        <p:txBody>
          <a:bodyPr vert="horz" wrap="square" lIns="0" tIns="13848" rIns="0" bIns="0" rtlCol="0">
            <a:spAutoFit/>
          </a:bodyPr>
          <a:lstStyle/>
          <a:p>
            <a:pPr marL="570274" marR="115815" algn="just">
              <a:lnSpc>
                <a:spcPct val="102600"/>
              </a:lnSpc>
              <a:spcBef>
                <a:spcPts val="109"/>
              </a:spcBef>
            </a:pPr>
            <a:r>
              <a:rPr spc="-10" dirty="0"/>
              <a:t>In </a:t>
            </a:r>
            <a:r>
              <a:rPr spc="-30" dirty="0"/>
              <a:t>fact, </a:t>
            </a:r>
            <a:r>
              <a:rPr spc="-10" dirty="0"/>
              <a:t>the </a:t>
            </a:r>
            <a:r>
              <a:rPr spc="-20" dirty="0"/>
              <a:t>human brain </a:t>
            </a:r>
            <a:r>
              <a:rPr spc="-10" dirty="0"/>
              <a:t>is </a:t>
            </a:r>
            <a:r>
              <a:rPr spc="-20" dirty="0"/>
              <a:t>a </a:t>
            </a:r>
            <a:r>
              <a:rPr spc="-10" dirty="0"/>
              <a:t>highly </a:t>
            </a:r>
            <a:r>
              <a:rPr spc="-20" dirty="0"/>
              <a:t>complex </a:t>
            </a:r>
            <a:r>
              <a:rPr spc="-10" dirty="0"/>
              <a:t>structure </a:t>
            </a:r>
            <a:r>
              <a:rPr spc="-30" dirty="0"/>
              <a:t>viewed </a:t>
            </a:r>
            <a:r>
              <a:rPr spc="-10" dirty="0"/>
              <a:t>as </a:t>
            </a:r>
            <a:r>
              <a:rPr spc="-20" dirty="0"/>
              <a:t>a  </a:t>
            </a:r>
            <a:r>
              <a:rPr spc="-30" dirty="0"/>
              <a:t>massive, </a:t>
            </a:r>
            <a:r>
              <a:rPr spc="-10" dirty="0"/>
              <a:t>highly interconnected network of simple processing  elements called</a:t>
            </a:r>
            <a:r>
              <a:rPr spc="-20" dirty="0"/>
              <a:t> </a:t>
            </a:r>
            <a:r>
              <a:rPr b="1" spc="-20" dirty="0">
                <a:latin typeface="Arial"/>
                <a:cs typeface="Arial"/>
              </a:rPr>
              <a:t>neurons</a:t>
            </a:r>
            <a:r>
              <a:rPr spc="-20" dirty="0"/>
              <a:t>.</a:t>
            </a:r>
          </a:p>
          <a:p>
            <a:pPr marL="570274" marR="10071" algn="just">
              <a:lnSpc>
                <a:spcPct val="102600"/>
              </a:lnSpc>
              <a:spcBef>
                <a:spcPts val="1715"/>
              </a:spcBef>
            </a:pPr>
            <a:r>
              <a:rPr dirty="0"/>
              <a:t>Artificial </a:t>
            </a:r>
            <a:r>
              <a:rPr spc="-20" dirty="0"/>
              <a:t>neural </a:t>
            </a:r>
            <a:r>
              <a:rPr spc="-10" dirty="0"/>
              <a:t>networks (ANNs) or simply </a:t>
            </a:r>
            <a:r>
              <a:rPr spc="-30" dirty="0"/>
              <a:t>we refer </a:t>
            </a:r>
            <a:r>
              <a:rPr spc="-10" dirty="0"/>
              <a:t>it as </a:t>
            </a:r>
            <a:r>
              <a:rPr spc="-20" dirty="0"/>
              <a:t>neural  </a:t>
            </a:r>
            <a:r>
              <a:rPr spc="-10" dirty="0"/>
              <a:t>network (NNs), which are simplified models </a:t>
            </a:r>
            <a:r>
              <a:rPr spc="-20" dirty="0"/>
              <a:t>(i.e. </a:t>
            </a:r>
            <a:r>
              <a:rPr spc="-10" dirty="0"/>
              <a:t>imitations) of the  </a:t>
            </a:r>
            <a:r>
              <a:rPr b="1" spc="-10" dirty="0">
                <a:solidFill>
                  <a:srgbClr val="FF0000"/>
                </a:solidFill>
              </a:rPr>
              <a:t>biological nervous system</a:t>
            </a:r>
            <a:r>
              <a:rPr spc="-10" dirty="0"/>
              <a:t>, </a:t>
            </a:r>
            <a:r>
              <a:rPr spc="-20" dirty="0"/>
              <a:t>and </a:t>
            </a:r>
            <a:r>
              <a:rPr spc="-40" dirty="0"/>
              <a:t>obviously, </a:t>
            </a:r>
            <a:r>
              <a:rPr spc="-20" dirty="0"/>
              <a:t>therefore, </a:t>
            </a:r>
            <a:r>
              <a:rPr spc="-40" dirty="0"/>
              <a:t>have </a:t>
            </a:r>
            <a:r>
              <a:rPr spc="-20" dirty="0"/>
              <a:t>been  motivated </a:t>
            </a:r>
            <a:r>
              <a:rPr spc="-40" dirty="0"/>
              <a:t>by </a:t>
            </a:r>
            <a:r>
              <a:rPr spc="-10" dirty="0"/>
              <a:t>the </a:t>
            </a:r>
            <a:r>
              <a:rPr b="1" spc="-10" dirty="0">
                <a:solidFill>
                  <a:srgbClr val="FF0000"/>
                </a:solidFill>
              </a:rPr>
              <a:t>kind of </a:t>
            </a:r>
            <a:r>
              <a:rPr b="1" spc="-20" dirty="0">
                <a:solidFill>
                  <a:srgbClr val="FF0000"/>
                </a:solidFill>
              </a:rPr>
              <a:t>computing performed </a:t>
            </a:r>
            <a:r>
              <a:rPr b="1" spc="-40" dirty="0">
                <a:solidFill>
                  <a:srgbClr val="FF0000"/>
                </a:solidFill>
              </a:rPr>
              <a:t>by </a:t>
            </a:r>
            <a:r>
              <a:rPr b="1" spc="-10" dirty="0">
                <a:solidFill>
                  <a:srgbClr val="FF0000"/>
                </a:solidFill>
              </a:rPr>
              <a:t>the </a:t>
            </a:r>
            <a:r>
              <a:rPr b="1" spc="-20" dirty="0">
                <a:solidFill>
                  <a:srgbClr val="FF0000"/>
                </a:solidFill>
              </a:rPr>
              <a:t>human</a:t>
            </a:r>
            <a:r>
              <a:rPr b="1" spc="99" dirty="0">
                <a:solidFill>
                  <a:srgbClr val="FF0000"/>
                </a:solidFill>
              </a:rPr>
              <a:t> </a:t>
            </a:r>
            <a:r>
              <a:rPr b="1" spc="-20" dirty="0">
                <a:solidFill>
                  <a:srgbClr val="FF0000"/>
                </a:solidFill>
              </a:rPr>
              <a:t>brain</a:t>
            </a:r>
            <a:r>
              <a:rPr spc="-20" dirty="0"/>
              <a:t>.</a:t>
            </a:r>
          </a:p>
          <a:p>
            <a:pPr marL="570274" marR="333604" algn="just">
              <a:lnSpc>
                <a:spcPct val="102600"/>
              </a:lnSpc>
              <a:spcBef>
                <a:spcPts val="1725"/>
              </a:spcBef>
            </a:pPr>
            <a:r>
              <a:rPr spc="-20" dirty="0"/>
              <a:t>The behavior </a:t>
            </a:r>
            <a:r>
              <a:rPr spc="-10" dirty="0"/>
              <a:t>of </a:t>
            </a:r>
            <a:r>
              <a:rPr spc="-20" dirty="0"/>
              <a:t>a </a:t>
            </a:r>
            <a:r>
              <a:rPr spc="-10" dirty="0"/>
              <a:t>biolgical </a:t>
            </a:r>
            <a:r>
              <a:rPr spc="-20" dirty="0"/>
              <a:t>neural </a:t>
            </a:r>
            <a:r>
              <a:rPr spc="-10" dirty="0"/>
              <a:t>network can </a:t>
            </a:r>
            <a:r>
              <a:rPr spc="-20" dirty="0"/>
              <a:t>be </a:t>
            </a:r>
            <a:r>
              <a:rPr spc="-10" dirty="0"/>
              <a:t>captured </a:t>
            </a:r>
            <a:r>
              <a:rPr spc="-40" dirty="0"/>
              <a:t>by </a:t>
            </a:r>
            <a:r>
              <a:rPr spc="-20" dirty="0"/>
              <a:t>a  </a:t>
            </a:r>
            <a:r>
              <a:rPr spc="-10" dirty="0"/>
              <a:t>simple </a:t>
            </a:r>
            <a:r>
              <a:rPr spc="-20" dirty="0"/>
              <a:t>model </a:t>
            </a:r>
            <a:r>
              <a:rPr spc="-10"/>
              <a:t>called </a:t>
            </a:r>
            <a:r>
              <a:rPr lang="en-US" b="1" spc="-10" dirty="0">
                <a:solidFill>
                  <a:srgbClr val="FF0000"/>
                </a:solidFill>
              </a:rPr>
              <a:t>A</a:t>
            </a:r>
            <a:r>
              <a:rPr b="1" smtClean="0">
                <a:solidFill>
                  <a:srgbClr val="FF0000"/>
                </a:solidFill>
              </a:rPr>
              <a:t>rtificial </a:t>
            </a:r>
            <a:r>
              <a:rPr b="1" spc="-20" dirty="0">
                <a:solidFill>
                  <a:srgbClr val="FF0000"/>
                </a:solidFill>
              </a:rPr>
              <a:t>neural </a:t>
            </a:r>
            <a:r>
              <a:rPr b="1" spc="-10" dirty="0">
                <a:solidFill>
                  <a:srgbClr val="FF0000"/>
                </a:solidFill>
              </a:rPr>
              <a:t>network</a:t>
            </a:r>
            <a:r>
              <a:rPr b="1" spc="-10" dirty="0"/>
              <a:t>.</a:t>
            </a:r>
          </a:p>
        </p:txBody>
      </p:sp>
      <p:grpSp>
        <p:nvGrpSpPr>
          <p:cNvPr id="4" name="object 8"/>
          <p:cNvGrpSpPr/>
          <p:nvPr/>
        </p:nvGrpSpPr>
        <p:grpSpPr>
          <a:xfrm>
            <a:off x="2" y="6592892"/>
            <a:ext cx="9140221" cy="256702"/>
            <a:chOff x="0" y="3326968"/>
            <a:chExt cx="4608195" cy="129539"/>
          </a:xfrm>
        </p:grpSpPr>
        <p:sp>
          <p:nvSpPr>
            <p:cNvPr id="9" name="object 9"/>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0" name="object 10"/>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1" name="object 11"/>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3" name="object 13"/>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12" name="Date Placeholder 11"/>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14" name="Slide Number Placeholder 13"/>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44</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عنصر نائب لرقم الشريحة 3"/>
          <p:cNvSpPr>
            <a:spLocks noGrp="1"/>
          </p:cNvSpPr>
          <p:nvPr>
            <p:ph type="sldNum" sz="quarter" idx="10"/>
          </p:nvPr>
        </p:nvSpPr>
        <p:spPr>
          <a:noFill/>
          <a:ln>
            <a:miter lim="800000"/>
            <a:headEnd/>
            <a:tailEnd/>
          </a:ln>
        </p:spPr>
        <p:txBody>
          <a:bodyPr/>
          <a:lstStyle/>
          <a:p>
            <a:fld id="{D11172EC-5D28-4B33-8E92-320C61C4A2D0}" type="slidenum">
              <a:rPr lang="en-US"/>
              <a:pPr/>
              <a:t>45</a:t>
            </a:fld>
            <a:endParaRPr lang="en-US"/>
          </a:p>
        </p:txBody>
      </p:sp>
      <p:sp>
        <p:nvSpPr>
          <p:cNvPr id="5123" name="Rectangle 2"/>
          <p:cNvSpPr>
            <a:spLocks noGrp="1" noChangeArrowheads="1"/>
          </p:cNvSpPr>
          <p:nvPr>
            <p:ph type="title"/>
          </p:nvPr>
        </p:nvSpPr>
        <p:spPr/>
        <p:txBody>
          <a:bodyPr/>
          <a:lstStyle/>
          <a:p>
            <a:pPr eaLnBrk="1" hangingPunct="1"/>
            <a:r>
              <a:rPr lang="en-US" sz="3600" b="1" i="1" dirty="0">
                <a:solidFill>
                  <a:srgbClr val="D93145"/>
                </a:solidFill>
                <a:latin typeface="Times New Roman" pitchFamily="18" charset="0"/>
              </a:rPr>
              <a:t>Neural networks </a:t>
            </a:r>
          </a:p>
        </p:txBody>
      </p:sp>
      <p:sp>
        <p:nvSpPr>
          <p:cNvPr id="5124" name="Rectangle 3"/>
          <p:cNvSpPr>
            <a:spLocks noGrp="1" noChangeArrowheads="1"/>
          </p:cNvSpPr>
          <p:nvPr>
            <p:ph type="body" idx="1"/>
          </p:nvPr>
        </p:nvSpPr>
        <p:spPr/>
        <p:txBody>
          <a:bodyPr>
            <a:normAutofit fontScale="92500" lnSpcReduction="20000"/>
          </a:bodyPr>
          <a:lstStyle/>
          <a:p>
            <a:pPr algn="just" eaLnBrk="1" hangingPunct="1"/>
            <a:endParaRPr lang="en-US" sz="2800" b="1" dirty="0"/>
          </a:p>
          <a:p>
            <a:pPr algn="just" eaLnBrk="1" hangingPunct="1"/>
            <a:r>
              <a:rPr lang="en-US" sz="2800" b="1" dirty="0"/>
              <a:t>What is neural network?</a:t>
            </a:r>
          </a:p>
          <a:p>
            <a:pPr algn="just" eaLnBrk="1" hangingPunct="1">
              <a:buNone/>
            </a:pPr>
            <a:r>
              <a:rPr lang="en-US" sz="2800" b="1" dirty="0"/>
              <a:t>     Neural means neurons (From human brain)</a:t>
            </a:r>
          </a:p>
          <a:p>
            <a:pPr algn="just" eaLnBrk="1" hangingPunct="1">
              <a:buNone/>
            </a:pPr>
            <a:r>
              <a:rPr lang="en-US" sz="2800" b="1" dirty="0"/>
              <a:t>     network :sharing of data and information   </a:t>
            </a:r>
          </a:p>
          <a:p>
            <a:pPr algn="just" eaLnBrk="1" hangingPunct="1">
              <a:buNone/>
            </a:pPr>
            <a:r>
              <a:rPr lang="en-US" sz="2800" b="1" dirty="0"/>
              <a:t>      </a:t>
            </a:r>
          </a:p>
          <a:p>
            <a:pPr algn="just" eaLnBrk="1" hangingPunct="1"/>
            <a:endParaRPr lang="en-US" sz="2800" b="1" dirty="0"/>
          </a:p>
          <a:p>
            <a:pPr algn="just" eaLnBrk="1" hangingPunct="1"/>
            <a:r>
              <a:rPr lang="en-US" sz="2800" b="1" dirty="0"/>
              <a:t>Neural network:</a:t>
            </a:r>
            <a:r>
              <a:rPr lang="en-US" sz="2800" dirty="0"/>
              <a:t> </a:t>
            </a:r>
            <a:r>
              <a:rPr lang="en-US" sz="2800" i="1" dirty="0">
                <a:solidFill>
                  <a:schemeClr val="accent2"/>
                </a:solidFill>
              </a:rPr>
              <a:t>information processing paradigm inspired by biological nervous systems, such as our brain</a:t>
            </a:r>
            <a:endParaRPr lang="en-US" sz="2800" dirty="0">
              <a:solidFill>
                <a:schemeClr val="accent2"/>
              </a:solidFill>
            </a:endParaRPr>
          </a:p>
          <a:p>
            <a:pPr algn="just" eaLnBrk="1" hangingPunct="1"/>
            <a:r>
              <a:rPr lang="en-US" sz="2800" dirty="0"/>
              <a:t>Structure: large number of highly interconnected processing elements (</a:t>
            </a:r>
            <a:r>
              <a:rPr lang="en-US" sz="2800" i="1" dirty="0">
                <a:solidFill>
                  <a:schemeClr val="accent2"/>
                </a:solidFill>
              </a:rPr>
              <a:t>neurons</a:t>
            </a:r>
            <a:r>
              <a:rPr lang="en-US" sz="2800" dirty="0"/>
              <a:t>) working together</a:t>
            </a:r>
          </a:p>
          <a:p>
            <a:pPr algn="just" eaLnBrk="1" hangingPunct="1"/>
            <a:r>
              <a:rPr lang="en-US" sz="2800" dirty="0"/>
              <a:t>Like people, they learn </a:t>
            </a:r>
            <a:r>
              <a:rPr lang="en-US" sz="2800" i="1" dirty="0">
                <a:solidFill>
                  <a:schemeClr val="accent2"/>
                </a:solidFill>
              </a:rPr>
              <a:t>from experience</a:t>
            </a:r>
            <a:r>
              <a:rPr lang="en-US" sz="2800" dirty="0"/>
              <a:t> (by example)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F4A237-58DC-4CB8-A92A-C7FDFBDB682E}" type="slidenum">
              <a:rPr lang="en-US" smtClean="0"/>
              <a:pPr/>
              <a:t>46</a:t>
            </a:fld>
            <a:endParaRPr lang="en-US"/>
          </a:p>
        </p:txBody>
      </p:sp>
      <p:pic>
        <p:nvPicPr>
          <p:cNvPr id="2050" name="Picture 2"/>
          <p:cNvPicPr>
            <a:picLocks noChangeAspect="1" noChangeArrowheads="1"/>
          </p:cNvPicPr>
          <p:nvPr/>
        </p:nvPicPr>
        <p:blipFill>
          <a:blip r:embed="rId2"/>
          <a:srcRect/>
          <a:stretch>
            <a:fillRect/>
          </a:stretch>
        </p:blipFill>
        <p:spPr bwMode="auto">
          <a:xfrm>
            <a:off x="406401" y="285751"/>
            <a:ext cx="8585199" cy="60007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9026" y="90295"/>
            <a:ext cx="5533001" cy="449820"/>
          </a:xfrm>
          <a:prstGeom prst="rect">
            <a:avLst/>
          </a:prstGeom>
        </p:spPr>
        <p:txBody>
          <a:bodyPr vert="horz" wrap="square" lIns="0" tIns="33990" rIns="0" bIns="0" rtlCol="0">
            <a:spAutoFit/>
          </a:bodyPr>
          <a:lstStyle/>
          <a:p>
            <a:pPr marL="25178">
              <a:spcBef>
                <a:spcPts val="268"/>
              </a:spcBef>
            </a:pPr>
            <a:r>
              <a:rPr sz="2700" b="1" spc="30" dirty="0">
                <a:solidFill>
                  <a:srgbClr val="FFFFFF"/>
                </a:solidFill>
                <a:latin typeface="Arial"/>
                <a:cs typeface="Arial"/>
              </a:rPr>
              <a:t>Analogy between </a:t>
            </a:r>
            <a:r>
              <a:rPr sz="2700" b="1" spc="40" dirty="0">
                <a:solidFill>
                  <a:srgbClr val="FFFFFF"/>
                </a:solidFill>
                <a:latin typeface="Arial"/>
                <a:cs typeface="Arial"/>
              </a:rPr>
              <a:t>BNN and</a:t>
            </a:r>
            <a:r>
              <a:rPr sz="2700" b="1" spc="-69" dirty="0">
                <a:solidFill>
                  <a:srgbClr val="FFFFFF"/>
                </a:solidFill>
                <a:latin typeface="Arial"/>
                <a:cs typeface="Arial"/>
              </a:rPr>
              <a:t> </a:t>
            </a:r>
            <a:r>
              <a:rPr sz="2700" b="1" spc="40" dirty="0">
                <a:solidFill>
                  <a:srgbClr val="FFFFFF"/>
                </a:solidFill>
                <a:latin typeface="Arial"/>
                <a:cs typeface="Arial"/>
              </a:rPr>
              <a:t>ANN</a:t>
            </a:r>
            <a:endParaRPr sz="2700">
              <a:latin typeface="Arial"/>
              <a:cs typeface="Arial"/>
            </a:endParaRPr>
          </a:p>
        </p:txBody>
      </p:sp>
      <p:sp>
        <p:nvSpPr>
          <p:cNvPr id="3" name="object 3"/>
          <p:cNvSpPr/>
          <p:nvPr/>
        </p:nvSpPr>
        <p:spPr>
          <a:xfrm>
            <a:off x="2545526" y="1538003"/>
            <a:ext cx="3550001" cy="2001858"/>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2447992" y="4015325"/>
            <a:ext cx="1968605" cy="1338883"/>
            <a:chOff x="1234195" y="2026252"/>
            <a:chExt cx="992505" cy="675640"/>
          </a:xfrm>
        </p:grpSpPr>
        <p:sp>
          <p:nvSpPr>
            <p:cNvPr id="5" name="object 5"/>
            <p:cNvSpPr/>
            <p:nvPr/>
          </p:nvSpPr>
          <p:spPr>
            <a:xfrm>
              <a:off x="1235147" y="2027205"/>
              <a:ext cx="594360" cy="297180"/>
            </a:xfrm>
            <a:custGeom>
              <a:avLst/>
              <a:gdLst/>
              <a:ahLst/>
              <a:cxnLst/>
              <a:rect l="l" t="t" r="r" b="b"/>
              <a:pathLst>
                <a:path w="594360" h="297180">
                  <a:moveTo>
                    <a:pt x="0" y="0"/>
                  </a:moveTo>
                  <a:lnTo>
                    <a:pt x="594120" y="297060"/>
                  </a:lnTo>
                </a:path>
              </a:pathLst>
            </a:custGeom>
            <a:ln w="3175">
              <a:solidFill>
                <a:srgbClr val="000000"/>
              </a:solidFill>
            </a:ln>
          </p:spPr>
          <p:txBody>
            <a:bodyPr wrap="square" lIns="0" tIns="0" rIns="0" bIns="0" rtlCol="0"/>
            <a:lstStyle/>
            <a:p>
              <a:endParaRPr/>
            </a:p>
          </p:txBody>
        </p:sp>
        <p:sp>
          <p:nvSpPr>
            <p:cNvPr id="6" name="object 6"/>
            <p:cNvSpPr/>
            <p:nvPr/>
          </p:nvSpPr>
          <p:spPr>
            <a:xfrm>
              <a:off x="1803493" y="2298491"/>
              <a:ext cx="26034" cy="34925"/>
            </a:xfrm>
            <a:custGeom>
              <a:avLst/>
              <a:gdLst/>
              <a:ahLst/>
              <a:cxnLst/>
              <a:rect l="l" t="t" r="r" b="b"/>
              <a:pathLst>
                <a:path w="26035" h="34925">
                  <a:moveTo>
                    <a:pt x="0" y="34695"/>
                  </a:moveTo>
                  <a:lnTo>
                    <a:pt x="25773" y="25773"/>
                  </a:lnTo>
                  <a:lnTo>
                    <a:pt x="17182" y="0"/>
                  </a:lnTo>
                </a:path>
              </a:pathLst>
            </a:custGeom>
            <a:ln w="3175">
              <a:solidFill>
                <a:srgbClr val="000000"/>
              </a:solidFill>
            </a:ln>
          </p:spPr>
          <p:txBody>
            <a:bodyPr wrap="square" lIns="0" tIns="0" rIns="0" bIns="0" rtlCol="0"/>
            <a:lstStyle/>
            <a:p>
              <a:endParaRPr/>
            </a:p>
          </p:txBody>
        </p:sp>
        <p:sp>
          <p:nvSpPr>
            <p:cNvPr id="7" name="object 7"/>
            <p:cNvSpPr/>
            <p:nvPr/>
          </p:nvSpPr>
          <p:spPr>
            <a:xfrm>
              <a:off x="1235147" y="2225465"/>
              <a:ext cx="591820" cy="98425"/>
            </a:xfrm>
            <a:custGeom>
              <a:avLst/>
              <a:gdLst/>
              <a:ahLst/>
              <a:cxnLst/>
              <a:rect l="l" t="t" r="r" b="b"/>
              <a:pathLst>
                <a:path w="591819" h="98425">
                  <a:moveTo>
                    <a:pt x="0" y="0"/>
                  </a:moveTo>
                  <a:lnTo>
                    <a:pt x="591807" y="97808"/>
                  </a:lnTo>
                </a:path>
              </a:pathLst>
            </a:custGeom>
            <a:ln w="3175">
              <a:solidFill>
                <a:srgbClr val="000000"/>
              </a:solidFill>
            </a:ln>
          </p:spPr>
          <p:txBody>
            <a:bodyPr wrap="square" lIns="0" tIns="0" rIns="0" bIns="0" rtlCol="0"/>
            <a:lstStyle/>
            <a:p>
              <a:endParaRPr/>
            </a:p>
          </p:txBody>
        </p:sp>
        <p:sp>
          <p:nvSpPr>
            <p:cNvPr id="8" name="object 8"/>
            <p:cNvSpPr/>
            <p:nvPr/>
          </p:nvSpPr>
          <p:spPr>
            <a:xfrm>
              <a:off x="1804815" y="2301135"/>
              <a:ext cx="22225" cy="38100"/>
            </a:xfrm>
            <a:custGeom>
              <a:avLst/>
              <a:gdLst/>
              <a:ahLst/>
              <a:cxnLst/>
              <a:rect l="l" t="t" r="r" b="b"/>
              <a:pathLst>
                <a:path w="22225" h="38100">
                  <a:moveTo>
                    <a:pt x="0" y="37999"/>
                  </a:moveTo>
                  <a:lnTo>
                    <a:pt x="22139" y="22139"/>
                  </a:lnTo>
                  <a:lnTo>
                    <a:pt x="6278" y="0"/>
                  </a:lnTo>
                </a:path>
              </a:pathLst>
            </a:custGeom>
            <a:ln w="3175">
              <a:solidFill>
                <a:srgbClr val="000000"/>
              </a:solidFill>
            </a:ln>
          </p:spPr>
          <p:txBody>
            <a:bodyPr wrap="square" lIns="0" tIns="0" rIns="0" bIns="0" rtlCol="0"/>
            <a:lstStyle/>
            <a:p>
              <a:endParaRPr/>
            </a:p>
          </p:txBody>
        </p:sp>
        <p:sp>
          <p:nvSpPr>
            <p:cNvPr id="9" name="object 9"/>
            <p:cNvSpPr/>
            <p:nvPr/>
          </p:nvSpPr>
          <p:spPr>
            <a:xfrm>
              <a:off x="1235147" y="2324265"/>
              <a:ext cx="594360" cy="99695"/>
            </a:xfrm>
            <a:custGeom>
              <a:avLst/>
              <a:gdLst/>
              <a:ahLst/>
              <a:cxnLst/>
              <a:rect l="l" t="t" r="r" b="b"/>
              <a:pathLst>
                <a:path w="594360" h="99694">
                  <a:moveTo>
                    <a:pt x="0" y="99130"/>
                  </a:moveTo>
                  <a:lnTo>
                    <a:pt x="594120" y="0"/>
                  </a:lnTo>
                </a:path>
              </a:pathLst>
            </a:custGeom>
            <a:ln w="3175">
              <a:solidFill>
                <a:srgbClr val="000000"/>
              </a:solidFill>
            </a:ln>
          </p:spPr>
          <p:txBody>
            <a:bodyPr wrap="square" lIns="0" tIns="0" rIns="0" bIns="0" rtlCol="0"/>
            <a:lstStyle/>
            <a:p>
              <a:endParaRPr/>
            </a:p>
          </p:txBody>
        </p:sp>
        <p:sp>
          <p:nvSpPr>
            <p:cNvPr id="10" name="object 10"/>
            <p:cNvSpPr/>
            <p:nvPr/>
          </p:nvSpPr>
          <p:spPr>
            <a:xfrm>
              <a:off x="1807128" y="2308735"/>
              <a:ext cx="22225" cy="38100"/>
            </a:xfrm>
            <a:custGeom>
              <a:avLst/>
              <a:gdLst/>
              <a:ahLst/>
              <a:cxnLst/>
              <a:rect l="l" t="t" r="r" b="b"/>
              <a:pathLst>
                <a:path w="22225" h="38100">
                  <a:moveTo>
                    <a:pt x="6278" y="37999"/>
                  </a:moveTo>
                  <a:lnTo>
                    <a:pt x="22139" y="15530"/>
                  </a:lnTo>
                  <a:lnTo>
                    <a:pt x="0" y="0"/>
                  </a:lnTo>
                </a:path>
              </a:pathLst>
            </a:custGeom>
            <a:ln w="3175">
              <a:solidFill>
                <a:srgbClr val="000000"/>
              </a:solidFill>
            </a:ln>
          </p:spPr>
          <p:txBody>
            <a:bodyPr wrap="square" lIns="0" tIns="0" rIns="0" bIns="0" rtlCol="0"/>
            <a:lstStyle/>
            <a:p>
              <a:endParaRPr/>
            </a:p>
          </p:txBody>
        </p:sp>
        <p:sp>
          <p:nvSpPr>
            <p:cNvPr id="11" name="object 11"/>
            <p:cNvSpPr/>
            <p:nvPr/>
          </p:nvSpPr>
          <p:spPr>
            <a:xfrm>
              <a:off x="1235147" y="2324265"/>
              <a:ext cx="594360" cy="376555"/>
            </a:xfrm>
            <a:custGeom>
              <a:avLst/>
              <a:gdLst/>
              <a:ahLst/>
              <a:cxnLst/>
              <a:rect l="l" t="t" r="r" b="b"/>
              <a:pathLst>
                <a:path w="594360" h="376555">
                  <a:moveTo>
                    <a:pt x="0" y="376364"/>
                  </a:moveTo>
                  <a:lnTo>
                    <a:pt x="594120" y="0"/>
                  </a:lnTo>
                </a:path>
              </a:pathLst>
            </a:custGeom>
            <a:ln w="3175">
              <a:solidFill>
                <a:srgbClr val="000000"/>
              </a:solidFill>
            </a:ln>
          </p:spPr>
          <p:txBody>
            <a:bodyPr wrap="square" lIns="0" tIns="0" rIns="0" bIns="0" rtlCol="0"/>
            <a:lstStyle/>
            <a:p>
              <a:endParaRPr/>
            </a:p>
          </p:txBody>
        </p:sp>
        <p:sp>
          <p:nvSpPr>
            <p:cNvPr id="12" name="object 12"/>
            <p:cNvSpPr/>
            <p:nvPr/>
          </p:nvSpPr>
          <p:spPr>
            <a:xfrm>
              <a:off x="1802832" y="2318317"/>
              <a:ext cx="26670" cy="33020"/>
            </a:xfrm>
            <a:custGeom>
              <a:avLst/>
              <a:gdLst/>
              <a:ahLst/>
              <a:cxnLst/>
              <a:rect l="l" t="t" r="r" b="b"/>
              <a:pathLst>
                <a:path w="26669" h="33019">
                  <a:moveTo>
                    <a:pt x="20486" y="32712"/>
                  </a:moveTo>
                  <a:lnTo>
                    <a:pt x="26434" y="5947"/>
                  </a:lnTo>
                  <a:lnTo>
                    <a:pt x="0" y="0"/>
                  </a:lnTo>
                </a:path>
              </a:pathLst>
            </a:custGeom>
            <a:ln w="3175">
              <a:solidFill>
                <a:srgbClr val="000000"/>
              </a:solidFill>
            </a:ln>
          </p:spPr>
          <p:txBody>
            <a:bodyPr wrap="square" lIns="0" tIns="0" rIns="0" bIns="0" rtlCol="0"/>
            <a:lstStyle/>
            <a:p>
              <a:endParaRPr/>
            </a:p>
          </p:txBody>
        </p:sp>
        <p:sp>
          <p:nvSpPr>
            <p:cNvPr id="13" name="object 13"/>
            <p:cNvSpPr/>
            <p:nvPr/>
          </p:nvSpPr>
          <p:spPr>
            <a:xfrm>
              <a:off x="1829267" y="2047031"/>
              <a:ext cx="396240" cy="554990"/>
            </a:xfrm>
            <a:custGeom>
              <a:avLst/>
              <a:gdLst/>
              <a:ahLst/>
              <a:cxnLst/>
              <a:rect l="l" t="t" r="r" b="b"/>
              <a:pathLst>
                <a:path w="396239" h="554989">
                  <a:moveTo>
                    <a:pt x="396190" y="277234"/>
                  </a:moveTo>
                  <a:lnTo>
                    <a:pt x="392171" y="221396"/>
                  </a:lnTo>
                  <a:lnTo>
                    <a:pt x="380644" y="169373"/>
                  </a:lnTo>
                  <a:lnTo>
                    <a:pt x="362402" y="122283"/>
                  </a:lnTo>
                  <a:lnTo>
                    <a:pt x="338240" y="81245"/>
                  </a:lnTo>
                  <a:lnTo>
                    <a:pt x="308951" y="47379"/>
                  </a:lnTo>
                  <a:lnTo>
                    <a:pt x="275328" y="21803"/>
                  </a:lnTo>
                  <a:lnTo>
                    <a:pt x="238167" y="5637"/>
                  </a:lnTo>
                  <a:lnTo>
                    <a:pt x="198260" y="0"/>
                  </a:lnTo>
                  <a:lnTo>
                    <a:pt x="158244" y="5637"/>
                  </a:lnTo>
                  <a:lnTo>
                    <a:pt x="121000" y="21803"/>
                  </a:lnTo>
                  <a:lnTo>
                    <a:pt x="87319" y="47379"/>
                  </a:lnTo>
                  <a:lnTo>
                    <a:pt x="57991" y="81245"/>
                  </a:lnTo>
                  <a:lnTo>
                    <a:pt x="33804" y="122283"/>
                  </a:lnTo>
                  <a:lnTo>
                    <a:pt x="15551" y="169373"/>
                  </a:lnTo>
                  <a:lnTo>
                    <a:pt x="4019" y="221396"/>
                  </a:lnTo>
                  <a:lnTo>
                    <a:pt x="0" y="277234"/>
                  </a:lnTo>
                  <a:lnTo>
                    <a:pt x="4019" y="333180"/>
                  </a:lnTo>
                  <a:lnTo>
                    <a:pt x="15551" y="385285"/>
                  </a:lnTo>
                  <a:lnTo>
                    <a:pt x="33804" y="432434"/>
                  </a:lnTo>
                  <a:lnTo>
                    <a:pt x="57991" y="473511"/>
                  </a:lnTo>
                  <a:lnTo>
                    <a:pt x="87319" y="507401"/>
                  </a:lnTo>
                  <a:lnTo>
                    <a:pt x="121000" y="532989"/>
                  </a:lnTo>
                  <a:lnTo>
                    <a:pt x="158244" y="549160"/>
                  </a:lnTo>
                  <a:lnTo>
                    <a:pt x="198260" y="554798"/>
                  </a:lnTo>
                  <a:lnTo>
                    <a:pt x="238167" y="549160"/>
                  </a:lnTo>
                  <a:lnTo>
                    <a:pt x="275328" y="532989"/>
                  </a:lnTo>
                  <a:lnTo>
                    <a:pt x="308951" y="507401"/>
                  </a:lnTo>
                  <a:lnTo>
                    <a:pt x="338240" y="473511"/>
                  </a:lnTo>
                  <a:lnTo>
                    <a:pt x="362402" y="432434"/>
                  </a:lnTo>
                  <a:lnTo>
                    <a:pt x="380644" y="385285"/>
                  </a:lnTo>
                  <a:lnTo>
                    <a:pt x="392171" y="333180"/>
                  </a:lnTo>
                  <a:lnTo>
                    <a:pt x="396190" y="277234"/>
                  </a:lnTo>
                  <a:close/>
                </a:path>
              </a:pathLst>
            </a:custGeom>
            <a:ln w="3175">
              <a:solidFill>
                <a:srgbClr val="000000"/>
              </a:solidFill>
            </a:ln>
          </p:spPr>
          <p:txBody>
            <a:bodyPr wrap="square" lIns="0" tIns="0" rIns="0" bIns="0" rtlCol="0"/>
            <a:lstStyle/>
            <a:p>
              <a:endParaRPr/>
            </a:p>
          </p:txBody>
        </p:sp>
        <p:sp>
          <p:nvSpPr>
            <p:cNvPr id="14" name="object 14"/>
            <p:cNvSpPr/>
            <p:nvPr/>
          </p:nvSpPr>
          <p:spPr>
            <a:xfrm>
              <a:off x="1900260" y="2181147"/>
              <a:ext cx="263106" cy="300432"/>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272476" y="2467343"/>
              <a:ext cx="13970" cy="189230"/>
            </a:xfrm>
            <a:custGeom>
              <a:avLst/>
              <a:gdLst/>
              <a:ahLst/>
              <a:cxnLst/>
              <a:rect l="l" t="t" r="r" b="b"/>
              <a:pathLst>
                <a:path w="13969" h="189230">
                  <a:moveTo>
                    <a:pt x="13881" y="174802"/>
                  </a:moveTo>
                  <a:lnTo>
                    <a:pt x="0" y="174802"/>
                  </a:lnTo>
                  <a:lnTo>
                    <a:pt x="0" y="188683"/>
                  </a:lnTo>
                  <a:lnTo>
                    <a:pt x="13881" y="188683"/>
                  </a:lnTo>
                  <a:lnTo>
                    <a:pt x="13881" y="174802"/>
                  </a:lnTo>
                  <a:close/>
                </a:path>
                <a:path w="13969" h="189230">
                  <a:moveTo>
                    <a:pt x="13881" y="136144"/>
                  </a:moveTo>
                  <a:lnTo>
                    <a:pt x="0" y="136144"/>
                  </a:lnTo>
                  <a:lnTo>
                    <a:pt x="0" y="150025"/>
                  </a:lnTo>
                  <a:lnTo>
                    <a:pt x="13881" y="150025"/>
                  </a:lnTo>
                  <a:lnTo>
                    <a:pt x="13881" y="136144"/>
                  </a:lnTo>
                  <a:close/>
                </a:path>
                <a:path w="13969" h="189230">
                  <a:moveTo>
                    <a:pt x="13881" y="93192"/>
                  </a:moveTo>
                  <a:lnTo>
                    <a:pt x="0" y="93192"/>
                  </a:lnTo>
                  <a:lnTo>
                    <a:pt x="0" y="107061"/>
                  </a:lnTo>
                  <a:lnTo>
                    <a:pt x="13881" y="107061"/>
                  </a:lnTo>
                  <a:lnTo>
                    <a:pt x="13881" y="93192"/>
                  </a:lnTo>
                  <a:close/>
                </a:path>
                <a:path w="13969" h="189230">
                  <a:moveTo>
                    <a:pt x="13881" y="46596"/>
                  </a:moveTo>
                  <a:lnTo>
                    <a:pt x="0" y="46596"/>
                  </a:lnTo>
                  <a:lnTo>
                    <a:pt x="0" y="60477"/>
                  </a:lnTo>
                  <a:lnTo>
                    <a:pt x="13881" y="60477"/>
                  </a:lnTo>
                  <a:lnTo>
                    <a:pt x="13881" y="46596"/>
                  </a:lnTo>
                  <a:close/>
                </a:path>
                <a:path w="13969" h="189230">
                  <a:moveTo>
                    <a:pt x="13881" y="0"/>
                  </a:moveTo>
                  <a:lnTo>
                    <a:pt x="0" y="0"/>
                  </a:lnTo>
                  <a:lnTo>
                    <a:pt x="0" y="13881"/>
                  </a:lnTo>
                  <a:lnTo>
                    <a:pt x="13881" y="13881"/>
                  </a:lnTo>
                  <a:lnTo>
                    <a:pt x="13881" y="0"/>
                  </a:lnTo>
                  <a:close/>
                </a:path>
              </a:pathLst>
            </a:custGeom>
            <a:solidFill>
              <a:srgbClr val="000000"/>
            </a:solidFill>
          </p:spPr>
          <p:txBody>
            <a:bodyPr wrap="square" lIns="0" tIns="0" rIns="0" bIns="0" rtlCol="0"/>
            <a:lstStyle/>
            <a:p>
              <a:endParaRPr/>
            </a:p>
          </p:txBody>
        </p:sp>
      </p:grpSp>
      <p:sp>
        <p:nvSpPr>
          <p:cNvPr id="16" name="object 16"/>
          <p:cNvSpPr txBox="1"/>
          <p:nvPr/>
        </p:nvSpPr>
        <p:spPr>
          <a:xfrm>
            <a:off x="2163639" y="3890553"/>
            <a:ext cx="938331" cy="294639"/>
          </a:xfrm>
          <a:prstGeom prst="rect">
            <a:avLst/>
          </a:prstGeom>
        </p:spPr>
        <p:txBody>
          <a:bodyPr vert="horz" wrap="square" lIns="0" tIns="35249" rIns="0" bIns="0" rtlCol="0">
            <a:spAutoFit/>
          </a:bodyPr>
          <a:lstStyle/>
          <a:p>
            <a:pPr marL="100711">
              <a:spcBef>
                <a:spcPts val="278"/>
              </a:spcBef>
            </a:pPr>
            <a:r>
              <a:rPr sz="1200" spc="43" baseline="6944" dirty="0">
                <a:latin typeface="Arial"/>
                <a:cs typeface="Arial"/>
              </a:rPr>
              <a:t>x</a:t>
            </a:r>
            <a:r>
              <a:rPr sz="500" spc="30" dirty="0">
                <a:latin typeface="Arial"/>
                <a:cs typeface="Arial"/>
              </a:rPr>
              <a:t>1</a:t>
            </a:r>
            <a:endParaRPr sz="500">
              <a:latin typeface="Arial"/>
              <a:cs typeface="Arial"/>
            </a:endParaRPr>
          </a:p>
          <a:p>
            <a:pPr marL="716305">
              <a:spcBef>
                <a:spcPts val="129"/>
              </a:spcBef>
            </a:pPr>
            <a:r>
              <a:rPr sz="1200" spc="59" baseline="6944" dirty="0">
                <a:latin typeface="Arial"/>
                <a:cs typeface="Arial"/>
              </a:rPr>
              <a:t>w</a:t>
            </a:r>
            <a:r>
              <a:rPr sz="500" spc="40" dirty="0">
                <a:latin typeface="Arial"/>
                <a:cs typeface="Arial"/>
              </a:rPr>
              <a:t>1</a:t>
            </a:r>
            <a:endParaRPr sz="500">
              <a:latin typeface="Arial"/>
              <a:cs typeface="Arial"/>
            </a:endParaRPr>
          </a:p>
        </p:txBody>
      </p:sp>
      <p:sp>
        <p:nvSpPr>
          <p:cNvPr id="17" name="object 17"/>
          <p:cNvSpPr txBox="1"/>
          <p:nvPr/>
        </p:nvSpPr>
        <p:spPr>
          <a:xfrm>
            <a:off x="2188828" y="4322068"/>
            <a:ext cx="246863" cy="158704"/>
          </a:xfrm>
          <a:prstGeom prst="rect">
            <a:avLst/>
          </a:prstGeom>
        </p:spPr>
        <p:txBody>
          <a:bodyPr vert="horz" wrap="square" lIns="0" tIns="35249" rIns="0" bIns="0" rtlCol="0">
            <a:spAutoFit/>
          </a:bodyPr>
          <a:lstStyle/>
          <a:p>
            <a:pPr marL="75533">
              <a:spcBef>
                <a:spcPts val="278"/>
              </a:spcBef>
            </a:pPr>
            <a:r>
              <a:rPr sz="1200" spc="43" baseline="6944" dirty="0">
                <a:latin typeface="Arial"/>
                <a:cs typeface="Arial"/>
              </a:rPr>
              <a:t>x</a:t>
            </a:r>
            <a:r>
              <a:rPr sz="500" spc="30" dirty="0">
                <a:latin typeface="Arial"/>
                <a:cs typeface="Arial"/>
              </a:rPr>
              <a:t>2</a:t>
            </a:r>
            <a:endParaRPr sz="500">
              <a:latin typeface="Arial"/>
              <a:cs typeface="Arial"/>
            </a:endParaRPr>
          </a:p>
        </p:txBody>
      </p:sp>
      <p:sp>
        <p:nvSpPr>
          <p:cNvPr id="18" name="object 18"/>
          <p:cNvSpPr txBox="1"/>
          <p:nvPr/>
        </p:nvSpPr>
        <p:spPr>
          <a:xfrm>
            <a:off x="2745924" y="4322068"/>
            <a:ext cx="272053" cy="158704"/>
          </a:xfrm>
          <a:prstGeom prst="rect">
            <a:avLst/>
          </a:prstGeom>
        </p:spPr>
        <p:txBody>
          <a:bodyPr vert="horz" wrap="square" lIns="0" tIns="35249" rIns="0" bIns="0" rtlCol="0">
            <a:spAutoFit/>
          </a:bodyPr>
          <a:lstStyle/>
          <a:p>
            <a:pPr marL="75533">
              <a:spcBef>
                <a:spcPts val="278"/>
              </a:spcBef>
            </a:pPr>
            <a:r>
              <a:rPr sz="1200" spc="59" baseline="6944" dirty="0">
                <a:latin typeface="Arial"/>
                <a:cs typeface="Arial"/>
              </a:rPr>
              <a:t>w</a:t>
            </a:r>
            <a:r>
              <a:rPr sz="500" spc="40" dirty="0">
                <a:latin typeface="Arial"/>
                <a:cs typeface="Arial"/>
              </a:rPr>
              <a:t>2</a:t>
            </a:r>
            <a:endParaRPr sz="500">
              <a:latin typeface="Arial"/>
              <a:cs typeface="Arial"/>
            </a:endParaRPr>
          </a:p>
        </p:txBody>
      </p:sp>
      <p:sp>
        <p:nvSpPr>
          <p:cNvPr id="19" name="object 19"/>
          <p:cNvSpPr txBox="1"/>
          <p:nvPr/>
        </p:nvSpPr>
        <p:spPr>
          <a:xfrm>
            <a:off x="2113259" y="4577444"/>
            <a:ext cx="940849" cy="907627"/>
          </a:xfrm>
          <a:prstGeom prst="rect">
            <a:avLst/>
          </a:prstGeom>
        </p:spPr>
        <p:txBody>
          <a:bodyPr vert="horz" wrap="square" lIns="0" tIns="35249" rIns="0" bIns="0" rtlCol="0">
            <a:spAutoFit/>
          </a:bodyPr>
          <a:lstStyle/>
          <a:p>
            <a:pPr marL="668467">
              <a:spcBef>
                <a:spcPts val="278"/>
              </a:spcBef>
            </a:pPr>
            <a:r>
              <a:rPr sz="1200" spc="59" baseline="6944" dirty="0">
                <a:latin typeface="Arial"/>
                <a:cs typeface="Arial"/>
              </a:rPr>
              <a:t>w</a:t>
            </a:r>
            <a:r>
              <a:rPr sz="500" spc="40" dirty="0">
                <a:latin typeface="Arial"/>
                <a:cs typeface="Arial"/>
              </a:rPr>
              <a:t>3</a:t>
            </a:r>
            <a:endParaRPr sz="500">
              <a:latin typeface="Arial"/>
              <a:cs typeface="Arial"/>
            </a:endParaRPr>
          </a:p>
          <a:p>
            <a:pPr marL="151066">
              <a:spcBef>
                <a:spcPts val="129"/>
              </a:spcBef>
            </a:pPr>
            <a:r>
              <a:rPr sz="1200" spc="43" baseline="6944" dirty="0">
                <a:latin typeface="Arial"/>
                <a:cs typeface="Arial"/>
              </a:rPr>
              <a:t>x</a:t>
            </a:r>
            <a:r>
              <a:rPr sz="500" spc="30" dirty="0">
                <a:latin typeface="Arial"/>
                <a:cs typeface="Arial"/>
              </a:rPr>
              <a:t>3</a:t>
            </a:r>
            <a:endParaRPr sz="500">
              <a:latin typeface="Arial"/>
              <a:cs typeface="Arial"/>
            </a:endParaRPr>
          </a:p>
          <a:p>
            <a:pPr marL="668467">
              <a:spcBef>
                <a:spcPts val="595"/>
              </a:spcBef>
            </a:pPr>
            <a:r>
              <a:rPr sz="1200" spc="59" baseline="6944" dirty="0">
                <a:latin typeface="Arial"/>
                <a:cs typeface="Arial"/>
              </a:rPr>
              <a:t>w</a:t>
            </a:r>
            <a:r>
              <a:rPr sz="500" spc="40" dirty="0">
                <a:latin typeface="Arial"/>
                <a:cs typeface="Arial"/>
              </a:rPr>
              <a:t>n</a:t>
            </a:r>
            <a:endParaRPr sz="500">
              <a:latin typeface="Arial"/>
              <a:cs typeface="Arial"/>
            </a:endParaRPr>
          </a:p>
          <a:p>
            <a:pPr>
              <a:lnSpc>
                <a:spcPct val="100000"/>
              </a:lnSpc>
            </a:pPr>
            <a:endParaRPr sz="1000">
              <a:latin typeface="Arial"/>
              <a:cs typeface="Arial"/>
            </a:endParaRPr>
          </a:p>
          <a:p>
            <a:pPr>
              <a:spcBef>
                <a:spcPts val="89"/>
              </a:spcBef>
            </a:pPr>
            <a:endParaRPr sz="800">
              <a:latin typeface="Arial"/>
              <a:cs typeface="Arial"/>
            </a:endParaRPr>
          </a:p>
          <a:p>
            <a:pPr marL="151066"/>
            <a:r>
              <a:rPr sz="1200" spc="43" baseline="6944" dirty="0">
                <a:latin typeface="Arial"/>
                <a:cs typeface="Arial"/>
              </a:rPr>
              <a:t>x</a:t>
            </a:r>
            <a:r>
              <a:rPr sz="500" spc="30" dirty="0">
                <a:latin typeface="Arial"/>
                <a:cs typeface="Arial"/>
              </a:rPr>
              <a:t>n</a:t>
            </a:r>
            <a:endParaRPr sz="500">
              <a:latin typeface="Arial"/>
              <a:cs typeface="Arial"/>
            </a:endParaRPr>
          </a:p>
        </p:txBody>
      </p:sp>
      <p:grpSp>
        <p:nvGrpSpPr>
          <p:cNvPr id="20" name="object 20"/>
          <p:cNvGrpSpPr/>
          <p:nvPr/>
        </p:nvGrpSpPr>
        <p:grpSpPr>
          <a:xfrm>
            <a:off x="4414131" y="4054844"/>
            <a:ext cx="2653775" cy="1103572"/>
            <a:chOff x="2225457" y="2046194"/>
            <a:chExt cx="1337945" cy="556895"/>
          </a:xfrm>
        </p:grpSpPr>
        <p:sp>
          <p:nvSpPr>
            <p:cNvPr id="21" name="object 21"/>
            <p:cNvSpPr/>
            <p:nvPr/>
          </p:nvSpPr>
          <p:spPr>
            <a:xfrm>
              <a:off x="2225457" y="2324265"/>
              <a:ext cx="422909" cy="0"/>
            </a:xfrm>
            <a:custGeom>
              <a:avLst/>
              <a:gdLst/>
              <a:ahLst/>
              <a:cxnLst/>
              <a:rect l="l" t="t" r="r" b="b"/>
              <a:pathLst>
                <a:path w="422910">
                  <a:moveTo>
                    <a:pt x="0" y="0"/>
                  </a:moveTo>
                  <a:lnTo>
                    <a:pt x="422294" y="0"/>
                  </a:lnTo>
                </a:path>
              </a:pathLst>
            </a:custGeom>
            <a:ln w="3175">
              <a:solidFill>
                <a:srgbClr val="000000"/>
              </a:solidFill>
            </a:ln>
          </p:spPr>
          <p:txBody>
            <a:bodyPr wrap="square" lIns="0" tIns="0" rIns="0" bIns="0" rtlCol="0"/>
            <a:lstStyle/>
            <a:p>
              <a:endParaRPr/>
            </a:p>
          </p:txBody>
        </p:sp>
        <p:sp>
          <p:nvSpPr>
            <p:cNvPr id="22" name="object 22"/>
            <p:cNvSpPr/>
            <p:nvPr/>
          </p:nvSpPr>
          <p:spPr>
            <a:xfrm>
              <a:off x="2642795" y="2305100"/>
              <a:ext cx="58419" cy="38735"/>
            </a:xfrm>
            <a:custGeom>
              <a:avLst/>
              <a:gdLst/>
              <a:ahLst/>
              <a:cxnLst/>
              <a:rect l="l" t="t" r="r" b="b"/>
              <a:pathLst>
                <a:path w="58419" h="38735">
                  <a:moveTo>
                    <a:pt x="0" y="0"/>
                  </a:moveTo>
                  <a:lnTo>
                    <a:pt x="0" y="38660"/>
                  </a:lnTo>
                  <a:lnTo>
                    <a:pt x="57825" y="19165"/>
                  </a:lnTo>
                  <a:lnTo>
                    <a:pt x="0" y="0"/>
                  </a:lnTo>
                  <a:close/>
                </a:path>
              </a:pathLst>
            </a:custGeom>
            <a:solidFill>
              <a:srgbClr val="000000"/>
            </a:solidFill>
          </p:spPr>
          <p:txBody>
            <a:bodyPr wrap="square" lIns="0" tIns="0" rIns="0" bIns="0" rtlCol="0"/>
            <a:lstStyle/>
            <a:p>
              <a:endParaRPr/>
            </a:p>
          </p:txBody>
        </p:sp>
        <p:sp>
          <p:nvSpPr>
            <p:cNvPr id="23" name="object 23"/>
            <p:cNvSpPr/>
            <p:nvPr/>
          </p:nvSpPr>
          <p:spPr>
            <a:xfrm>
              <a:off x="2700621" y="2047031"/>
              <a:ext cx="396240" cy="554990"/>
            </a:xfrm>
            <a:custGeom>
              <a:avLst/>
              <a:gdLst/>
              <a:ahLst/>
              <a:cxnLst/>
              <a:rect l="l" t="t" r="r" b="b"/>
              <a:pathLst>
                <a:path w="396239" h="554989">
                  <a:moveTo>
                    <a:pt x="396190" y="277234"/>
                  </a:moveTo>
                  <a:lnTo>
                    <a:pt x="392171" y="221396"/>
                  </a:lnTo>
                  <a:lnTo>
                    <a:pt x="380644" y="169373"/>
                  </a:lnTo>
                  <a:lnTo>
                    <a:pt x="362402" y="122283"/>
                  </a:lnTo>
                  <a:lnTo>
                    <a:pt x="338240" y="81245"/>
                  </a:lnTo>
                  <a:lnTo>
                    <a:pt x="308951" y="47379"/>
                  </a:lnTo>
                  <a:lnTo>
                    <a:pt x="275328" y="21803"/>
                  </a:lnTo>
                  <a:lnTo>
                    <a:pt x="238167" y="5637"/>
                  </a:lnTo>
                  <a:lnTo>
                    <a:pt x="198260" y="0"/>
                  </a:lnTo>
                  <a:lnTo>
                    <a:pt x="158339" y="5637"/>
                  </a:lnTo>
                  <a:lnTo>
                    <a:pt x="121140" y="21803"/>
                  </a:lnTo>
                  <a:lnTo>
                    <a:pt x="87464" y="47379"/>
                  </a:lnTo>
                  <a:lnTo>
                    <a:pt x="58115" y="81245"/>
                  </a:lnTo>
                  <a:lnTo>
                    <a:pt x="33892" y="122283"/>
                  </a:lnTo>
                  <a:lnTo>
                    <a:pt x="15597" y="169373"/>
                  </a:lnTo>
                  <a:lnTo>
                    <a:pt x="4032" y="221396"/>
                  </a:lnTo>
                  <a:lnTo>
                    <a:pt x="0" y="277234"/>
                  </a:lnTo>
                  <a:lnTo>
                    <a:pt x="4032" y="333180"/>
                  </a:lnTo>
                  <a:lnTo>
                    <a:pt x="15597" y="385285"/>
                  </a:lnTo>
                  <a:lnTo>
                    <a:pt x="33892" y="432434"/>
                  </a:lnTo>
                  <a:lnTo>
                    <a:pt x="58115" y="473511"/>
                  </a:lnTo>
                  <a:lnTo>
                    <a:pt x="87464" y="507401"/>
                  </a:lnTo>
                  <a:lnTo>
                    <a:pt x="121140" y="532989"/>
                  </a:lnTo>
                  <a:lnTo>
                    <a:pt x="158339" y="549160"/>
                  </a:lnTo>
                  <a:lnTo>
                    <a:pt x="198260" y="554798"/>
                  </a:lnTo>
                  <a:lnTo>
                    <a:pt x="238167" y="549160"/>
                  </a:lnTo>
                  <a:lnTo>
                    <a:pt x="275328" y="532989"/>
                  </a:lnTo>
                  <a:lnTo>
                    <a:pt x="308951" y="507401"/>
                  </a:lnTo>
                  <a:lnTo>
                    <a:pt x="338240" y="473511"/>
                  </a:lnTo>
                  <a:lnTo>
                    <a:pt x="362402" y="432434"/>
                  </a:lnTo>
                  <a:lnTo>
                    <a:pt x="380644" y="385285"/>
                  </a:lnTo>
                  <a:lnTo>
                    <a:pt x="392171" y="333180"/>
                  </a:lnTo>
                  <a:lnTo>
                    <a:pt x="396190" y="277234"/>
                  </a:lnTo>
                  <a:close/>
                </a:path>
              </a:pathLst>
            </a:custGeom>
            <a:ln w="3175">
              <a:solidFill>
                <a:srgbClr val="000000"/>
              </a:solidFill>
            </a:ln>
          </p:spPr>
          <p:txBody>
            <a:bodyPr wrap="square" lIns="0" tIns="0" rIns="0" bIns="0" rtlCol="0"/>
            <a:lstStyle/>
            <a:p>
              <a:endParaRPr/>
            </a:p>
          </p:txBody>
        </p:sp>
        <p:sp>
          <p:nvSpPr>
            <p:cNvPr id="24" name="object 24"/>
            <p:cNvSpPr/>
            <p:nvPr/>
          </p:nvSpPr>
          <p:spPr>
            <a:xfrm>
              <a:off x="2794795" y="2200352"/>
              <a:ext cx="208279" cy="248285"/>
            </a:xfrm>
            <a:custGeom>
              <a:avLst/>
              <a:gdLst/>
              <a:ahLst/>
              <a:cxnLst/>
              <a:rect l="l" t="t" r="r" b="b"/>
              <a:pathLst>
                <a:path w="208280" h="248285">
                  <a:moveTo>
                    <a:pt x="0" y="248155"/>
                  </a:moveTo>
                  <a:lnTo>
                    <a:pt x="93843" y="247825"/>
                  </a:lnTo>
                  <a:lnTo>
                    <a:pt x="93843" y="0"/>
                  </a:lnTo>
                  <a:lnTo>
                    <a:pt x="208173" y="0"/>
                  </a:lnTo>
                </a:path>
              </a:pathLst>
            </a:custGeom>
            <a:ln w="15089">
              <a:solidFill>
                <a:srgbClr val="000000"/>
              </a:solidFill>
            </a:ln>
          </p:spPr>
          <p:txBody>
            <a:bodyPr wrap="square" lIns="0" tIns="0" rIns="0" bIns="0" rtlCol="0"/>
            <a:lstStyle/>
            <a:p>
              <a:endParaRPr/>
            </a:p>
          </p:txBody>
        </p:sp>
        <p:sp>
          <p:nvSpPr>
            <p:cNvPr id="25" name="object 25"/>
            <p:cNvSpPr/>
            <p:nvPr/>
          </p:nvSpPr>
          <p:spPr>
            <a:xfrm>
              <a:off x="3096812" y="2245291"/>
              <a:ext cx="466090" cy="158750"/>
            </a:xfrm>
            <a:custGeom>
              <a:avLst/>
              <a:gdLst/>
              <a:ahLst/>
              <a:cxnLst/>
              <a:rect l="l" t="t" r="r" b="b"/>
              <a:pathLst>
                <a:path w="466089" h="158750">
                  <a:moveTo>
                    <a:pt x="386277" y="0"/>
                  </a:moveTo>
                  <a:lnTo>
                    <a:pt x="386277" y="52208"/>
                  </a:lnTo>
                  <a:lnTo>
                    <a:pt x="0" y="52208"/>
                  </a:lnTo>
                  <a:lnTo>
                    <a:pt x="0" y="106069"/>
                  </a:lnTo>
                  <a:lnTo>
                    <a:pt x="386277" y="106069"/>
                  </a:lnTo>
                  <a:lnTo>
                    <a:pt x="386277" y="158277"/>
                  </a:lnTo>
                  <a:lnTo>
                    <a:pt x="465581" y="78973"/>
                  </a:lnTo>
                  <a:lnTo>
                    <a:pt x="386277" y="0"/>
                  </a:lnTo>
                  <a:close/>
                </a:path>
              </a:pathLst>
            </a:custGeom>
            <a:solidFill>
              <a:srgbClr val="DDE2CD"/>
            </a:solidFill>
          </p:spPr>
          <p:txBody>
            <a:bodyPr wrap="square" lIns="0" tIns="0" rIns="0" bIns="0" rtlCol="0"/>
            <a:lstStyle/>
            <a:p>
              <a:endParaRPr/>
            </a:p>
          </p:txBody>
        </p:sp>
        <p:sp>
          <p:nvSpPr>
            <p:cNvPr id="26" name="object 26"/>
            <p:cNvSpPr/>
            <p:nvPr/>
          </p:nvSpPr>
          <p:spPr>
            <a:xfrm>
              <a:off x="3096812" y="2245291"/>
              <a:ext cx="466090" cy="158750"/>
            </a:xfrm>
            <a:custGeom>
              <a:avLst/>
              <a:gdLst/>
              <a:ahLst/>
              <a:cxnLst/>
              <a:rect l="l" t="t" r="r" b="b"/>
              <a:pathLst>
                <a:path w="466089" h="158750">
                  <a:moveTo>
                    <a:pt x="465581" y="78973"/>
                  </a:moveTo>
                  <a:lnTo>
                    <a:pt x="386277" y="0"/>
                  </a:lnTo>
                  <a:lnTo>
                    <a:pt x="386277" y="52208"/>
                  </a:lnTo>
                  <a:lnTo>
                    <a:pt x="0" y="52208"/>
                  </a:lnTo>
                  <a:lnTo>
                    <a:pt x="0" y="106069"/>
                  </a:lnTo>
                  <a:lnTo>
                    <a:pt x="386277" y="106069"/>
                  </a:lnTo>
                  <a:lnTo>
                    <a:pt x="386277" y="158277"/>
                  </a:lnTo>
                  <a:lnTo>
                    <a:pt x="465581" y="78973"/>
                  </a:lnTo>
                  <a:close/>
                </a:path>
              </a:pathLst>
            </a:custGeom>
            <a:ln w="3175">
              <a:solidFill>
                <a:srgbClr val="000000"/>
              </a:solidFill>
            </a:ln>
          </p:spPr>
          <p:txBody>
            <a:bodyPr wrap="square" lIns="0" tIns="0" rIns="0" bIns="0" rtlCol="0"/>
            <a:lstStyle/>
            <a:p>
              <a:endParaRPr/>
            </a:p>
          </p:txBody>
        </p:sp>
      </p:grpSp>
      <p:sp>
        <p:nvSpPr>
          <p:cNvPr id="27" name="object 27"/>
          <p:cNvSpPr/>
          <p:nvPr/>
        </p:nvSpPr>
        <p:spPr>
          <a:xfrm>
            <a:off x="1884919" y="5623451"/>
            <a:ext cx="435189" cy="189892"/>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2700244" y="5618867"/>
            <a:ext cx="599524" cy="192527"/>
          </a:xfrm>
          <a:custGeom>
            <a:avLst/>
            <a:gdLst/>
            <a:ahLst/>
            <a:cxnLst/>
            <a:rect l="l" t="t" r="r" b="b"/>
            <a:pathLst>
              <a:path w="302260" h="97155">
                <a:moveTo>
                  <a:pt x="9252" y="20486"/>
                </a:moveTo>
                <a:lnTo>
                  <a:pt x="0" y="20486"/>
                </a:lnTo>
                <a:lnTo>
                  <a:pt x="16521" y="75008"/>
                </a:lnTo>
                <a:lnTo>
                  <a:pt x="26104" y="75008"/>
                </a:lnTo>
                <a:lnTo>
                  <a:pt x="29023" y="63773"/>
                </a:lnTo>
                <a:lnTo>
                  <a:pt x="21147" y="63773"/>
                </a:lnTo>
                <a:lnTo>
                  <a:pt x="18173" y="51878"/>
                </a:lnTo>
                <a:lnTo>
                  <a:pt x="9252" y="20486"/>
                </a:lnTo>
                <a:close/>
              </a:path>
              <a:path w="302260" h="97155">
                <a:moveTo>
                  <a:pt x="45434" y="33043"/>
                </a:moveTo>
                <a:lnTo>
                  <a:pt x="37008" y="33043"/>
                </a:lnTo>
                <a:lnTo>
                  <a:pt x="39321" y="42295"/>
                </a:lnTo>
                <a:lnTo>
                  <a:pt x="47912" y="75008"/>
                </a:lnTo>
                <a:lnTo>
                  <a:pt x="57495" y="75008"/>
                </a:lnTo>
                <a:lnTo>
                  <a:pt x="61376" y="62452"/>
                </a:lnTo>
                <a:lnTo>
                  <a:pt x="52869" y="62452"/>
                </a:lnTo>
                <a:lnTo>
                  <a:pt x="50143" y="51878"/>
                </a:lnTo>
                <a:lnTo>
                  <a:pt x="45434" y="33043"/>
                </a:lnTo>
                <a:close/>
              </a:path>
              <a:path w="302260" h="97155">
                <a:moveTo>
                  <a:pt x="42295" y="20486"/>
                </a:moveTo>
                <a:lnTo>
                  <a:pt x="32712" y="20486"/>
                </a:lnTo>
                <a:lnTo>
                  <a:pt x="24121" y="52538"/>
                </a:lnTo>
                <a:lnTo>
                  <a:pt x="22469" y="59478"/>
                </a:lnTo>
                <a:lnTo>
                  <a:pt x="21478" y="63112"/>
                </a:lnTo>
                <a:lnTo>
                  <a:pt x="21147" y="63773"/>
                </a:lnTo>
                <a:lnTo>
                  <a:pt x="29023" y="63773"/>
                </a:lnTo>
                <a:lnTo>
                  <a:pt x="37008" y="33043"/>
                </a:lnTo>
                <a:lnTo>
                  <a:pt x="45434" y="33043"/>
                </a:lnTo>
                <a:lnTo>
                  <a:pt x="42295" y="20486"/>
                </a:lnTo>
                <a:close/>
              </a:path>
              <a:path w="302260" h="97155">
                <a:moveTo>
                  <a:pt x="74347" y="20486"/>
                </a:moveTo>
                <a:lnTo>
                  <a:pt x="65425" y="20486"/>
                </a:lnTo>
                <a:lnTo>
                  <a:pt x="56067" y="52538"/>
                </a:lnTo>
                <a:lnTo>
                  <a:pt x="52869" y="62452"/>
                </a:lnTo>
                <a:lnTo>
                  <a:pt x="61376" y="62452"/>
                </a:lnTo>
                <a:lnTo>
                  <a:pt x="74347" y="20486"/>
                </a:lnTo>
                <a:close/>
              </a:path>
              <a:path w="302260" h="97155">
                <a:moveTo>
                  <a:pt x="111686" y="19495"/>
                </a:moveTo>
                <a:lnTo>
                  <a:pt x="96817" y="19495"/>
                </a:lnTo>
                <a:lnTo>
                  <a:pt x="90869" y="21808"/>
                </a:lnTo>
                <a:lnTo>
                  <a:pt x="86243" y="27095"/>
                </a:lnTo>
                <a:lnTo>
                  <a:pt x="81286" y="32052"/>
                </a:lnTo>
                <a:lnTo>
                  <a:pt x="79083" y="38660"/>
                </a:lnTo>
                <a:lnTo>
                  <a:pt x="79083" y="57495"/>
                </a:lnTo>
                <a:lnTo>
                  <a:pt x="81286" y="64104"/>
                </a:lnTo>
                <a:lnTo>
                  <a:pt x="90869" y="73686"/>
                </a:lnTo>
                <a:lnTo>
                  <a:pt x="97147" y="76330"/>
                </a:lnTo>
                <a:lnTo>
                  <a:pt x="111356" y="76330"/>
                </a:lnTo>
                <a:lnTo>
                  <a:pt x="116312" y="74678"/>
                </a:lnTo>
                <a:lnTo>
                  <a:pt x="120608" y="71704"/>
                </a:lnTo>
                <a:lnTo>
                  <a:pt x="124177" y="68730"/>
                </a:lnTo>
                <a:lnTo>
                  <a:pt x="100451" y="68730"/>
                </a:lnTo>
                <a:lnTo>
                  <a:pt x="96817" y="67078"/>
                </a:lnTo>
                <a:lnTo>
                  <a:pt x="90538" y="60799"/>
                </a:lnTo>
                <a:lnTo>
                  <a:pt x="88886" y="56173"/>
                </a:lnTo>
                <a:lnTo>
                  <a:pt x="88556" y="50225"/>
                </a:lnTo>
                <a:lnTo>
                  <a:pt x="129199" y="50225"/>
                </a:lnTo>
                <a:lnTo>
                  <a:pt x="129199" y="42625"/>
                </a:lnTo>
                <a:lnTo>
                  <a:pt x="89217" y="42625"/>
                </a:lnTo>
                <a:lnTo>
                  <a:pt x="89547" y="37999"/>
                </a:lnTo>
                <a:lnTo>
                  <a:pt x="90869" y="34034"/>
                </a:lnTo>
                <a:lnTo>
                  <a:pt x="93843" y="31391"/>
                </a:lnTo>
                <a:lnTo>
                  <a:pt x="96817" y="28417"/>
                </a:lnTo>
                <a:lnTo>
                  <a:pt x="100451" y="27095"/>
                </a:lnTo>
                <a:lnTo>
                  <a:pt x="122568" y="27095"/>
                </a:lnTo>
                <a:lnTo>
                  <a:pt x="117634" y="21808"/>
                </a:lnTo>
                <a:lnTo>
                  <a:pt x="111686" y="19495"/>
                </a:lnTo>
                <a:close/>
              </a:path>
              <a:path w="302260" h="97155">
                <a:moveTo>
                  <a:pt x="119286" y="57495"/>
                </a:moveTo>
                <a:lnTo>
                  <a:pt x="108382" y="68730"/>
                </a:lnTo>
                <a:lnTo>
                  <a:pt x="124177" y="68730"/>
                </a:lnTo>
                <a:lnTo>
                  <a:pt x="124573" y="68399"/>
                </a:lnTo>
                <a:lnTo>
                  <a:pt x="127217" y="64104"/>
                </a:lnTo>
                <a:lnTo>
                  <a:pt x="128869" y="58817"/>
                </a:lnTo>
                <a:lnTo>
                  <a:pt x="119286" y="57495"/>
                </a:lnTo>
                <a:close/>
              </a:path>
              <a:path w="302260" h="97155">
                <a:moveTo>
                  <a:pt x="122568" y="27095"/>
                </a:moveTo>
                <a:lnTo>
                  <a:pt x="109373" y="27095"/>
                </a:lnTo>
                <a:lnTo>
                  <a:pt x="113008" y="28747"/>
                </a:lnTo>
                <a:lnTo>
                  <a:pt x="115982" y="32382"/>
                </a:lnTo>
                <a:lnTo>
                  <a:pt x="117964" y="34695"/>
                </a:lnTo>
                <a:lnTo>
                  <a:pt x="118956" y="37999"/>
                </a:lnTo>
                <a:lnTo>
                  <a:pt x="119617" y="42625"/>
                </a:lnTo>
                <a:lnTo>
                  <a:pt x="129199" y="42625"/>
                </a:lnTo>
                <a:lnTo>
                  <a:pt x="129199" y="38660"/>
                </a:lnTo>
                <a:lnTo>
                  <a:pt x="126886" y="31721"/>
                </a:lnTo>
                <a:lnTo>
                  <a:pt x="122568" y="27095"/>
                </a:lnTo>
                <a:close/>
              </a:path>
              <a:path w="302260" h="97155">
                <a:moveTo>
                  <a:pt x="149686" y="0"/>
                </a:moveTo>
                <a:lnTo>
                  <a:pt x="140434" y="0"/>
                </a:lnTo>
                <a:lnTo>
                  <a:pt x="140434" y="10573"/>
                </a:lnTo>
                <a:lnTo>
                  <a:pt x="149686" y="10573"/>
                </a:lnTo>
                <a:lnTo>
                  <a:pt x="149686" y="0"/>
                </a:lnTo>
                <a:close/>
              </a:path>
              <a:path w="302260" h="97155">
                <a:moveTo>
                  <a:pt x="149686" y="20486"/>
                </a:moveTo>
                <a:lnTo>
                  <a:pt x="140434" y="20486"/>
                </a:lnTo>
                <a:lnTo>
                  <a:pt x="140434" y="75008"/>
                </a:lnTo>
                <a:lnTo>
                  <a:pt x="149686" y="75008"/>
                </a:lnTo>
                <a:lnTo>
                  <a:pt x="149686" y="20486"/>
                </a:lnTo>
                <a:close/>
              </a:path>
              <a:path w="302260" h="97155">
                <a:moveTo>
                  <a:pt x="161912" y="79634"/>
                </a:moveTo>
                <a:lnTo>
                  <a:pt x="161912" y="85251"/>
                </a:lnTo>
                <a:lnTo>
                  <a:pt x="163895" y="89878"/>
                </a:lnTo>
                <a:lnTo>
                  <a:pt x="167860" y="92521"/>
                </a:lnTo>
                <a:lnTo>
                  <a:pt x="171825" y="95495"/>
                </a:lnTo>
                <a:lnTo>
                  <a:pt x="177112" y="97147"/>
                </a:lnTo>
                <a:lnTo>
                  <a:pt x="189008" y="97147"/>
                </a:lnTo>
                <a:lnTo>
                  <a:pt x="193634" y="96156"/>
                </a:lnTo>
                <a:lnTo>
                  <a:pt x="197269" y="93843"/>
                </a:lnTo>
                <a:lnTo>
                  <a:pt x="200903" y="91860"/>
                </a:lnTo>
                <a:lnTo>
                  <a:pt x="203505" y="89547"/>
                </a:lnTo>
                <a:lnTo>
                  <a:pt x="179425" y="89547"/>
                </a:lnTo>
                <a:lnTo>
                  <a:pt x="176451" y="88556"/>
                </a:lnTo>
                <a:lnTo>
                  <a:pt x="174138" y="86904"/>
                </a:lnTo>
                <a:lnTo>
                  <a:pt x="172486" y="85582"/>
                </a:lnTo>
                <a:lnTo>
                  <a:pt x="171495" y="83599"/>
                </a:lnTo>
                <a:lnTo>
                  <a:pt x="170834" y="80956"/>
                </a:lnTo>
                <a:lnTo>
                  <a:pt x="161912" y="79634"/>
                </a:lnTo>
                <a:close/>
              </a:path>
              <a:path w="302260" h="97155">
                <a:moveTo>
                  <a:pt x="208173" y="67738"/>
                </a:moveTo>
                <a:lnTo>
                  <a:pt x="198590" y="67738"/>
                </a:lnTo>
                <a:lnTo>
                  <a:pt x="198834" y="72365"/>
                </a:lnTo>
                <a:lnTo>
                  <a:pt x="198838" y="75008"/>
                </a:lnTo>
                <a:lnTo>
                  <a:pt x="198590" y="77982"/>
                </a:lnTo>
                <a:lnTo>
                  <a:pt x="197929" y="79634"/>
                </a:lnTo>
                <a:lnTo>
                  <a:pt x="197269" y="82608"/>
                </a:lnTo>
                <a:lnTo>
                  <a:pt x="195616" y="85251"/>
                </a:lnTo>
                <a:lnTo>
                  <a:pt x="190990" y="88556"/>
                </a:lnTo>
                <a:lnTo>
                  <a:pt x="187686" y="89547"/>
                </a:lnTo>
                <a:lnTo>
                  <a:pt x="203505" y="89547"/>
                </a:lnTo>
                <a:lnTo>
                  <a:pt x="203877" y="89217"/>
                </a:lnTo>
                <a:lnTo>
                  <a:pt x="207182" y="81947"/>
                </a:lnTo>
                <a:lnTo>
                  <a:pt x="208173" y="75999"/>
                </a:lnTo>
                <a:lnTo>
                  <a:pt x="208173" y="67738"/>
                </a:lnTo>
                <a:close/>
              </a:path>
              <a:path w="302260" h="97155">
                <a:moveTo>
                  <a:pt x="189999" y="19495"/>
                </a:moveTo>
                <a:lnTo>
                  <a:pt x="178764" y="19495"/>
                </a:lnTo>
                <a:lnTo>
                  <a:pt x="174799" y="20486"/>
                </a:lnTo>
                <a:lnTo>
                  <a:pt x="171164" y="23130"/>
                </a:lnTo>
                <a:lnTo>
                  <a:pt x="167529" y="25443"/>
                </a:lnTo>
                <a:lnTo>
                  <a:pt x="164886" y="28747"/>
                </a:lnTo>
                <a:lnTo>
                  <a:pt x="162903" y="33043"/>
                </a:lnTo>
                <a:lnTo>
                  <a:pt x="161251" y="37669"/>
                </a:lnTo>
                <a:lnTo>
                  <a:pt x="160260" y="42295"/>
                </a:lnTo>
                <a:lnTo>
                  <a:pt x="160260" y="55182"/>
                </a:lnTo>
                <a:lnTo>
                  <a:pt x="162243" y="61460"/>
                </a:lnTo>
                <a:lnTo>
                  <a:pt x="166208" y="66747"/>
                </a:lnTo>
                <a:lnTo>
                  <a:pt x="170503" y="72365"/>
                </a:lnTo>
                <a:lnTo>
                  <a:pt x="176121" y="75008"/>
                </a:lnTo>
                <a:lnTo>
                  <a:pt x="189669" y="75008"/>
                </a:lnTo>
                <a:lnTo>
                  <a:pt x="194625" y="72695"/>
                </a:lnTo>
                <a:lnTo>
                  <a:pt x="198590" y="67738"/>
                </a:lnTo>
                <a:lnTo>
                  <a:pt x="208173" y="67738"/>
                </a:lnTo>
                <a:lnTo>
                  <a:pt x="208173" y="67408"/>
                </a:lnTo>
                <a:lnTo>
                  <a:pt x="180416" y="67408"/>
                </a:lnTo>
                <a:lnTo>
                  <a:pt x="176782" y="65756"/>
                </a:lnTo>
                <a:lnTo>
                  <a:pt x="173808" y="62452"/>
                </a:lnTo>
                <a:lnTo>
                  <a:pt x="171164" y="59147"/>
                </a:lnTo>
                <a:lnTo>
                  <a:pt x="169615" y="54191"/>
                </a:lnTo>
                <a:lnTo>
                  <a:pt x="169512" y="40312"/>
                </a:lnTo>
                <a:lnTo>
                  <a:pt x="171164" y="35356"/>
                </a:lnTo>
                <a:lnTo>
                  <a:pt x="173808" y="32052"/>
                </a:lnTo>
                <a:lnTo>
                  <a:pt x="176782" y="28747"/>
                </a:lnTo>
                <a:lnTo>
                  <a:pt x="180416" y="27095"/>
                </a:lnTo>
                <a:lnTo>
                  <a:pt x="199582" y="27095"/>
                </a:lnTo>
                <a:lnTo>
                  <a:pt x="195286" y="22139"/>
                </a:lnTo>
                <a:lnTo>
                  <a:pt x="189999" y="19495"/>
                </a:lnTo>
                <a:close/>
              </a:path>
              <a:path w="302260" h="97155">
                <a:moveTo>
                  <a:pt x="208173" y="20486"/>
                </a:moveTo>
                <a:lnTo>
                  <a:pt x="199582" y="20486"/>
                </a:lnTo>
                <a:lnTo>
                  <a:pt x="199582" y="27095"/>
                </a:lnTo>
                <a:lnTo>
                  <a:pt x="188677" y="27095"/>
                </a:lnTo>
                <a:lnTo>
                  <a:pt x="191982" y="28747"/>
                </a:lnTo>
                <a:lnTo>
                  <a:pt x="197929" y="35356"/>
                </a:lnTo>
                <a:lnTo>
                  <a:pt x="199478" y="40312"/>
                </a:lnTo>
                <a:lnTo>
                  <a:pt x="199582" y="54191"/>
                </a:lnTo>
                <a:lnTo>
                  <a:pt x="197929" y="59147"/>
                </a:lnTo>
                <a:lnTo>
                  <a:pt x="195286" y="62452"/>
                </a:lnTo>
                <a:lnTo>
                  <a:pt x="192312" y="65756"/>
                </a:lnTo>
                <a:lnTo>
                  <a:pt x="188677" y="67408"/>
                </a:lnTo>
                <a:lnTo>
                  <a:pt x="208173" y="67408"/>
                </a:lnTo>
                <a:lnTo>
                  <a:pt x="208173" y="20486"/>
                </a:lnTo>
                <a:close/>
              </a:path>
              <a:path w="302260" h="97155">
                <a:moveTo>
                  <a:pt x="231303" y="0"/>
                </a:moveTo>
                <a:lnTo>
                  <a:pt x="222051" y="0"/>
                </a:lnTo>
                <a:lnTo>
                  <a:pt x="222051" y="75008"/>
                </a:lnTo>
                <a:lnTo>
                  <a:pt x="231303" y="75008"/>
                </a:lnTo>
                <a:lnTo>
                  <a:pt x="231303" y="40973"/>
                </a:lnTo>
                <a:lnTo>
                  <a:pt x="231634" y="37669"/>
                </a:lnTo>
                <a:lnTo>
                  <a:pt x="242868" y="27426"/>
                </a:lnTo>
                <a:lnTo>
                  <a:pt x="263906" y="27426"/>
                </a:lnTo>
                <a:lnTo>
                  <a:pt x="263612" y="26765"/>
                </a:lnTo>
                <a:lnTo>
                  <a:pt x="231303" y="26765"/>
                </a:lnTo>
                <a:lnTo>
                  <a:pt x="231303" y="0"/>
                </a:lnTo>
                <a:close/>
              </a:path>
              <a:path w="302260" h="97155">
                <a:moveTo>
                  <a:pt x="263906" y="27426"/>
                </a:moveTo>
                <a:lnTo>
                  <a:pt x="249147" y="27426"/>
                </a:lnTo>
                <a:lnTo>
                  <a:pt x="252121" y="28417"/>
                </a:lnTo>
                <a:lnTo>
                  <a:pt x="254103" y="30399"/>
                </a:lnTo>
                <a:lnTo>
                  <a:pt x="256086" y="32712"/>
                </a:lnTo>
                <a:lnTo>
                  <a:pt x="257077" y="36017"/>
                </a:lnTo>
                <a:lnTo>
                  <a:pt x="257077" y="75008"/>
                </a:lnTo>
                <a:lnTo>
                  <a:pt x="266329" y="75008"/>
                </a:lnTo>
                <a:lnTo>
                  <a:pt x="266329" y="35356"/>
                </a:lnTo>
                <a:lnTo>
                  <a:pt x="265668" y="31060"/>
                </a:lnTo>
                <a:lnTo>
                  <a:pt x="264347" y="28417"/>
                </a:lnTo>
                <a:lnTo>
                  <a:pt x="263906" y="27426"/>
                </a:lnTo>
                <a:close/>
              </a:path>
              <a:path w="302260" h="97155">
                <a:moveTo>
                  <a:pt x="251460" y="19495"/>
                </a:moveTo>
                <a:lnTo>
                  <a:pt x="240886" y="19495"/>
                </a:lnTo>
                <a:lnTo>
                  <a:pt x="235599" y="21808"/>
                </a:lnTo>
                <a:lnTo>
                  <a:pt x="231303" y="26765"/>
                </a:lnTo>
                <a:lnTo>
                  <a:pt x="263612" y="26765"/>
                </a:lnTo>
                <a:lnTo>
                  <a:pt x="263025" y="25443"/>
                </a:lnTo>
                <a:lnTo>
                  <a:pt x="261042" y="23460"/>
                </a:lnTo>
                <a:lnTo>
                  <a:pt x="255094" y="20156"/>
                </a:lnTo>
                <a:lnTo>
                  <a:pt x="251460" y="19495"/>
                </a:lnTo>
                <a:close/>
              </a:path>
              <a:path w="302260" h="97155">
                <a:moveTo>
                  <a:pt x="291112" y="27756"/>
                </a:moveTo>
                <a:lnTo>
                  <a:pt x="281860" y="27756"/>
                </a:lnTo>
                <a:lnTo>
                  <a:pt x="281860" y="64765"/>
                </a:lnTo>
                <a:lnTo>
                  <a:pt x="282520" y="68399"/>
                </a:lnTo>
                <a:lnTo>
                  <a:pt x="283842" y="71704"/>
                </a:lnTo>
                <a:lnTo>
                  <a:pt x="285164" y="73025"/>
                </a:lnTo>
                <a:lnTo>
                  <a:pt x="287147" y="74017"/>
                </a:lnTo>
                <a:lnTo>
                  <a:pt x="288799" y="75338"/>
                </a:lnTo>
                <a:lnTo>
                  <a:pt x="291442" y="75669"/>
                </a:lnTo>
                <a:lnTo>
                  <a:pt x="296729" y="75669"/>
                </a:lnTo>
                <a:lnTo>
                  <a:pt x="299042" y="75338"/>
                </a:lnTo>
                <a:lnTo>
                  <a:pt x="301686" y="75008"/>
                </a:lnTo>
                <a:lnTo>
                  <a:pt x="300417" y="67078"/>
                </a:lnTo>
                <a:lnTo>
                  <a:pt x="295077" y="67078"/>
                </a:lnTo>
                <a:lnTo>
                  <a:pt x="293094" y="66417"/>
                </a:lnTo>
                <a:lnTo>
                  <a:pt x="292433" y="66086"/>
                </a:lnTo>
                <a:lnTo>
                  <a:pt x="291773" y="64765"/>
                </a:lnTo>
                <a:lnTo>
                  <a:pt x="291442" y="63773"/>
                </a:lnTo>
                <a:lnTo>
                  <a:pt x="291112" y="62121"/>
                </a:lnTo>
                <a:lnTo>
                  <a:pt x="291112" y="27756"/>
                </a:lnTo>
                <a:close/>
              </a:path>
              <a:path w="302260" h="97155">
                <a:moveTo>
                  <a:pt x="300364" y="66747"/>
                </a:moveTo>
                <a:lnTo>
                  <a:pt x="298712" y="67078"/>
                </a:lnTo>
                <a:lnTo>
                  <a:pt x="300417" y="67078"/>
                </a:lnTo>
                <a:lnTo>
                  <a:pt x="300364" y="66747"/>
                </a:lnTo>
                <a:close/>
              </a:path>
              <a:path w="302260" h="97155">
                <a:moveTo>
                  <a:pt x="300364" y="20486"/>
                </a:moveTo>
                <a:lnTo>
                  <a:pt x="275251" y="20486"/>
                </a:lnTo>
                <a:lnTo>
                  <a:pt x="275251" y="27756"/>
                </a:lnTo>
                <a:lnTo>
                  <a:pt x="300364" y="27756"/>
                </a:lnTo>
                <a:lnTo>
                  <a:pt x="300364" y="20486"/>
                </a:lnTo>
                <a:close/>
              </a:path>
              <a:path w="302260" h="97155">
                <a:moveTo>
                  <a:pt x="291112" y="1652"/>
                </a:moveTo>
                <a:lnTo>
                  <a:pt x="281860" y="7269"/>
                </a:lnTo>
                <a:lnTo>
                  <a:pt x="281860" y="20486"/>
                </a:lnTo>
                <a:lnTo>
                  <a:pt x="291112" y="20486"/>
                </a:lnTo>
                <a:lnTo>
                  <a:pt x="291112" y="1652"/>
                </a:lnTo>
                <a:close/>
              </a:path>
            </a:pathLst>
          </a:custGeom>
          <a:solidFill>
            <a:srgbClr val="000000"/>
          </a:solidFill>
        </p:spPr>
        <p:txBody>
          <a:bodyPr wrap="square" lIns="0" tIns="0" rIns="0" bIns="0" rtlCol="0"/>
          <a:lstStyle/>
          <a:p>
            <a:endParaRPr/>
          </a:p>
        </p:txBody>
      </p:sp>
      <p:sp>
        <p:nvSpPr>
          <p:cNvPr id="29" name="object 29"/>
          <p:cNvSpPr/>
          <p:nvPr/>
        </p:nvSpPr>
        <p:spPr>
          <a:xfrm>
            <a:off x="3588319" y="5499691"/>
            <a:ext cx="1027676" cy="402703"/>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5095754" y="5540290"/>
            <a:ext cx="1311467" cy="151259"/>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7031825" y="5543563"/>
            <a:ext cx="570555" cy="187494"/>
          </a:xfrm>
          <a:custGeom>
            <a:avLst/>
            <a:gdLst/>
            <a:ahLst/>
            <a:cxnLst/>
            <a:rect l="l" t="t" r="r" b="b"/>
            <a:pathLst>
              <a:path w="287654" h="94614">
                <a:moveTo>
                  <a:pt x="33043" y="17843"/>
                </a:moveTo>
                <a:lnTo>
                  <a:pt x="18834" y="17843"/>
                </a:lnTo>
                <a:lnTo>
                  <a:pt x="12886" y="19826"/>
                </a:lnTo>
                <a:lnTo>
                  <a:pt x="8260" y="23791"/>
                </a:lnTo>
                <a:lnTo>
                  <a:pt x="2643" y="28747"/>
                </a:lnTo>
                <a:lnTo>
                  <a:pt x="0" y="36017"/>
                </a:lnTo>
                <a:lnTo>
                  <a:pt x="0" y="55512"/>
                </a:lnTo>
                <a:lnTo>
                  <a:pt x="2313" y="62452"/>
                </a:lnTo>
                <a:lnTo>
                  <a:pt x="6939" y="67408"/>
                </a:lnTo>
                <a:lnTo>
                  <a:pt x="11565" y="72034"/>
                </a:lnTo>
                <a:lnTo>
                  <a:pt x="17843" y="74678"/>
                </a:lnTo>
                <a:lnTo>
                  <a:pt x="30069" y="74678"/>
                </a:lnTo>
                <a:lnTo>
                  <a:pt x="34695" y="73356"/>
                </a:lnTo>
                <a:lnTo>
                  <a:pt x="38660" y="71373"/>
                </a:lnTo>
                <a:lnTo>
                  <a:pt x="42625" y="69060"/>
                </a:lnTo>
                <a:lnTo>
                  <a:pt x="44608" y="67078"/>
                </a:lnTo>
                <a:lnTo>
                  <a:pt x="20817" y="67078"/>
                </a:lnTo>
                <a:lnTo>
                  <a:pt x="16852" y="65425"/>
                </a:lnTo>
                <a:lnTo>
                  <a:pt x="13878" y="61791"/>
                </a:lnTo>
                <a:lnTo>
                  <a:pt x="10904" y="58486"/>
                </a:lnTo>
                <a:lnTo>
                  <a:pt x="9252" y="53199"/>
                </a:lnTo>
                <a:lnTo>
                  <a:pt x="9252" y="39321"/>
                </a:lnTo>
                <a:lnTo>
                  <a:pt x="10904" y="34034"/>
                </a:lnTo>
                <a:lnTo>
                  <a:pt x="13878" y="30730"/>
                </a:lnTo>
                <a:lnTo>
                  <a:pt x="16852" y="27095"/>
                </a:lnTo>
                <a:lnTo>
                  <a:pt x="20817" y="25443"/>
                </a:lnTo>
                <a:lnTo>
                  <a:pt x="43947" y="25443"/>
                </a:lnTo>
                <a:lnTo>
                  <a:pt x="43617" y="25112"/>
                </a:lnTo>
                <a:lnTo>
                  <a:pt x="38991" y="20156"/>
                </a:lnTo>
                <a:lnTo>
                  <a:pt x="33043" y="17843"/>
                </a:lnTo>
                <a:close/>
              </a:path>
              <a:path w="287654" h="94614">
                <a:moveTo>
                  <a:pt x="43947" y="25443"/>
                </a:moveTo>
                <a:lnTo>
                  <a:pt x="30069" y="25443"/>
                </a:lnTo>
                <a:lnTo>
                  <a:pt x="33704" y="27095"/>
                </a:lnTo>
                <a:lnTo>
                  <a:pt x="36678" y="30730"/>
                </a:lnTo>
                <a:lnTo>
                  <a:pt x="39982" y="34034"/>
                </a:lnTo>
                <a:lnTo>
                  <a:pt x="41304" y="39321"/>
                </a:lnTo>
                <a:lnTo>
                  <a:pt x="41226" y="53199"/>
                </a:lnTo>
                <a:lnTo>
                  <a:pt x="39982" y="58486"/>
                </a:lnTo>
                <a:lnTo>
                  <a:pt x="33704" y="65425"/>
                </a:lnTo>
                <a:lnTo>
                  <a:pt x="30069" y="67078"/>
                </a:lnTo>
                <a:lnTo>
                  <a:pt x="44608" y="67078"/>
                </a:lnTo>
                <a:lnTo>
                  <a:pt x="45599" y="66086"/>
                </a:lnTo>
                <a:lnTo>
                  <a:pt x="47582" y="61791"/>
                </a:lnTo>
                <a:lnTo>
                  <a:pt x="49895" y="57825"/>
                </a:lnTo>
                <a:lnTo>
                  <a:pt x="50762" y="53199"/>
                </a:lnTo>
                <a:lnTo>
                  <a:pt x="50886" y="36678"/>
                </a:lnTo>
                <a:lnTo>
                  <a:pt x="48573" y="30069"/>
                </a:lnTo>
                <a:lnTo>
                  <a:pt x="43947" y="25443"/>
                </a:lnTo>
                <a:close/>
              </a:path>
              <a:path w="287654" h="94614">
                <a:moveTo>
                  <a:pt x="70712" y="19165"/>
                </a:moveTo>
                <a:lnTo>
                  <a:pt x="61460" y="19165"/>
                </a:lnTo>
                <a:lnTo>
                  <a:pt x="61534" y="57165"/>
                </a:lnTo>
                <a:lnTo>
                  <a:pt x="61791" y="59478"/>
                </a:lnTo>
                <a:lnTo>
                  <a:pt x="62121" y="61460"/>
                </a:lnTo>
                <a:lnTo>
                  <a:pt x="62452" y="64104"/>
                </a:lnTo>
                <a:lnTo>
                  <a:pt x="63443" y="66417"/>
                </a:lnTo>
                <a:lnTo>
                  <a:pt x="64765" y="68069"/>
                </a:lnTo>
                <a:lnTo>
                  <a:pt x="66086" y="70051"/>
                </a:lnTo>
                <a:lnTo>
                  <a:pt x="68399" y="71704"/>
                </a:lnTo>
                <a:lnTo>
                  <a:pt x="71043" y="72695"/>
                </a:lnTo>
                <a:lnTo>
                  <a:pt x="73686" y="74017"/>
                </a:lnTo>
                <a:lnTo>
                  <a:pt x="76991" y="74678"/>
                </a:lnTo>
                <a:lnTo>
                  <a:pt x="87234" y="74678"/>
                </a:lnTo>
                <a:lnTo>
                  <a:pt x="93182" y="71704"/>
                </a:lnTo>
                <a:lnTo>
                  <a:pt x="96312" y="66747"/>
                </a:lnTo>
                <a:lnTo>
                  <a:pt x="78973" y="66747"/>
                </a:lnTo>
                <a:lnTo>
                  <a:pt x="76660" y="66086"/>
                </a:lnTo>
                <a:lnTo>
                  <a:pt x="75008" y="64765"/>
                </a:lnTo>
                <a:lnTo>
                  <a:pt x="73025" y="63112"/>
                </a:lnTo>
                <a:lnTo>
                  <a:pt x="71704" y="61460"/>
                </a:lnTo>
                <a:lnTo>
                  <a:pt x="71373" y="58817"/>
                </a:lnTo>
                <a:lnTo>
                  <a:pt x="70712" y="57165"/>
                </a:lnTo>
                <a:lnTo>
                  <a:pt x="70712" y="19165"/>
                </a:lnTo>
                <a:close/>
              </a:path>
              <a:path w="287654" h="94614">
                <a:moveTo>
                  <a:pt x="105408" y="65425"/>
                </a:moveTo>
                <a:lnTo>
                  <a:pt x="97147" y="65425"/>
                </a:lnTo>
                <a:lnTo>
                  <a:pt x="97147" y="73356"/>
                </a:lnTo>
                <a:lnTo>
                  <a:pt x="105408" y="73356"/>
                </a:lnTo>
                <a:lnTo>
                  <a:pt x="105408" y="65425"/>
                </a:lnTo>
                <a:close/>
              </a:path>
              <a:path w="287654" h="94614">
                <a:moveTo>
                  <a:pt x="105408" y="19165"/>
                </a:moveTo>
                <a:lnTo>
                  <a:pt x="96156" y="19165"/>
                </a:lnTo>
                <a:lnTo>
                  <a:pt x="96156" y="52869"/>
                </a:lnTo>
                <a:lnTo>
                  <a:pt x="95825" y="56173"/>
                </a:lnTo>
                <a:lnTo>
                  <a:pt x="94834" y="58817"/>
                </a:lnTo>
                <a:lnTo>
                  <a:pt x="93843" y="61130"/>
                </a:lnTo>
                <a:lnTo>
                  <a:pt x="92191" y="63112"/>
                </a:lnTo>
                <a:lnTo>
                  <a:pt x="89547" y="64434"/>
                </a:lnTo>
                <a:lnTo>
                  <a:pt x="87234" y="66086"/>
                </a:lnTo>
                <a:lnTo>
                  <a:pt x="84591" y="66747"/>
                </a:lnTo>
                <a:lnTo>
                  <a:pt x="96312" y="66747"/>
                </a:lnTo>
                <a:lnTo>
                  <a:pt x="97147" y="65425"/>
                </a:lnTo>
                <a:lnTo>
                  <a:pt x="105408" y="65425"/>
                </a:lnTo>
                <a:lnTo>
                  <a:pt x="105408" y="19165"/>
                </a:lnTo>
                <a:close/>
              </a:path>
              <a:path w="287654" h="94614">
                <a:moveTo>
                  <a:pt x="130851" y="26104"/>
                </a:moveTo>
                <a:lnTo>
                  <a:pt x="121599" y="26104"/>
                </a:lnTo>
                <a:lnTo>
                  <a:pt x="121719" y="64434"/>
                </a:lnTo>
                <a:lnTo>
                  <a:pt x="121930" y="66747"/>
                </a:lnTo>
                <a:lnTo>
                  <a:pt x="122921" y="68399"/>
                </a:lnTo>
                <a:lnTo>
                  <a:pt x="123582" y="70051"/>
                </a:lnTo>
                <a:lnTo>
                  <a:pt x="124904" y="71373"/>
                </a:lnTo>
                <a:lnTo>
                  <a:pt x="126556" y="72365"/>
                </a:lnTo>
                <a:lnTo>
                  <a:pt x="128538" y="73686"/>
                </a:lnTo>
                <a:lnTo>
                  <a:pt x="131182" y="74017"/>
                </a:lnTo>
                <a:lnTo>
                  <a:pt x="136469" y="74017"/>
                </a:lnTo>
                <a:lnTo>
                  <a:pt x="138782" y="73686"/>
                </a:lnTo>
                <a:lnTo>
                  <a:pt x="141425" y="73356"/>
                </a:lnTo>
                <a:lnTo>
                  <a:pt x="140156" y="65425"/>
                </a:lnTo>
                <a:lnTo>
                  <a:pt x="133495" y="65425"/>
                </a:lnTo>
                <a:lnTo>
                  <a:pt x="132834" y="64765"/>
                </a:lnTo>
                <a:lnTo>
                  <a:pt x="132173" y="64434"/>
                </a:lnTo>
                <a:lnTo>
                  <a:pt x="131512" y="63773"/>
                </a:lnTo>
                <a:lnTo>
                  <a:pt x="130851" y="62452"/>
                </a:lnTo>
                <a:lnTo>
                  <a:pt x="130851" y="26104"/>
                </a:lnTo>
                <a:close/>
              </a:path>
              <a:path w="287654" h="94614">
                <a:moveTo>
                  <a:pt x="140103" y="65095"/>
                </a:moveTo>
                <a:lnTo>
                  <a:pt x="138451" y="65425"/>
                </a:lnTo>
                <a:lnTo>
                  <a:pt x="140156" y="65425"/>
                </a:lnTo>
                <a:lnTo>
                  <a:pt x="140103" y="65095"/>
                </a:lnTo>
                <a:close/>
              </a:path>
              <a:path w="287654" h="94614">
                <a:moveTo>
                  <a:pt x="140103" y="19165"/>
                </a:moveTo>
                <a:lnTo>
                  <a:pt x="114990" y="19165"/>
                </a:lnTo>
                <a:lnTo>
                  <a:pt x="114990" y="26104"/>
                </a:lnTo>
                <a:lnTo>
                  <a:pt x="140103" y="26104"/>
                </a:lnTo>
                <a:lnTo>
                  <a:pt x="140103" y="19165"/>
                </a:lnTo>
                <a:close/>
              </a:path>
              <a:path w="287654" h="94614">
                <a:moveTo>
                  <a:pt x="130851" y="0"/>
                </a:moveTo>
                <a:lnTo>
                  <a:pt x="121599" y="5617"/>
                </a:lnTo>
                <a:lnTo>
                  <a:pt x="121599" y="19165"/>
                </a:lnTo>
                <a:lnTo>
                  <a:pt x="130851" y="19165"/>
                </a:lnTo>
                <a:lnTo>
                  <a:pt x="130851" y="0"/>
                </a:lnTo>
                <a:close/>
              </a:path>
              <a:path w="287654" h="94614">
                <a:moveTo>
                  <a:pt x="157616" y="19165"/>
                </a:moveTo>
                <a:lnTo>
                  <a:pt x="149025" y="19165"/>
                </a:lnTo>
                <a:lnTo>
                  <a:pt x="149025" y="94173"/>
                </a:lnTo>
                <a:lnTo>
                  <a:pt x="158277" y="94173"/>
                </a:lnTo>
                <a:lnTo>
                  <a:pt x="158277" y="67738"/>
                </a:lnTo>
                <a:lnTo>
                  <a:pt x="189239" y="67738"/>
                </a:lnTo>
                <a:lnTo>
                  <a:pt x="189834" y="67078"/>
                </a:lnTo>
                <a:lnTo>
                  <a:pt x="167860" y="67078"/>
                </a:lnTo>
                <a:lnTo>
                  <a:pt x="164556" y="65425"/>
                </a:lnTo>
                <a:lnTo>
                  <a:pt x="161582" y="62121"/>
                </a:lnTo>
                <a:lnTo>
                  <a:pt x="158938" y="58817"/>
                </a:lnTo>
                <a:lnTo>
                  <a:pt x="157286" y="53530"/>
                </a:lnTo>
                <a:lnTo>
                  <a:pt x="157286" y="39652"/>
                </a:lnTo>
                <a:lnTo>
                  <a:pt x="158938" y="34034"/>
                </a:lnTo>
                <a:lnTo>
                  <a:pt x="164886" y="26765"/>
                </a:lnTo>
                <a:lnTo>
                  <a:pt x="166340" y="26104"/>
                </a:lnTo>
                <a:lnTo>
                  <a:pt x="157616" y="26104"/>
                </a:lnTo>
                <a:lnTo>
                  <a:pt x="157616" y="19165"/>
                </a:lnTo>
                <a:close/>
              </a:path>
              <a:path w="287654" h="94614">
                <a:moveTo>
                  <a:pt x="189239" y="67738"/>
                </a:moveTo>
                <a:lnTo>
                  <a:pt x="158277" y="67738"/>
                </a:lnTo>
                <a:lnTo>
                  <a:pt x="159930" y="69721"/>
                </a:lnTo>
                <a:lnTo>
                  <a:pt x="161912" y="71373"/>
                </a:lnTo>
                <a:lnTo>
                  <a:pt x="164225" y="72695"/>
                </a:lnTo>
                <a:lnTo>
                  <a:pt x="166869" y="74017"/>
                </a:lnTo>
                <a:lnTo>
                  <a:pt x="169512" y="74678"/>
                </a:lnTo>
                <a:lnTo>
                  <a:pt x="176782" y="74678"/>
                </a:lnTo>
                <a:lnTo>
                  <a:pt x="180747" y="73356"/>
                </a:lnTo>
                <a:lnTo>
                  <a:pt x="184712" y="71043"/>
                </a:lnTo>
                <a:lnTo>
                  <a:pt x="188347" y="68730"/>
                </a:lnTo>
                <a:lnTo>
                  <a:pt x="189239" y="67738"/>
                </a:lnTo>
                <a:close/>
              </a:path>
              <a:path w="287654" h="94614">
                <a:moveTo>
                  <a:pt x="190065" y="25112"/>
                </a:moveTo>
                <a:lnTo>
                  <a:pt x="176451" y="25112"/>
                </a:lnTo>
                <a:lnTo>
                  <a:pt x="179756" y="26765"/>
                </a:lnTo>
                <a:lnTo>
                  <a:pt x="182729" y="30069"/>
                </a:lnTo>
                <a:lnTo>
                  <a:pt x="185373" y="33704"/>
                </a:lnTo>
                <a:lnTo>
                  <a:pt x="186695" y="38660"/>
                </a:lnTo>
                <a:lnTo>
                  <a:pt x="186695" y="52869"/>
                </a:lnTo>
                <a:lnTo>
                  <a:pt x="185373" y="58486"/>
                </a:lnTo>
                <a:lnTo>
                  <a:pt x="182399" y="61791"/>
                </a:lnTo>
                <a:lnTo>
                  <a:pt x="179425" y="65425"/>
                </a:lnTo>
                <a:lnTo>
                  <a:pt x="176121" y="67078"/>
                </a:lnTo>
                <a:lnTo>
                  <a:pt x="189834" y="67078"/>
                </a:lnTo>
                <a:lnTo>
                  <a:pt x="191321" y="65425"/>
                </a:lnTo>
                <a:lnTo>
                  <a:pt x="193303" y="60799"/>
                </a:lnTo>
                <a:lnTo>
                  <a:pt x="195286" y="56504"/>
                </a:lnTo>
                <a:lnTo>
                  <a:pt x="196277" y="51217"/>
                </a:lnTo>
                <a:lnTo>
                  <a:pt x="196277" y="40643"/>
                </a:lnTo>
                <a:lnTo>
                  <a:pt x="195286" y="35686"/>
                </a:lnTo>
                <a:lnTo>
                  <a:pt x="193634" y="31391"/>
                </a:lnTo>
                <a:lnTo>
                  <a:pt x="191651" y="27095"/>
                </a:lnTo>
                <a:lnTo>
                  <a:pt x="190065" y="25112"/>
                </a:lnTo>
                <a:close/>
              </a:path>
              <a:path w="287654" h="94614">
                <a:moveTo>
                  <a:pt x="177773" y="17843"/>
                </a:moveTo>
                <a:lnTo>
                  <a:pt x="169843" y="17843"/>
                </a:lnTo>
                <a:lnTo>
                  <a:pt x="166538" y="18504"/>
                </a:lnTo>
                <a:lnTo>
                  <a:pt x="164225" y="19826"/>
                </a:lnTo>
                <a:lnTo>
                  <a:pt x="161582" y="21147"/>
                </a:lnTo>
                <a:lnTo>
                  <a:pt x="159599" y="23460"/>
                </a:lnTo>
                <a:lnTo>
                  <a:pt x="157616" y="26104"/>
                </a:lnTo>
                <a:lnTo>
                  <a:pt x="166340" y="26104"/>
                </a:lnTo>
                <a:lnTo>
                  <a:pt x="168521" y="25112"/>
                </a:lnTo>
                <a:lnTo>
                  <a:pt x="190065" y="25112"/>
                </a:lnTo>
                <a:lnTo>
                  <a:pt x="189008" y="23791"/>
                </a:lnTo>
                <a:lnTo>
                  <a:pt x="185373" y="21478"/>
                </a:lnTo>
                <a:lnTo>
                  <a:pt x="182069" y="19165"/>
                </a:lnTo>
                <a:lnTo>
                  <a:pt x="177773" y="17843"/>
                </a:lnTo>
                <a:close/>
              </a:path>
              <a:path w="287654" h="94614">
                <a:moveTo>
                  <a:pt x="216434" y="19165"/>
                </a:moveTo>
                <a:lnTo>
                  <a:pt x="207182" y="19165"/>
                </a:lnTo>
                <a:lnTo>
                  <a:pt x="207182" y="59478"/>
                </a:lnTo>
                <a:lnTo>
                  <a:pt x="207842" y="61460"/>
                </a:lnTo>
                <a:lnTo>
                  <a:pt x="208173" y="64104"/>
                </a:lnTo>
                <a:lnTo>
                  <a:pt x="209164" y="66417"/>
                </a:lnTo>
                <a:lnTo>
                  <a:pt x="210486" y="68069"/>
                </a:lnTo>
                <a:lnTo>
                  <a:pt x="211808" y="70051"/>
                </a:lnTo>
                <a:lnTo>
                  <a:pt x="214121" y="71704"/>
                </a:lnTo>
                <a:lnTo>
                  <a:pt x="216764" y="72695"/>
                </a:lnTo>
                <a:lnTo>
                  <a:pt x="219408" y="74017"/>
                </a:lnTo>
                <a:lnTo>
                  <a:pt x="222382" y="74678"/>
                </a:lnTo>
                <a:lnTo>
                  <a:pt x="232955" y="74678"/>
                </a:lnTo>
                <a:lnTo>
                  <a:pt x="238903" y="71704"/>
                </a:lnTo>
                <a:lnTo>
                  <a:pt x="242034" y="66747"/>
                </a:lnTo>
                <a:lnTo>
                  <a:pt x="224695" y="66747"/>
                </a:lnTo>
                <a:lnTo>
                  <a:pt x="222382" y="66086"/>
                </a:lnTo>
                <a:lnTo>
                  <a:pt x="216434" y="57165"/>
                </a:lnTo>
                <a:lnTo>
                  <a:pt x="216434" y="19165"/>
                </a:lnTo>
                <a:close/>
              </a:path>
              <a:path w="287654" h="94614">
                <a:moveTo>
                  <a:pt x="251129" y="65425"/>
                </a:moveTo>
                <a:lnTo>
                  <a:pt x="242868" y="65425"/>
                </a:lnTo>
                <a:lnTo>
                  <a:pt x="242868" y="73356"/>
                </a:lnTo>
                <a:lnTo>
                  <a:pt x="251129" y="73356"/>
                </a:lnTo>
                <a:lnTo>
                  <a:pt x="251129" y="65425"/>
                </a:lnTo>
                <a:close/>
              </a:path>
              <a:path w="287654" h="94614">
                <a:moveTo>
                  <a:pt x="251129" y="19165"/>
                </a:moveTo>
                <a:lnTo>
                  <a:pt x="241877" y="19165"/>
                </a:lnTo>
                <a:lnTo>
                  <a:pt x="241877" y="52869"/>
                </a:lnTo>
                <a:lnTo>
                  <a:pt x="241547" y="56173"/>
                </a:lnTo>
                <a:lnTo>
                  <a:pt x="240555" y="58817"/>
                </a:lnTo>
                <a:lnTo>
                  <a:pt x="239564" y="61130"/>
                </a:lnTo>
                <a:lnTo>
                  <a:pt x="237912" y="63112"/>
                </a:lnTo>
                <a:lnTo>
                  <a:pt x="235268" y="64434"/>
                </a:lnTo>
                <a:lnTo>
                  <a:pt x="232955" y="66086"/>
                </a:lnTo>
                <a:lnTo>
                  <a:pt x="230312" y="66747"/>
                </a:lnTo>
                <a:lnTo>
                  <a:pt x="242034" y="66747"/>
                </a:lnTo>
                <a:lnTo>
                  <a:pt x="242868" y="65425"/>
                </a:lnTo>
                <a:lnTo>
                  <a:pt x="251129" y="65425"/>
                </a:lnTo>
                <a:lnTo>
                  <a:pt x="251129" y="19165"/>
                </a:lnTo>
                <a:close/>
              </a:path>
              <a:path w="287654" h="94614">
                <a:moveTo>
                  <a:pt x="276573" y="26104"/>
                </a:moveTo>
                <a:lnTo>
                  <a:pt x="267321" y="26104"/>
                </a:lnTo>
                <a:lnTo>
                  <a:pt x="267441" y="64434"/>
                </a:lnTo>
                <a:lnTo>
                  <a:pt x="272277" y="72365"/>
                </a:lnTo>
                <a:lnTo>
                  <a:pt x="274260" y="73686"/>
                </a:lnTo>
                <a:lnTo>
                  <a:pt x="276903" y="74017"/>
                </a:lnTo>
                <a:lnTo>
                  <a:pt x="282190" y="74017"/>
                </a:lnTo>
                <a:lnTo>
                  <a:pt x="284503" y="73686"/>
                </a:lnTo>
                <a:lnTo>
                  <a:pt x="287147" y="73356"/>
                </a:lnTo>
                <a:lnTo>
                  <a:pt x="285878" y="65425"/>
                </a:lnTo>
                <a:lnTo>
                  <a:pt x="279216" y="65425"/>
                </a:lnTo>
                <a:lnTo>
                  <a:pt x="278555" y="64765"/>
                </a:lnTo>
                <a:lnTo>
                  <a:pt x="277894" y="64434"/>
                </a:lnTo>
                <a:lnTo>
                  <a:pt x="277234" y="63773"/>
                </a:lnTo>
                <a:lnTo>
                  <a:pt x="276573" y="62452"/>
                </a:lnTo>
                <a:lnTo>
                  <a:pt x="276573" y="26104"/>
                </a:lnTo>
                <a:close/>
              </a:path>
              <a:path w="287654" h="94614">
                <a:moveTo>
                  <a:pt x="285825" y="65095"/>
                </a:moveTo>
                <a:lnTo>
                  <a:pt x="284173" y="65425"/>
                </a:lnTo>
                <a:lnTo>
                  <a:pt x="285878" y="65425"/>
                </a:lnTo>
                <a:lnTo>
                  <a:pt x="285825" y="65095"/>
                </a:lnTo>
                <a:close/>
              </a:path>
              <a:path w="287654" h="94614">
                <a:moveTo>
                  <a:pt x="285825" y="19165"/>
                </a:moveTo>
                <a:lnTo>
                  <a:pt x="260712" y="19165"/>
                </a:lnTo>
                <a:lnTo>
                  <a:pt x="260712" y="26104"/>
                </a:lnTo>
                <a:lnTo>
                  <a:pt x="285825" y="26104"/>
                </a:lnTo>
                <a:lnTo>
                  <a:pt x="285825" y="19165"/>
                </a:lnTo>
                <a:close/>
              </a:path>
              <a:path w="287654" h="94614">
                <a:moveTo>
                  <a:pt x="276573" y="0"/>
                </a:moveTo>
                <a:lnTo>
                  <a:pt x="267321" y="5617"/>
                </a:lnTo>
                <a:lnTo>
                  <a:pt x="267321" y="19165"/>
                </a:lnTo>
                <a:lnTo>
                  <a:pt x="276573" y="19165"/>
                </a:lnTo>
                <a:lnTo>
                  <a:pt x="276573" y="0"/>
                </a:lnTo>
                <a:close/>
              </a:path>
            </a:pathLst>
          </a:custGeom>
          <a:solidFill>
            <a:srgbClr val="000000"/>
          </a:solidFill>
        </p:spPr>
        <p:txBody>
          <a:bodyPr wrap="square" lIns="0" tIns="0" rIns="0" bIns="0" rtlCol="0"/>
          <a:lstStyle/>
          <a:p>
            <a:endParaRPr/>
          </a:p>
        </p:txBody>
      </p:sp>
      <p:grpSp>
        <p:nvGrpSpPr>
          <p:cNvPr id="32" name="object 32"/>
          <p:cNvGrpSpPr/>
          <p:nvPr/>
        </p:nvGrpSpPr>
        <p:grpSpPr>
          <a:xfrm>
            <a:off x="2" y="6592892"/>
            <a:ext cx="9140221" cy="256702"/>
            <a:chOff x="0" y="3326968"/>
            <a:chExt cx="4608195" cy="129539"/>
          </a:xfrm>
        </p:grpSpPr>
        <p:sp>
          <p:nvSpPr>
            <p:cNvPr id="33" name="object 33"/>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34" name="object 34"/>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35" name="object 35"/>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37" name="object 37"/>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36" name="Date Placeholder 35"/>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38" name="Slide Number Placeholder 37"/>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47</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عنصر نائب لرقم الشريحة 3"/>
          <p:cNvSpPr>
            <a:spLocks noGrp="1"/>
          </p:cNvSpPr>
          <p:nvPr>
            <p:ph type="sldNum" sz="quarter" idx="10"/>
          </p:nvPr>
        </p:nvSpPr>
        <p:spPr>
          <a:noFill/>
          <a:ln>
            <a:miter lim="800000"/>
            <a:headEnd/>
            <a:tailEnd/>
          </a:ln>
        </p:spPr>
        <p:txBody>
          <a:bodyPr/>
          <a:lstStyle/>
          <a:p>
            <a:fld id="{F3C839AF-FEF4-4073-8BD3-EAC20FACD23A}" type="slidenum">
              <a:rPr lang="en-US"/>
              <a:pPr/>
              <a:t>48</a:t>
            </a:fld>
            <a:endParaRPr lang="en-US"/>
          </a:p>
        </p:txBody>
      </p:sp>
      <p:sp>
        <p:nvSpPr>
          <p:cNvPr id="14339" name="Rectangle 2"/>
          <p:cNvSpPr>
            <a:spLocks noGrp="1" noChangeArrowheads="1"/>
          </p:cNvSpPr>
          <p:nvPr>
            <p:ph type="title"/>
          </p:nvPr>
        </p:nvSpPr>
        <p:spPr>
          <a:xfrm>
            <a:off x="1676400" y="304800"/>
            <a:ext cx="8229600" cy="1143000"/>
          </a:xfrm>
        </p:spPr>
        <p:txBody>
          <a:bodyPr/>
          <a:lstStyle/>
          <a:p>
            <a:pPr algn="l" eaLnBrk="1" hangingPunct="1"/>
            <a:r>
              <a:rPr lang="en-US" b="1" i="1" smtClean="0">
                <a:solidFill>
                  <a:srgbClr val="D93145"/>
                </a:solidFill>
                <a:latin typeface="Times New Roman" pitchFamily="18" charset="0"/>
              </a:rPr>
              <a:t>Model Of A Neuron</a:t>
            </a:r>
          </a:p>
        </p:txBody>
      </p:sp>
      <p:grpSp>
        <p:nvGrpSpPr>
          <p:cNvPr id="2" name="Group 3"/>
          <p:cNvGrpSpPr>
            <a:grpSpLocks/>
          </p:cNvGrpSpPr>
          <p:nvPr/>
        </p:nvGrpSpPr>
        <p:grpSpPr bwMode="auto">
          <a:xfrm>
            <a:off x="457200" y="1752601"/>
            <a:ext cx="8229600" cy="3629026"/>
            <a:chOff x="144" y="1509"/>
            <a:chExt cx="5184" cy="2286"/>
          </a:xfrm>
        </p:grpSpPr>
        <p:sp>
          <p:nvSpPr>
            <p:cNvPr id="14346" name="Oval 4"/>
            <p:cNvSpPr>
              <a:spLocks noChangeArrowheads="1"/>
            </p:cNvSpPr>
            <p:nvPr/>
          </p:nvSpPr>
          <p:spPr bwMode="auto">
            <a:xfrm>
              <a:off x="768" y="1612"/>
              <a:ext cx="384" cy="432"/>
            </a:xfrm>
            <a:prstGeom prst="ellipse">
              <a:avLst/>
            </a:prstGeom>
            <a:solidFill>
              <a:srgbClr val="FF99CC"/>
            </a:solidFill>
            <a:ln w="9525">
              <a:solidFill>
                <a:schemeClr val="tx1"/>
              </a:solidFill>
              <a:round/>
              <a:headEnd/>
              <a:tailEnd/>
            </a:ln>
            <a:effectLst/>
          </p:spPr>
          <p:txBody>
            <a:bodyPr wrap="none" anchor="ctr"/>
            <a:lstStyle/>
            <a:p>
              <a:endParaRPr lang="en-US"/>
            </a:p>
          </p:txBody>
        </p:sp>
        <p:sp>
          <p:nvSpPr>
            <p:cNvPr id="14347" name="Oval 5"/>
            <p:cNvSpPr>
              <a:spLocks noChangeArrowheads="1"/>
            </p:cNvSpPr>
            <p:nvPr/>
          </p:nvSpPr>
          <p:spPr bwMode="auto">
            <a:xfrm>
              <a:off x="768" y="2188"/>
              <a:ext cx="384" cy="432"/>
            </a:xfrm>
            <a:prstGeom prst="ellipse">
              <a:avLst/>
            </a:prstGeom>
            <a:solidFill>
              <a:srgbClr val="FF99CC"/>
            </a:solidFill>
            <a:ln w="9525">
              <a:solidFill>
                <a:schemeClr val="tx1"/>
              </a:solidFill>
              <a:round/>
              <a:headEnd/>
              <a:tailEnd/>
            </a:ln>
            <a:effectLst/>
          </p:spPr>
          <p:txBody>
            <a:bodyPr wrap="none" anchor="ctr"/>
            <a:lstStyle/>
            <a:p>
              <a:endParaRPr lang="en-US"/>
            </a:p>
          </p:txBody>
        </p:sp>
        <p:sp>
          <p:nvSpPr>
            <p:cNvPr id="14348" name="Oval 6"/>
            <p:cNvSpPr>
              <a:spLocks noChangeArrowheads="1"/>
            </p:cNvSpPr>
            <p:nvPr/>
          </p:nvSpPr>
          <p:spPr bwMode="auto">
            <a:xfrm>
              <a:off x="768" y="2764"/>
              <a:ext cx="384" cy="432"/>
            </a:xfrm>
            <a:prstGeom prst="ellipse">
              <a:avLst/>
            </a:prstGeom>
            <a:solidFill>
              <a:srgbClr val="FF99CC"/>
            </a:solidFill>
            <a:ln w="9525">
              <a:solidFill>
                <a:schemeClr val="tx1"/>
              </a:solidFill>
              <a:round/>
              <a:headEnd/>
              <a:tailEnd/>
            </a:ln>
            <a:effectLst/>
          </p:spPr>
          <p:txBody>
            <a:bodyPr wrap="none" anchor="ctr"/>
            <a:lstStyle/>
            <a:p>
              <a:endParaRPr lang="en-US"/>
            </a:p>
          </p:txBody>
        </p:sp>
        <p:sp>
          <p:nvSpPr>
            <p:cNvPr id="14349" name="Oval 7"/>
            <p:cNvSpPr>
              <a:spLocks noChangeArrowheads="1"/>
            </p:cNvSpPr>
            <p:nvPr/>
          </p:nvSpPr>
          <p:spPr bwMode="auto">
            <a:xfrm>
              <a:off x="2304" y="1948"/>
              <a:ext cx="912" cy="768"/>
            </a:xfrm>
            <a:prstGeom prst="ellipse">
              <a:avLst/>
            </a:prstGeom>
            <a:solidFill>
              <a:srgbClr val="FF99CC"/>
            </a:solidFill>
            <a:ln w="9525">
              <a:solidFill>
                <a:schemeClr val="tx1"/>
              </a:solidFill>
              <a:round/>
              <a:headEnd/>
              <a:tailEnd/>
            </a:ln>
            <a:effectLst/>
          </p:spPr>
          <p:txBody>
            <a:bodyPr wrap="none" anchor="ctr"/>
            <a:lstStyle/>
            <a:p>
              <a:pPr algn="ctr"/>
              <a:r>
                <a:rPr lang="en-US" b="1">
                  <a:latin typeface="Verdana" pitchFamily="34" charset="0"/>
                  <a:sym typeface="Symbol" pitchFamily="18" charset="2"/>
                </a:rPr>
                <a:t></a:t>
              </a:r>
            </a:p>
          </p:txBody>
        </p:sp>
        <p:sp>
          <p:nvSpPr>
            <p:cNvPr id="14350" name="Rectangle 8"/>
            <p:cNvSpPr>
              <a:spLocks noChangeArrowheads="1"/>
            </p:cNvSpPr>
            <p:nvPr/>
          </p:nvSpPr>
          <p:spPr bwMode="auto">
            <a:xfrm>
              <a:off x="3936" y="2092"/>
              <a:ext cx="672" cy="480"/>
            </a:xfrm>
            <a:prstGeom prst="rect">
              <a:avLst/>
            </a:prstGeom>
            <a:solidFill>
              <a:srgbClr val="FF99CC"/>
            </a:solidFill>
            <a:ln w="9525">
              <a:solidFill>
                <a:schemeClr val="tx1"/>
              </a:solidFill>
              <a:miter lim="800000"/>
              <a:headEnd/>
              <a:tailEnd/>
            </a:ln>
            <a:effectLst/>
          </p:spPr>
          <p:txBody>
            <a:bodyPr wrap="none" anchor="ctr"/>
            <a:lstStyle/>
            <a:p>
              <a:pPr algn="ctr">
                <a:spcBef>
                  <a:spcPct val="20000"/>
                </a:spcBef>
                <a:buClr>
                  <a:schemeClr val="bg2"/>
                </a:buClr>
                <a:buSzPct val="65000"/>
                <a:buFont typeface="Wingdings" pitchFamily="2" charset="2"/>
                <a:buNone/>
              </a:pPr>
              <a:r>
                <a:rPr lang="en-US">
                  <a:latin typeface="Verdana" pitchFamily="34" charset="0"/>
                </a:rPr>
                <a:t>f(</a:t>
              </a:r>
              <a:r>
                <a:rPr lang="en-US">
                  <a:latin typeface="Verdana" pitchFamily="34" charset="0"/>
                  <a:sym typeface="Symbol" pitchFamily="18" charset="2"/>
                </a:rPr>
                <a:t></a:t>
              </a:r>
              <a:r>
                <a:rPr lang="en-US">
                  <a:latin typeface="Verdana" pitchFamily="34" charset="0"/>
                </a:rPr>
                <a:t>)</a:t>
              </a:r>
            </a:p>
          </p:txBody>
        </p:sp>
        <p:sp>
          <p:nvSpPr>
            <p:cNvPr id="14351" name="Rectangle 9"/>
            <p:cNvSpPr>
              <a:spLocks noChangeArrowheads="1"/>
            </p:cNvSpPr>
            <p:nvPr/>
          </p:nvSpPr>
          <p:spPr bwMode="auto">
            <a:xfrm>
              <a:off x="1632" y="1852"/>
              <a:ext cx="3168" cy="1056"/>
            </a:xfrm>
            <a:prstGeom prst="rect">
              <a:avLst/>
            </a:prstGeom>
            <a:noFill/>
            <a:ln w="28575">
              <a:solidFill>
                <a:schemeClr val="hlink"/>
              </a:solidFill>
              <a:prstDash val="sysDot"/>
              <a:miter lim="800000"/>
              <a:headEnd/>
              <a:tailEnd/>
            </a:ln>
            <a:effectLst/>
          </p:spPr>
          <p:txBody>
            <a:bodyPr wrap="none" anchor="ctr"/>
            <a:lstStyle/>
            <a:p>
              <a:endParaRPr lang="en-US"/>
            </a:p>
          </p:txBody>
        </p:sp>
        <p:grpSp>
          <p:nvGrpSpPr>
            <p:cNvPr id="3" name="Group 10"/>
            <p:cNvGrpSpPr>
              <a:grpSpLocks/>
            </p:cNvGrpSpPr>
            <p:nvPr/>
          </p:nvGrpSpPr>
          <p:grpSpPr bwMode="auto">
            <a:xfrm>
              <a:off x="1152" y="1804"/>
              <a:ext cx="3888" cy="1200"/>
              <a:chOff x="1008" y="1728"/>
              <a:chExt cx="3888" cy="1200"/>
            </a:xfrm>
          </p:grpSpPr>
          <p:sp>
            <p:nvSpPr>
              <p:cNvPr id="14364" name="Line 11"/>
              <p:cNvSpPr>
                <a:spLocks noChangeShapeType="1"/>
              </p:cNvSpPr>
              <p:nvPr/>
            </p:nvSpPr>
            <p:spPr bwMode="auto">
              <a:xfrm>
                <a:off x="1056" y="2304"/>
                <a:ext cx="1104" cy="0"/>
              </a:xfrm>
              <a:prstGeom prst="line">
                <a:avLst/>
              </a:prstGeom>
              <a:noFill/>
              <a:ln w="28575">
                <a:solidFill>
                  <a:schemeClr val="tx1"/>
                </a:solidFill>
                <a:round/>
                <a:headEnd/>
                <a:tailEnd type="triangle" w="med" len="med"/>
              </a:ln>
              <a:effectLst/>
            </p:spPr>
            <p:txBody>
              <a:bodyPr wrap="none"/>
              <a:lstStyle/>
              <a:p>
                <a:endParaRPr lang="en-US"/>
              </a:p>
            </p:txBody>
          </p:sp>
          <p:sp>
            <p:nvSpPr>
              <p:cNvPr id="14365" name="Line 12"/>
              <p:cNvSpPr>
                <a:spLocks noChangeShapeType="1"/>
              </p:cNvSpPr>
              <p:nvPr/>
            </p:nvSpPr>
            <p:spPr bwMode="auto">
              <a:xfrm>
                <a:off x="3072" y="2304"/>
                <a:ext cx="720" cy="0"/>
              </a:xfrm>
              <a:prstGeom prst="line">
                <a:avLst/>
              </a:prstGeom>
              <a:noFill/>
              <a:ln w="28575">
                <a:solidFill>
                  <a:schemeClr val="tx1"/>
                </a:solidFill>
                <a:round/>
                <a:headEnd/>
                <a:tailEnd type="triangle" w="med" len="med"/>
              </a:ln>
              <a:effectLst/>
            </p:spPr>
            <p:txBody>
              <a:bodyPr wrap="none"/>
              <a:lstStyle/>
              <a:p>
                <a:endParaRPr lang="en-US"/>
              </a:p>
            </p:txBody>
          </p:sp>
          <p:sp>
            <p:nvSpPr>
              <p:cNvPr id="14366" name="Line 13"/>
              <p:cNvSpPr>
                <a:spLocks noChangeShapeType="1"/>
              </p:cNvSpPr>
              <p:nvPr/>
            </p:nvSpPr>
            <p:spPr bwMode="auto">
              <a:xfrm>
                <a:off x="1008" y="1728"/>
                <a:ext cx="672" cy="0"/>
              </a:xfrm>
              <a:prstGeom prst="line">
                <a:avLst/>
              </a:prstGeom>
              <a:noFill/>
              <a:ln w="28575">
                <a:solidFill>
                  <a:schemeClr val="tx1"/>
                </a:solidFill>
                <a:round/>
                <a:headEnd/>
                <a:tailEnd/>
              </a:ln>
              <a:effectLst/>
            </p:spPr>
            <p:txBody>
              <a:bodyPr wrap="none"/>
              <a:lstStyle/>
              <a:p>
                <a:endParaRPr lang="en-US"/>
              </a:p>
            </p:txBody>
          </p:sp>
          <p:sp>
            <p:nvSpPr>
              <p:cNvPr id="14367" name="Line 14"/>
              <p:cNvSpPr>
                <a:spLocks noChangeShapeType="1"/>
              </p:cNvSpPr>
              <p:nvPr/>
            </p:nvSpPr>
            <p:spPr bwMode="auto">
              <a:xfrm>
                <a:off x="1019" y="2928"/>
                <a:ext cx="672" cy="0"/>
              </a:xfrm>
              <a:prstGeom prst="line">
                <a:avLst/>
              </a:prstGeom>
              <a:noFill/>
              <a:ln w="28575">
                <a:solidFill>
                  <a:schemeClr val="tx1"/>
                </a:solidFill>
                <a:round/>
                <a:headEnd/>
                <a:tailEnd/>
              </a:ln>
              <a:effectLst/>
            </p:spPr>
            <p:txBody>
              <a:bodyPr wrap="none"/>
              <a:lstStyle/>
              <a:p>
                <a:endParaRPr lang="en-US"/>
              </a:p>
            </p:txBody>
          </p:sp>
          <p:sp>
            <p:nvSpPr>
              <p:cNvPr id="14368" name="Line 15"/>
              <p:cNvSpPr>
                <a:spLocks noChangeShapeType="1"/>
              </p:cNvSpPr>
              <p:nvPr/>
            </p:nvSpPr>
            <p:spPr bwMode="auto">
              <a:xfrm flipV="1">
                <a:off x="1680" y="2352"/>
                <a:ext cx="480" cy="576"/>
              </a:xfrm>
              <a:prstGeom prst="line">
                <a:avLst/>
              </a:prstGeom>
              <a:noFill/>
              <a:ln w="28575">
                <a:solidFill>
                  <a:schemeClr val="tx1"/>
                </a:solidFill>
                <a:round/>
                <a:headEnd/>
                <a:tailEnd type="triangle" w="med" len="med"/>
              </a:ln>
              <a:effectLst/>
            </p:spPr>
            <p:txBody>
              <a:bodyPr wrap="none"/>
              <a:lstStyle/>
              <a:p>
                <a:endParaRPr lang="en-US"/>
              </a:p>
            </p:txBody>
          </p:sp>
          <p:sp>
            <p:nvSpPr>
              <p:cNvPr id="14369" name="Line 16"/>
              <p:cNvSpPr>
                <a:spLocks noChangeShapeType="1"/>
              </p:cNvSpPr>
              <p:nvPr/>
            </p:nvSpPr>
            <p:spPr bwMode="auto">
              <a:xfrm>
                <a:off x="1680" y="1728"/>
                <a:ext cx="480" cy="528"/>
              </a:xfrm>
              <a:prstGeom prst="line">
                <a:avLst/>
              </a:prstGeom>
              <a:noFill/>
              <a:ln w="28575">
                <a:solidFill>
                  <a:schemeClr val="tx1"/>
                </a:solidFill>
                <a:round/>
                <a:headEnd/>
                <a:tailEnd type="triangle" w="med" len="med"/>
              </a:ln>
              <a:effectLst/>
            </p:spPr>
            <p:txBody>
              <a:bodyPr wrap="none"/>
              <a:lstStyle/>
              <a:p>
                <a:endParaRPr lang="en-US"/>
              </a:p>
            </p:txBody>
          </p:sp>
          <p:sp>
            <p:nvSpPr>
              <p:cNvPr id="14370" name="Line 17"/>
              <p:cNvSpPr>
                <a:spLocks noChangeShapeType="1"/>
              </p:cNvSpPr>
              <p:nvPr/>
            </p:nvSpPr>
            <p:spPr bwMode="auto">
              <a:xfrm>
                <a:off x="4464" y="2304"/>
                <a:ext cx="432" cy="0"/>
              </a:xfrm>
              <a:prstGeom prst="line">
                <a:avLst/>
              </a:prstGeom>
              <a:noFill/>
              <a:ln w="28575">
                <a:solidFill>
                  <a:schemeClr val="tx1"/>
                </a:solidFill>
                <a:round/>
                <a:headEnd/>
                <a:tailEnd type="triangle" w="med" len="med"/>
              </a:ln>
              <a:effectLst/>
            </p:spPr>
            <p:txBody>
              <a:bodyPr wrap="none"/>
              <a:lstStyle/>
              <a:p>
                <a:endParaRPr lang="en-US"/>
              </a:p>
            </p:txBody>
          </p:sp>
        </p:grpSp>
        <p:sp>
          <p:nvSpPr>
            <p:cNvPr id="14353" name="Text Box 18"/>
            <p:cNvSpPr txBox="1">
              <a:spLocks noChangeArrowheads="1"/>
            </p:cNvSpPr>
            <p:nvPr/>
          </p:nvSpPr>
          <p:spPr bwMode="auto">
            <a:xfrm>
              <a:off x="4608" y="2092"/>
              <a:ext cx="720" cy="233"/>
            </a:xfrm>
            <a:prstGeom prst="rect">
              <a:avLst/>
            </a:prstGeom>
            <a:noFill/>
            <a:ln w="9525">
              <a:noFill/>
              <a:miter lim="800000"/>
              <a:headEnd/>
              <a:tailEnd/>
            </a:ln>
            <a:effectLst/>
          </p:spPr>
          <p:txBody>
            <a:bodyPr>
              <a:spAutoFit/>
            </a:bodyPr>
            <a:lstStyle/>
            <a:p>
              <a:pPr algn="ctr">
                <a:spcBef>
                  <a:spcPct val="50000"/>
                </a:spcBef>
              </a:pPr>
              <a:r>
                <a:rPr lang="en-US">
                  <a:latin typeface="Verdana" pitchFamily="34" charset="0"/>
                </a:rPr>
                <a:t>Y</a:t>
              </a:r>
            </a:p>
          </p:txBody>
        </p:sp>
        <p:sp>
          <p:nvSpPr>
            <p:cNvPr id="14354" name="Text Box 19"/>
            <p:cNvSpPr txBox="1">
              <a:spLocks noChangeArrowheads="1"/>
            </p:cNvSpPr>
            <p:nvPr/>
          </p:nvSpPr>
          <p:spPr bwMode="auto">
            <a:xfrm>
              <a:off x="1152" y="1509"/>
              <a:ext cx="720" cy="233"/>
            </a:xfrm>
            <a:prstGeom prst="rect">
              <a:avLst/>
            </a:prstGeom>
            <a:noFill/>
            <a:ln w="9525">
              <a:noFill/>
              <a:miter lim="800000"/>
              <a:headEnd/>
              <a:tailEnd/>
            </a:ln>
            <a:effectLst/>
          </p:spPr>
          <p:txBody>
            <a:bodyPr>
              <a:spAutoFit/>
            </a:bodyPr>
            <a:lstStyle/>
            <a:p>
              <a:pPr algn="ctr">
                <a:spcBef>
                  <a:spcPct val="20000"/>
                </a:spcBef>
                <a:buClr>
                  <a:schemeClr val="bg2"/>
                </a:buClr>
                <a:buSzPct val="65000"/>
                <a:buFont typeface="Wingdings" pitchFamily="2" charset="2"/>
                <a:buNone/>
              </a:pPr>
              <a:r>
                <a:rPr lang="en-US" b="1">
                  <a:latin typeface="Verdana" pitchFamily="34" charset="0"/>
                </a:rPr>
                <a:t>W</a:t>
              </a:r>
              <a:r>
                <a:rPr lang="en-US" b="1" baseline="-25000">
                  <a:latin typeface="Verdana" pitchFamily="34" charset="0"/>
                </a:rPr>
                <a:t>a</a:t>
              </a:r>
              <a:endParaRPr lang="en-US" b="1">
                <a:latin typeface="Verdana" pitchFamily="34" charset="0"/>
              </a:endParaRPr>
            </a:p>
          </p:txBody>
        </p:sp>
        <p:sp>
          <p:nvSpPr>
            <p:cNvPr id="14355" name="Text Box 20"/>
            <p:cNvSpPr txBox="1">
              <a:spLocks noChangeArrowheads="1"/>
            </p:cNvSpPr>
            <p:nvPr/>
          </p:nvSpPr>
          <p:spPr bwMode="auto">
            <a:xfrm>
              <a:off x="1130" y="2140"/>
              <a:ext cx="720" cy="233"/>
            </a:xfrm>
            <a:prstGeom prst="rect">
              <a:avLst/>
            </a:prstGeom>
            <a:noFill/>
            <a:ln w="9525">
              <a:noFill/>
              <a:miter lim="800000"/>
              <a:headEnd/>
              <a:tailEnd/>
            </a:ln>
            <a:effectLst/>
          </p:spPr>
          <p:txBody>
            <a:bodyPr>
              <a:spAutoFit/>
            </a:bodyPr>
            <a:lstStyle/>
            <a:p>
              <a:pPr algn="ctr">
                <a:spcBef>
                  <a:spcPct val="50000"/>
                </a:spcBef>
              </a:pPr>
              <a:r>
                <a:rPr lang="en-US" b="1">
                  <a:latin typeface="Verdana" pitchFamily="34" charset="0"/>
                </a:rPr>
                <a:t>W</a:t>
              </a:r>
              <a:r>
                <a:rPr lang="en-US" b="1" baseline="-25000">
                  <a:latin typeface="Verdana" pitchFamily="34" charset="0"/>
                </a:rPr>
                <a:t>b</a:t>
              </a:r>
            </a:p>
          </p:txBody>
        </p:sp>
        <p:sp>
          <p:nvSpPr>
            <p:cNvPr id="14356" name="Text Box 21"/>
            <p:cNvSpPr txBox="1">
              <a:spLocks noChangeArrowheads="1"/>
            </p:cNvSpPr>
            <p:nvPr/>
          </p:nvSpPr>
          <p:spPr bwMode="auto">
            <a:xfrm>
              <a:off x="1104" y="2716"/>
              <a:ext cx="720" cy="233"/>
            </a:xfrm>
            <a:prstGeom prst="rect">
              <a:avLst/>
            </a:prstGeom>
            <a:noFill/>
            <a:ln w="9525">
              <a:noFill/>
              <a:miter lim="800000"/>
              <a:headEnd/>
              <a:tailEnd/>
            </a:ln>
            <a:effectLst/>
          </p:spPr>
          <p:txBody>
            <a:bodyPr>
              <a:spAutoFit/>
            </a:bodyPr>
            <a:lstStyle/>
            <a:p>
              <a:pPr algn="ctr">
                <a:spcBef>
                  <a:spcPct val="50000"/>
                </a:spcBef>
              </a:pPr>
              <a:r>
                <a:rPr lang="en-US" b="1">
                  <a:latin typeface="Verdana" pitchFamily="34" charset="0"/>
                </a:rPr>
                <a:t>W</a:t>
              </a:r>
              <a:r>
                <a:rPr lang="en-US" b="1" baseline="-25000">
                  <a:latin typeface="Verdana" pitchFamily="34" charset="0"/>
                </a:rPr>
                <a:t>c</a:t>
              </a:r>
            </a:p>
          </p:txBody>
        </p:sp>
        <p:sp>
          <p:nvSpPr>
            <p:cNvPr id="14357" name="Text Box 22"/>
            <p:cNvSpPr txBox="1">
              <a:spLocks noChangeArrowheads="1"/>
            </p:cNvSpPr>
            <p:nvPr/>
          </p:nvSpPr>
          <p:spPr bwMode="auto">
            <a:xfrm>
              <a:off x="1152" y="3388"/>
              <a:ext cx="1056" cy="407"/>
            </a:xfrm>
            <a:prstGeom prst="rect">
              <a:avLst/>
            </a:prstGeom>
            <a:noFill/>
            <a:ln w="9525">
              <a:noFill/>
              <a:miter lim="800000"/>
              <a:headEnd/>
              <a:tailEnd/>
            </a:ln>
            <a:effectLst/>
          </p:spPr>
          <p:txBody>
            <a:bodyPr>
              <a:spAutoFit/>
            </a:bodyPr>
            <a:lstStyle/>
            <a:p>
              <a:pPr algn="ctr">
                <a:spcBef>
                  <a:spcPct val="50000"/>
                </a:spcBef>
              </a:pPr>
              <a:r>
                <a:rPr lang="en-US">
                  <a:latin typeface="Verdana" pitchFamily="34" charset="0"/>
                </a:rPr>
                <a:t>Connection weights</a:t>
              </a:r>
            </a:p>
          </p:txBody>
        </p:sp>
        <p:sp>
          <p:nvSpPr>
            <p:cNvPr id="14358" name="Text Box 23"/>
            <p:cNvSpPr txBox="1">
              <a:spLocks noChangeArrowheads="1"/>
            </p:cNvSpPr>
            <p:nvPr/>
          </p:nvSpPr>
          <p:spPr bwMode="auto">
            <a:xfrm>
              <a:off x="2256" y="3388"/>
              <a:ext cx="1056" cy="407"/>
            </a:xfrm>
            <a:prstGeom prst="rect">
              <a:avLst/>
            </a:prstGeom>
            <a:noFill/>
            <a:ln w="9525">
              <a:noFill/>
              <a:miter lim="800000"/>
              <a:headEnd/>
              <a:tailEnd/>
            </a:ln>
            <a:effectLst/>
          </p:spPr>
          <p:txBody>
            <a:bodyPr>
              <a:spAutoFit/>
            </a:bodyPr>
            <a:lstStyle/>
            <a:p>
              <a:pPr algn="ctr">
                <a:spcBef>
                  <a:spcPct val="50000"/>
                </a:spcBef>
              </a:pPr>
              <a:r>
                <a:rPr lang="en-US">
                  <a:latin typeface="Verdana" pitchFamily="34" charset="0"/>
                </a:rPr>
                <a:t>Summing function</a:t>
              </a:r>
            </a:p>
          </p:txBody>
        </p:sp>
        <p:sp>
          <p:nvSpPr>
            <p:cNvPr id="14359" name="Text Box 24"/>
            <p:cNvSpPr txBox="1">
              <a:spLocks noChangeArrowheads="1"/>
            </p:cNvSpPr>
            <p:nvPr/>
          </p:nvSpPr>
          <p:spPr bwMode="auto">
            <a:xfrm>
              <a:off x="3504" y="3484"/>
              <a:ext cx="1152" cy="233"/>
            </a:xfrm>
            <a:prstGeom prst="rect">
              <a:avLst/>
            </a:prstGeom>
            <a:noFill/>
            <a:ln w="9525">
              <a:noFill/>
              <a:miter lim="800000"/>
              <a:headEnd/>
              <a:tailEnd/>
            </a:ln>
            <a:effectLst/>
          </p:spPr>
          <p:txBody>
            <a:bodyPr>
              <a:spAutoFit/>
            </a:bodyPr>
            <a:lstStyle/>
            <a:p>
              <a:pPr>
                <a:spcBef>
                  <a:spcPct val="50000"/>
                </a:spcBef>
              </a:pPr>
              <a:r>
                <a:rPr lang="en-US">
                  <a:latin typeface="Verdana" pitchFamily="34" charset="0"/>
                </a:rPr>
                <a:t>computation</a:t>
              </a:r>
            </a:p>
          </p:txBody>
        </p:sp>
        <p:sp>
          <p:nvSpPr>
            <p:cNvPr id="14360" name="Text Box 25"/>
            <p:cNvSpPr txBox="1">
              <a:spLocks noChangeArrowheads="1"/>
            </p:cNvSpPr>
            <p:nvPr/>
          </p:nvSpPr>
          <p:spPr bwMode="auto">
            <a:xfrm>
              <a:off x="144" y="1708"/>
              <a:ext cx="720" cy="233"/>
            </a:xfrm>
            <a:prstGeom prst="rect">
              <a:avLst/>
            </a:prstGeom>
            <a:noFill/>
            <a:ln w="9525">
              <a:noFill/>
              <a:miter lim="800000"/>
              <a:headEnd/>
              <a:tailEnd/>
            </a:ln>
            <a:effectLst/>
          </p:spPr>
          <p:txBody>
            <a:bodyPr>
              <a:spAutoFit/>
            </a:bodyPr>
            <a:lstStyle/>
            <a:p>
              <a:pPr algn="ctr">
                <a:spcBef>
                  <a:spcPct val="50000"/>
                </a:spcBef>
              </a:pPr>
              <a:r>
                <a:rPr lang="en-US" b="1">
                  <a:latin typeface="Verdana" pitchFamily="34" charset="0"/>
                </a:rPr>
                <a:t>X</a:t>
              </a:r>
              <a:r>
                <a:rPr lang="en-US" b="1" baseline="-25000">
                  <a:latin typeface="Verdana" pitchFamily="34" charset="0"/>
                </a:rPr>
                <a:t>1</a:t>
              </a:r>
            </a:p>
          </p:txBody>
        </p:sp>
        <p:sp>
          <p:nvSpPr>
            <p:cNvPr id="14361" name="Text Box 26"/>
            <p:cNvSpPr txBox="1">
              <a:spLocks noChangeArrowheads="1"/>
            </p:cNvSpPr>
            <p:nvPr/>
          </p:nvSpPr>
          <p:spPr bwMode="auto">
            <a:xfrm>
              <a:off x="144" y="2812"/>
              <a:ext cx="720" cy="233"/>
            </a:xfrm>
            <a:prstGeom prst="rect">
              <a:avLst/>
            </a:prstGeom>
            <a:noFill/>
            <a:ln w="9525">
              <a:noFill/>
              <a:miter lim="800000"/>
              <a:headEnd/>
              <a:tailEnd/>
            </a:ln>
            <a:effectLst/>
          </p:spPr>
          <p:txBody>
            <a:bodyPr>
              <a:spAutoFit/>
            </a:bodyPr>
            <a:lstStyle/>
            <a:p>
              <a:pPr algn="ctr">
                <a:spcBef>
                  <a:spcPct val="50000"/>
                </a:spcBef>
              </a:pPr>
              <a:r>
                <a:rPr lang="en-US" b="1">
                  <a:latin typeface="Verdana" pitchFamily="34" charset="0"/>
                </a:rPr>
                <a:t>X</a:t>
              </a:r>
              <a:r>
                <a:rPr lang="en-US" b="1" baseline="-25000">
                  <a:latin typeface="Verdana" pitchFamily="34" charset="0"/>
                </a:rPr>
                <a:t>3</a:t>
              </a:r>
            </a:p>
          </p:txBody>
        </p:sp>
        <p:sp>
          <p:nvSpPr>
            <p:cNvPr id="14362" name="Text Box 27"/>
            <p:cNvSpPr txBox="1">
              <a:spLocks noChangeArrowheads="1"/>
            </p:cNvSpPr>
            <p:nvPr/>
          </p:nvSpPr>
          <p:spPr bwMode="auto">
            <a:xfrm>
              <a:off x="144" y="2236"/>
              <a:ext cx="720" cy="233"/>
            </a:xfrm>
            <a:prstGeom prst="rect">
              <a:avLst/>
            </a:prstGeom>
            <a:noFill/>
            <a:ln w="9525">
              <a:noFill/>
              <a:miter lim="800000"/>
              <a:headEnd/>
              <a:tailEnd/>
            </a:ln>
            <a:effectLst/>
          </p:spPr>
          <p:txBody>
            <a:bodyPr>
              <a:spAutoFit/>
            </a:bodyPr>
            <a:lstStyle/>
            <a:p>
              <a:pPr algn="ctr">
                <a:spcBef>
                  <a:spcPct val="50000"/>
                </a:spcBef>
              </a:pPr>
              <a:r>
                <a:rPr lang="en-US" b="1">
                  <a:latin typeface="Verdana" pitchFamily="34" charset="0"/>
                </a:rPr>
                <a:t>X</a:t>
              </a:r>
              <a:r>
                <a:rPr lang="en-US" b="1" baseline="-25000"/>
                <a:t>2</a:t>
              </a:r>
            </a:p>
          </p:txBody>
        </p:sp>
        <p:sp>
          <p:nvSpPr>
            <p:cNvPr id="14363" name="Text Box 28"/>
            <p:cNvSpPr txBox="1">
              <a:spLocks noChangeArrowheads="1"/>
            </p:cNvSpPr>
            <p:nvPr/>
          </p:nvSpPr>
          <p:spPr bwMode="auto">
            <a:xfrm>
              <a:off x="144" y="3388"/>
              <a:ext cx="1056" cy="233"/>
            </a:xfrm>
            <a:prstGeom prst="rect">
              <a:avLst/>
            </a:prstGeom>
            <a:noFill/>
            <a:ln w="9525">
              <a:noFill/>
              <a:miter lim="800000"/>
              <a:headEnd/>
              <a:tailEnd/>
            </a:ln>
            <a:effectLst/>
          </p:spPr>
          <p:txBody>
            <a:bodyPr>
              <a:spAutoFit/>
            </a:bodyPr>
            <a:lstStyle/>
            <a:p>
              <a:pPr>
                <a:spcBef>
                  <a:spcPct val="50000"/>
                </a:spcBef>
              </a:pPr>
              <a:r>
                <a:rPr lang="en-US">
                  <a:latin typeface="Verdana" pitchFamily="34" charset="0"/>
                </a:rPr>
                <a:t>Input units</a:t>
              </a:r>
            </a:p>
          </p:txBody>
        </p:sp>
      </p:grpSp>
      <p:sp>
        <p:nvSpPr>
          <p:cNvPr id="14341" name="Text Box 31"/>
          <p:cNvSpPr txBox="1">
            <a:spLocks noChangeArrowheads="1"/>
          </p:cNvSpPr>
          <p:nvPr/>
        </p:nvSpPr>
        <p:spPr bwMode="auto">
          <a:xfrm>
            <a:off x="381000" y="5715000"/>
            <a:ext cx="1447800" cy="373446"/>
          </a:xfrm>
          <a:prstGeom prst="rect">
            <a:avLst/>
          </a:prstGeom>
          <a:noFill/>
          <a:ln w="9525">
            <a:noFill/>
            <a:miter lim="800000"/>
            <a:headEnd/>
            <a:tailEnd/>
          </a:ln>
          <a:effectLst/>
        </p:spPr>
        <p:txBody>
          <a:bodyPr lIns="91425" tIns="45713" rIns="91425" bIns="45713">
            <a:spAutoFit/>
          </a:bodyPr>
          <a:lstStyle/>
          <a:p>
            <a:pPr algn="ctr">
              <a:spcBef>
                <a:spcPct val="50000"/>
              </a:spcBef>
            </a:pPr>
            <a:r>
              <a:rPr lang="en-US">
                <a:solidFill>
                  <a:srgbClr val="D93145"/>
                </a:solidFill>
              </a:rPr>
              <a:t>(dendrite)</a:t>
            </a:r>
          </a:p>
        </p:txBody>
      </p:sp>
      <p:sp>
        <p:nvSpPr>
          <p:cNvPr id="14342" name="Text Box 32"/>
          <p:cNvSpPr txBox="1">
            <a:spLocks noChangeArrowheads="1"/>
          </p:cNvSpPr>
          <p:nvPr/>
        </p:nvSpPr>
        <p:spPr bwMode="auto">
          <a:xfrm>
            <a:off x="2057400" y="5715000"/>
            <a:ext cx="1447800" cy="373446"/>
          </a:xfrm>
          <a:prstGeom prst="rect">
            <a:avLst/>
          </a:prstGeom>
          <a:noFill/>
          <a:ln w="9525">
            <a:noFill/>
            <a:miter lim="800000"/>
            <a:headEnd/>
            <a:tailEnd/>
          </a:ln>
          <a:effectLst/>
        </p:spPr>
        <p:txBody>
          <a:bodyPr lIns="91425" tIns="45713" rIns="91425" bIns="45713">
            <a:spAutoFit/>
          </a:bodyPr>
          <a:lstStyle/>
          <a:p>
            <a:pPr algn="ctr">
              <a:spcBef>
                <a:spcPct val="50000"/>
              </a:spcBef>
            </a:pPr>
            <a:r>
              <a:rPr lang="en-US">
                <a:solidFill>
                  <a:srgbClr val="D93145"/>
                </a:solidFill>
              </a:rPr>
              <a:t>(synapse)</a:t>
            </a:r>
          </a:p>
        </p:txBody>
      </p:sp>
      <p:sp>
        <p:nvSpPr>
          <p:cNvPr id="14343" name="Text Box 33"/>
          <p:cNvSpPr txBox="1">
            <a:spLocks noChangeArrowheads="1"/>
          </p:cNvSpPr>
          <p:nvPr/>
        </p:nvSpPr>
        <p:spPr bwMode="auto">
          <a:xfrm>
            <a:off x="7696200" y="5638800"/>
            <a:ext cx="1447800" cy="373446"/>
          </a:xfrm>
          <a:prstGeom prst="rect">
            <a:avLst/>
          </a:prstGeom>
          <a:noFill/>
          <a:ln w="9525">
            <a:noFill/>
            <a:miter lim="800000"/>
            <a:headEnd/>
            <a:tailEnd/>
          </a:ln>
          <a:effectLst/>
        </p:spPr>
        <p:txBody>
          <a:bodyPr lIns="91425" tIns="45713" rIns="91425" bIns="45713">
            <a:spAutoFit/>
          </a:bodyPr>
          <a:lstStyle/>
          <a:p>
            <a:pPr algn="ctr">
              <a:spcBef>
                <a:spcPct val="50000"/>
              </a:spcBef>
            </a:pPr>
            <a:r>
              <a:rPr lang="en-US">
                <a:solidFill>
                  <a:srgbClr val="D93145"/>
                </a:solidFill>
              </a:rPr>
              <a:t>(axon)</a:t>
            </a:r>
          </a:p>
        </p:txBody>
      </p:sp>
      <p:sp>
        <p:nvSpPr>
          <p:cNvPr id="14344" name="Text Box 34"/>
          <p:cNvSpPr txBox="1">
            <a:spLocks noChangeArrowheads="1"/>
          </p:cNvSpPr>
          <p:nvPr/>
        </p:nvSpPr>
        <p:spPr bwMode="auto">
          <a:xfrm>
            <a:off x="4953000" y="5943600"/>
            <a:ext cx="1447800" cy="373446"/>
          </a:xfrm>
          <a:prstGeom prst="rect">
            <a:avLst/>
          </a:prstGeom>
          <a:noFill/>
          <a:ln w="9525">
            <a:noFill/>
            <a:miter lim="800000"/>
            <a:headEnd/>
            <a:tailEnd/>
          </a:ln>
          <a:effectLst/>
        </p:spPr>
        <p:txBody>
          <a:bodyPr lIns="91425" tIns="45713" rIns="91425" bIns="45713">
            <a:spAutoFit/>
          </a:bodyPr>
          <a:lstStyle/>
          <a:p>
            <a:pPr algn="ctr">
              <a:spcBef>
                <a:spcPct val="50000"/>
              </a:spcBef>
            </a:pPr>
            <a:r>
              <a:rPr lang="en-US">
                <a:solidFill>
                  <a:srgbClr val="D93145"/>
                </a:solidFill>
              </a:rPr>
              <a:t>(soma)</a:t>
            </a:r>
          </a:p>
        </p:txBody>
      </p:sp>
      <p:sp>
        <p:nvSpPr>
          <p:cNvPr id="14345" name="AutoShape 36"/>
          <p:cNvSpPr>
            <a:spLocks/>
          </p:cNvSpPr>
          <p:nvPr/>
        </p:nvSpPr>
        <p:spPr bwMode="auto">
          <a:xfrm rot="5400000">
            <a:off x="5600700" y="4381500"/>
            <a:ext cx="152400" cy="2819400"/>
          </a:xfrm>
          <a:prstGeom prst="rightBrace">
            <a:avLst>
              <a:gd name="adj1" fmla="val 154167"/>
              <a:gd name="adj2" fmla="val 50000"/>
            </a:avLst>
          </a:prstGeom>
          <a:noFill/>
          <a:ln w="9525">
            <a:solidFill>
              <a:schemeClr val="tx1"/>
            </a:solidFill>
            <a:round/>
            <a:headEnd/>
            <a:tailEnd/>
          </a:ln>
          <a:effectLst/>
        </p:spPr>
        <p:txBody>
          <a:bodyPr wrap="none" lIns="91425" tIns="45713" rIns="91425" bIns="45713" anchor="ctr"/>
          <a:lstStyle/>
          <a:p>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189027" y="90295"/>
            <a:ext cx="4167699" cy="449820"/>
          </a:xfrm>
          <a:prstGeom prst="rect">
            <a:avLst/>
          </a:prstGeom>
        </p:spPr>
        <p:txBody>
          <a:bodyPr vert="horz" wrap="square" lIns="0" tIns="33990" rIns="0" bIns="0" rtlCol="0">
            <a:spAutoFit/>
          </a:bodyPr>
          <a:lstStyle/>
          <a:p>
            <a:pPr marL="25178">
              <a:spcBef>
                <a:spcPts val="268"/>
              </a:spcBef>
            </a:pPr>
            <a:r>
              <a:rPr sz="2700" b="1" spc="30" dirty="0">
                <a:solidFill>
                  <a:srgbClr val="FFFFFF"/>
                </a:solidFill>
                <a:latin typeface="Arial"/>
                <a:cs typeface="Arial"/>
              </a:rPr>
              <a:t>Artificial neural</a:t>
            </a:r>
            <a:r>
              <a:rPr sz="2700" b="1" spc="-79" dirty="0">
                <a:solidFill>
                  <a:srgbClr val="FFFFFF"/>
                </a:solidFill>
                <a:latin typeface="Arial"/>
                <a:cs typeface="Arial"/>
              </a:rPr>
              <a:t> </a:t>
            </a:r>
            <a:r>
              <a:rPr sz="2700" b="1" spc="20" dirty="0">
                <a:solidFill>
                  <a:srgbClr val="FFFFFF"/>
                </a:solidFill>
                <a:latin typeface="Arial"/>
                <a:cs typeface="Arial"/>
              </a:rPr>
              <a:t>network</a:t>
            </a:r>
            <a:endParaRPr sz="2700">
              <a:latin typeface="Arial"/>
              <a:cs typeface="Arial"/>
            </a:endParaRPr>
          </a:p>
        </p:txBody>
      </p:sp>
      <p:grpSp>
        <p:nvGrpSpPr>
          <p:cNvPr id="4" name="object 4"/>
          <p:cNvGrpSpPr/>
          <p:nvPr/>
        </p:nvGrpSpPr>
        <p:grpSpPr>
          <a:xfrm>
            <a:off x="2440657" y="2036460"/>
            <a:ext cx="1968605" cy="1338883"/>
            <a:chOff x="1230497" y="1027658"/>
            <a:chExt cx="992505" cy="675640"/>
          </a:xfrm>
        </p:grpSpPr>
        <p:sp>
          <p:nvSpPr>
            <p:cNvPr id="5" name="object 5"/>
            <p:cNvSpPr/>
            <p:nvPr/>
          </p:nvSpPr>
          <p:spPr>
            <a:xfrm>
              <a:off x="1231449" y="1028611"/>
              <a:ext cx="990600" cy="673735"/>
            </a:xfrm>
            <a:custGeom>
              <a:avLst/>
              <a:gdLst/>
              <a:ahLst/>
              <a:cxnLst/>
              <a:rect l="l" t="t" r="r" b="b"/>
              <a:pathLst>
                <a:path w="990600" h="673735">
                  <a:moveTo>
                    <a:pt x="0" y="0"/>
                  </a:moveTo>
                  <a:lnTo>
                    <a:pt x="593997" y="296988"/>
                  </a:lnTo>
                </a:path>
                <a:path w="990600" h="673735">
                  <a:moveTo>
                    <a:pt x="568152" y="305607"/>
                  </a:moveTo>
                  <a:lnTo>
                    <a:pt x="593997" y="296988"/>
                  </a:lnTo>
                  <a:lnTo>
                    <a:pt x="585405" y="271122"/>
                  </a:lnTo>
                </a:path>
                <a:path w="990600" h="673735">
                  <a:moveTo>
                    <a:pt x="0" y="197954"/>
                  </a:moveTo>
                  <a:lnTo>
                    <a:pt x="591762" y="295856"/>
                  </a:lnTo>
                </a:path>
                <a:path w="990600" h="673735">
                  <a:moveTo>
                    <a:pt x="569549" y="311733"/>
                  </a:moveTo>
                  <a:lnTo>
                    <a:pt x="591762" y="295856"/>
                  </a:lnTo>
                  <a:lnTo>
                    <a:pt x="575836" y="273693"/>
                  </a:lnTo>
                </a:path>
                <a:path w="990600" h="673735">
                  <a:moveTo>
                    <a:pt x="0" y="395986"/>
                  </a:moveTo>
                  <a:lnTo>
                    <a:pt x="593997" y="296988"/>
                  </a:lnTo>
                </a:path>
                <a:path w="990600" h="673735">
                  <a:moveTo>
                    <a:pt x="578141" y="319172"/>
                  </a:moveTo>
                  <a:lnTo>
                    <a:pt x="593997" y="296988"/>
                  </a:lnTo>
                  <a:lnTo>
                    <a:pt x="571785" y="281139"/>
                  </a:lnTo>
                </a:path>
                <a:path w="990600" h="673735">
                  <a:moveTo>
                    <a:pt x="0" y="673186"/>
                  </a:moveTo>
                  <a:lnTo>
                    <a:pt x="593997" y="296988"/>
                  </a:lnTo>
                </a:path>
                <a:path w="990600" h="673735">
                  <a:moveTo>
                    <a:pt x="588060" y="323594"/>
                  </a:moveTo>
                  <a:lnTo>
                    <a:pt x="593997" y="296988"/>
                  </a:lnTo>
                  <a:lnTo>
                    <a:pt x="567384" y="291016"/>
                  </a:lnTo>
                </a:path>
                <a:path w="990600" h="673735">
                  <a:moveTo>
                    <a:pt x="989977" y="296988"/>
                  </a:moveTo>
                  <a:lnTo>
                    <a:pt x="985954" y="241120"/>
                  </a:lnTo>
                  <a:lnTo>
                    <a:pt x="974419" y="189084"/>
                  </a:lnTo>
                  <a:lnTo>
                    <a:pt x="956166" y="141994"/>
                  </a:lnTo>
                  <a:lnTo>
                    <a:pt x="931992" y="100966"/>
                  </a:lnTo>
                  <a:lnTo>
                    <a:pt x="902695" y="67114"/>
                  </a:lnTo>
                  <a:lnTo>
                    <a:pt x="869070" y="41553"/>
                  </a:lnTo>
                  <a:lnTo>
                    <a:pt x="831913" y="25399"/>
                  </a:lnTo>
                  <a:lnTo>
                    <a:pt x="792022" y="19767"/>
                  </a:lnTo>
                  <a:lnTo>
                    <a:pt x="752107" y="25399"/>
                  </a:lnTo>
                  <a:lnTo>
                    <a:pt x="714933" y="41553"/>
                  </a:lnTo>
                  <a:lnTo>
                    <a:pt x="681296" y="67114"/>
                  </a:lnTo>
                  <a:lnTo>
                    <a:pt x="651990" y="100966"/>
                  </a:lnTo>
                  <a:lnTo>
                    <a:pt x="627811" y="141994"/>
                  </a:lnTo>
                  <a:lnTo>
                    <a:pt x="609556" y="189084"/>
                  </a:lnTo>
                  <a:lnTo>
                    <a:pt x="598019" y="241120"/>
                  </a:lnTo>
                  <a:lnTo>
                    <a:pt x="593997" y="296988"/>
                  </a:lnTo>
                  <a:lnTo>
                    <a:pt x="598019" y="352854"/>
                  </a:lnTo>
                  <a:lnTo>
                    <a:pt x="609556" y="404888"/>
                  </a:lnTo>
                  <a:lnTo>
                    <a:pt x="627811" y="451975"/>
                  </a:lnTo>
                  <a:lnTo>
                    <a:pt x="651990" y="492999"/>
                  </a:lnTo>
                  <a:lnTo>
                    <a:pt x="681296" y="526847"/>
                  </a:lnTo>
                  <a:lnTo>
                    <a:pt x="714933" y="552404"/>
                  </a:lnTo>
                  <a:lnTo>
                    <a:pt x="752107" y="568556"/>
                  </a:lnTo>
                  <a:lnTo>
                    <a:pt x="792022" y="574187"/>
                  </a:lnTo>
                  <a:lnTo>
                    <a:pt x="831913" y="568556"/>
                  </a:lnTo>
                  <a:lnTo>
                    <a:pt x="869070" y="552404"/>
                  </a:lnTo>
                  <a:lnTo>
                    <a:pt x="902695" y="526847"/>
                  </a:lnTo>
                  <a:lnTo>
                    <a:pt x="931992" y="492999"/>
                  </a:lnTo>
                  <a:lnTo>
                    <a:pt x="956166" y="451975"/>
                  </a:lnTo>
                  <a:lnTo>
                    <a:pt x="974419" y="404888"/>
                  </a:lnTo>
                  <a:lnTo>
                    <a:pt x="985954" y="352854"/>
                  </a:lnTo>
                  <a:lnTo>
                    <a:pt x="989977" y="296988"/>
                  </a:lnTo>
                  <a:close/>
                </a:path>
              </a:pathLst>
            </a:custGeom>
            <a:ln w="3175">
              <a:solidFill>
                <a:srgbClr val="000000"/>
              </a:solidFill>
            </a:ln>
          </p:spPr>
          <p:txBody>
            <a:bodyPr wrap="square" lIns="0" tIns="0" rIns="0" bIns="0" rtlCol="0"/>
            <a:lstStyle/>
            <a:p>
              <a:endParaRPr/>
            </a:p>
          </p:txBody>
        </p:sp>
        <p:sp>
          <p:nvSpPr>
            <p:cNvPr id="6" name="object 6"/>
            <p:cNvSpPr/>
            <p:nvPr/>
          </p:nvSpPr>
          <p:spPr>
            <a:xfrm>
              <a:off x="1896394" y="1182284"/>
              <a:ext cx="263340" cy="299952"/>
            </a:xfrm>
            <a:prstGeom prst="rect">
              <a:avLst/>
            </a:prstGeom>
            <a:blipFill>
              <a:blip r:embed="rId2" cstate="print"/>
              <a:stretch>
                <a:fillRect/>
              </a:stretch>
            </a:blipFill>
          </p:spPr>
          <p:txBody>
            <a:bodyPr wrap="square" lIns="0" tIns="0" rIns="0" bIns="0" rtlCol="0"/>
            <a:lstStyle/>
            <a:p>
              <a:endParaRPr/>
            </a:p>
          </p:txBody>
        </p:sp>
      </p:grpSp>
      <p:sp>
        <p:nvSpPr>
          <p:cNvPr id="7" name="object 7"/>
          <p:cNvSpPr txBox="1"/>
          <p:nvPr/>
        </p:nvSpPr>
        <p:spPr>
          <a:xfrm>
            <a:off x="2459391" y="2852314"/>
            <a:ext cx="333425" cy="481945"/>
          </a:xfrm>
          <a:prstGeom prst="rect">
            <a:avLst/>
          </a:prstGeom>
        </p:spPr>
        <p:txBody>
          <a:bodyPr vert="vert" wrap="square" lIns="0" tIns="0" rIns="0" bIns="0" rtlCol="0">
            <a:spAutoFit/>
          </a:bodyPr>
          <a:lstStyle/>
          <a:p>
            <a:pPr marL="25178">
              <a:lnSpc>
                <a:spcPts val="2607"/>
              </a:lnSpc>
            </a:pPr>
            <a:r>
              <a:rPr sz="2200" dirty="0">
                <a:latin typeface="Arial"/>
                <a:cs typeface="Arial"/>
              </a:rPr>
              <a:t>…</a:t>
            </a:r>
            <a:r>
              <a:rPr sz="2200" spc="-10" dirty="0">
                <a:latin typeface="Arial"/>
                <a:cs typeface="Arial"/>
              </a:rPr>
              <a:t>.</a:t>
            </a:r>
            <a:r>
              <a:rPr sz="2200" dirty="0">
                <a:latin typeface="Arial"/>
                <a:cs typeface="Arial"/>
              </a:rPr>
              <a:t>.</a:t>
            </a:r>
            <a:endParaRPr sz="2200">
              <a:latin typeface="Arial"/>
              <a:cs typeface="Arial"/>
            </a:endParaRPr>
          </a:p>
        </p:txBody>
      </p:sp>
      <p:sp>
        <p:nvSpPr>
          <p:cNvPr id="8" name="object 8"/>
          <p:cNvSpPr txBox="1"/>
          <p:nvPr/>
        </p:nvSpPr>
        <p:spPr>
          <a:xfrm>
            <a:off x="2156591" y="1911722"/>
            <a:ext cx="938331" cy="294639"/>
          </a:xfrm>
          <a:prstGeom prst="rect">
            <a:avLst/>
          </a:prstGeom>
        </p:spPr>
        <p:txBody>
          <a:bodyPr vert="horz" wrap="square" lIns="0" tIns="35249" rIns="0" bIns="0" rtlCol="0">
            <a:spAutoFit/>
          </a:bodyPr>
          <a:lstStyle/>
          <a:p>
            <a:pPr marL="100711">
              <a:spcBef>
                <a:spcPts val="278"/>
              </a:spcBef>
            </a:pPr>
            <a:r>
              <a:rPr sz="1200" spc="59" baseline="6944" dirty="0">
                <a:latin typeface="Arial"/>
                <a:cs typeface="Arial"/>
              </a:rPr>
              <a:t>x</a:t>
            </a:r>
            <a:r>
              <a:rPr sz="500" spc="40" dirty="0">
                <a:latin typeface="Arial"/>
                <a:cs typeface="Arial"/>
              </a:rPr>
              <a:t>1</a:t>
            </a:r>
            <a:endParaRPr sz="500">
              <a:latin typeface="Arial"/>
              <a:cs typeface="Arial"/>
            </a:endParaRPr>
          </a:p>
          <a:p>
            <a:pPr marL="716305">
              <a:spcBef>
                <a:spcPts val="129"/>
              </a:spcBef>
            </a:pPr>
            <a:r>
              <a:rPr sz="1200" spc="59" baseline="6944" dirty="0">
                <a:latin typeface="Arial"/>
                <a:cs typeface="Arial"/>
              </a:rPr>
              <a:t>w</a:t>
            </a:r>
            <a:r>
              <a:rPr sz="500" spc="40" dirty="0">
                <a:latin typeface="Arial"/>
                <a:cs typeface="Arial"/>
              </a:rPr>
              <a:t>1</a:t>
            </a:r>
            <a:endParaRPr sz="500">
              <a:latin typeface="Arial"/>
              <a:cs typeface="Arial"/>
            </a:endParaRPr>
          </a:p>
        </p:txBody>
      </p:sp>
      <p:sp>
        <p:nvSpPr>
          <p:cNvPr id="9" name="object 9"/>
          <p:cNvSpPr txBox="1"/>
          <p:nvPr/>
        </p:nvSpPr>
        <p:spPr>
          <a:xfrm>
            <a:off x="2181781" y="2343311"/>
            <a:ext cx="246863" cy="158704"/>
          </a:xfrm>
          <a:prstGeom prst="rect">
            <a:avLst/>
          </a:prstGeom>
        </p:spPr>
        <p:txBody>
          <a:bodyPr vert="horz" wrap="square" lIns="0" tIns="35249" rIns="0" bIns="0" rtlCol="0">
            <a:spAutoFit/>
          </a:bodyPr>
          <a:lstStyle/>
          <a:p>
            <a:pPr marL="75533">
              <a:spcBef>
                <a:spcPts val="278"/>
              </a:spcBef>
            </a:pPr>
            <a:r>
              <a:rPr sz="1200" spc="59" baseline="6944" dirty="0">
                <a:latin typeface="Arial"/>
                <a:cs typeface="Arial"/>
              </a:rPr>
              <a:t>x</a:t>
            </a:r>
            <a:r>
              <a:rPr sz="500" spc="40" dirty="0">
                <a:latin typeface="Arial"/>
                <a:cs typeface="Arial"/>
              </a:rPr>
              <a:t>2</a:t>
            </a:r>
            <a:endParaRPr sz="500">
              <a:latin typeface="Arial"/>
              <a:cs typeface="Arial"/>
            </a:endParaRPr>
          </a:p>
        </p:txBody>
      </p:sp>
      <p:sp>
        <p:nvSpPr>
          <p:cNvPr id="10" name="object 10"/>
          <p:cNvSpPr txBox="1"/>
          <p:nvPr/>
        </p:nvSpPr>
        <p:spPr>
          <a:xfrm>
            <a:off x="2738956" y="2343311"/>
            <a:ext cx="272053" cy="158704"/>
          </a:xfrm>
          <a:prstGeom prst="rect">
            <a:avLst/>
          </a:prstGeom>
        </p:spPr>
        <p:txBody>
          <a:bodyPr vert="horz" wrap="square" lIns="0" tIns="35249" rIns="0" bIns="0" rtlCol="0">
            <a:spAutoFit/>
          </a:bodyPr>
          <a:lstStyle/>
          <a:p>
            <a:pPr marL="75533">
              <a:spcBef>
                <a:spcPts val="278"/>
              </a:spcBef>
            </a:pPr>
            <a:r>
              <a:rPr sz="1200" spc="59" baseline="6944" dirty="0">
                <a:latin typeface="Arial"/>
                <a:cs typeface="Arial"/>
              </a:rPr>
              <a:t>w</a:t>
            </a:r>
            <a:r>
              <a:rPr sz="500" spc="40" dirty="0">
                <a:latin typeface="Arial"/>
                <a:cs typeface="Arial"/>
              </a:rPr>
              <a:t>2</a:t>
            </a:r>
            <a:endParaRPr sz="500">
              <a:latin typeface="Arial"/>
              <a:cs typeface="Arial"/>
            </a:endParaRPr>
          </a:p>
        </p:txBody>
      </p:sp>
      <p:sp>
        <p:nvSpPr>
          <p:cNvPr id="11" name="object 11"/>
          <p:cNvSpPr txBox="1"/>
          <p:nvPr/>
        </p:nvSpPr>
        <p:spPr>
          <a:xfrm>
            <a:off x="2106212" y="2598347"/>
            <a:ext cx="940849" cy="907627"/>
          </a:xfrm>
          <a:prstGeom prst="rect">
            <a:avLst/>
          </a:prstGeom>
        </p:spPr>
        <p:txBody>
          <a:bodyPr vert="horz" wrap="square" lIns="0" tIns="35249" rIns="0" bIns="0" rtlCol="0">
            <a:spAutoFit/>
          </a:bodyPr>
          <a:lstStyle/>
          <a:p>
            <a:pPr marL="668467">
              <a:spcBef>
                <a:spcPts val="278"/>
              </a:spcBef>
            </a:pPr>
            <a:r>
              <a:rPr sz="1200" spc="59" baseline="6944" dirty="0">
                <a:latin typeface="Arial"/>
                <a:cs typeface="Arial"/>
              </a:rPr>
              <a:t>w</a:t>
            </a:r>
            <a:r>
              <a:rPr sz="500" spc="40" dirty="0">
                <a:latin typeface="Arial"/>
                <a:cs typeface="Arial"/>
              </a:rPr>
              <a:t>3</a:t>
            </a:r>
            <a:endParaRPr sz="500">
              <a:latin typeface="Arial"/>
              <a:cs typeface="Arial"/>
            </a:endParaRPr>
          </a:p>
          <a:p>
            <a:pPr marL="151066">
              <a:spcBef>
                <a:spcPts val="129"/>
              </a:spcBef>
            </a:pPr>
            <a:r>
              <a:rPr sz="1200" spc="59" baseline="6944" dirty="0">
                <a:latin typeface="Arial"/>
                <a:cs typeface="Arial"/>
              </a:rPr>
              <a:t>x</a:t>
            </a:r>
            <a:r>
              <a:rPr sz="500" spc="40" dirty="0">
                <a:latin typeface="Arial"/>
                <a:cs typeface="Arial"/>
              </a:rPr>
              <a:t>3</a:t>
            </a:r>
            <a:endParaRPr sz="500">
              <a:latin typeface="Arial"/>
              <a:cs typeface="Arial"/>
            </a:endParaRPr>
          </a:p>
          <a:p>
            <a:pPr marL="668467">
              <a:spcBef>
                <a:spcPts val="595"/>
              </a:spcBef>
            </a:pPr>
            <a:r>
              <a:rPr sz="1200" spc="59" baseline="6944" dirty="0">
                <a:latin typeface="Arial"/>
                <a:cs typeface="Arial"/>
              </a:rPr>
              <a:t>w</a:t>
            </a:r>
            <a:r>
              <a:rPr sz="500" spc="40" dirty="0">
                <a:latin typeface="Arial"/>
                <a:cs typeface="Arial"/>
              </a:rPr>
              <a:t>n</a:t>
            </a:r>
            <a:endParaRPr sz="500">
              <a:latin typeface="Arial"/>
              <a:cs typeface="Arial"/>
            </a:endParaRPr>
          </a:p>
          <a:p>
            <a:pPr>
              <a:lnSpc>
                <a:spcPct val="100000"/>
              </a:lnSpc>
            </a:pPr>
            <a:endParaRPr sz="1000">
              <a:latin typeface="Arial"/>
              <a:cs typeface="Arial"/>
            </a:endParaRPr>
          </a:p>
          <a:p>
            <a:pPr>
              <a:spcBef>
                <a:spcPts val="79"/>
              </a:spcBef>
            </a:pPr>
            <a:endParaRPr sz="800">
              <a:latin typeface="Arial"/>
              <a:cs typeface="Arial"/>
            </a:endParaRPr>
          </a:p>
          <a:p>
            <a:pPr marL="151066">
              <a:spcBef>
                <a:spcPts val="10"/>
              </a:spcBef>
            </a:pPr>
            <a:r>
              <a:rPr sz="1200" spc="59" baseline="6944" dirty="0">
                <a:latin typeface="Arial"/>
                <a:cs typeface="Arial"/>
              </a:rPr>
              <a:t>x</a:t>
            </a:r>
            <a:r>
              <a:rPr sz="500" spc="40" dirty="0">
                <a:latin typeface="Arial"/>
                <a:cs typeface="Arial"/>
              </a:rPr>
              <a:t>n</a:t>
            </a:r>
            <a:endParaRPr sz="500">
              <a:latin typeface="Arial"/>
              <a:cs typeface="Arial"/>
            </a:endParaRPr>
          </a:p>
        </p:txBody>
      </p:sp>
      <p:grpSp>
        <p:nvGrpSpPr>
          <p:cNvPr id="12" name="object 12"/>
          <p:cNvGrpSpPr/>
          <p:nvPr/>
        </p:nvGrpSpPr>
        <p:grpSpPr>
          <a:xfrm>
            <a:off x="4406136" y="2075860"/>
            <a:ext cx="2653775" cy="1102313"/>
            <a:chOff x="2221426" y="1047540"/>
            <a:chExt cx="1337945" cy="556260"/>
          </a:xfrm>
        </p:grpSpPr>
        <p:sp>
          <p:nvSpPr>
            <p:cNvPr id="13" name="object 13"/>
            <p:cNvSpPr/>
            <p:nvPr/>
          </p:nvSpPr>
          <p:spPr>
            <a:xfrm>
              <a:off x="2221426" y="1325599"/>
              <a:ext cx="422275" cy="0"/>
            </a:xfrm>
            <a:custGeom>
              <a:avLst/>
              <a:gdLst/>
              <a:ahLst/>
              <a:cxnLst/>
              <a:rect l="l" t="t" r="r" b="b"/>
              <a:pathLst>
                <a:path w="422275">
                  <a:moveTo>
                    <a:pt x="0" y="0"/>
                  </a:moveTo>
                  <a:lnTo>
                    <a:pt x="422173" y="0"/>
                  </a:lnTo>
                </a:path>
              </a:pathLst>
            </a:custGeom>
            <a:ln w="3175">
              <a:solidFill>
                <a:srgbClr val="000000"/>
              </a:solidFill>
            </a:ln>
          </p:spPr>
          <p:txBody>
            <a:bodyPr wrap="square" lIns="0" tIns="0" rIns="0" bIns="0" rtlCol="0"/>
            <a:lstStyle/>
            <a:p>
              <a:endParaRPr/>
            </a:p>
          </p:txBody>
        </p:sp>
        <p:sp>
          <p:nvSpPr>
            <p:cNvPr id="14" name="object 14"/>
            <p:cNvSpPr/>
            <p:nvPr/>
          </p:nvSpPr>
          <p:spPr>
            <a:xfrm>
              <a:off x="2638780" y="1306320"/>
              <a:ext cx="58419" cy="38735"/>
            </a:xfrm>
            <a:custGeom>
              <a:avLst/>
              <a:gdLst/>
              <a:ahLst/>
              <a:cxnLst/>
              <a:rect l="l" t="t" r="r" b="b"/>
              <a:pathLst>
                <a:path w="58419" h="38734">
                  <a:moveTo>
                    <a:pt x="0" y="0"/>
                  </a:moveTo>
                  <a:lnTo>
                    <a:pt x="0" y="38557"/>
                  </a:lnTo>
                  <a:lnTo>
                    <a:pt x="57835" y="19278"/>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2696616" y="1048378"/>
              <a:ext cx="396240" cy="554990"/>
            </a:xfrm>
            <a:custGeom>
              <a:avLst/>
              <a:gdLst/>
              <a:ahLst/>
              <a:cxnLst/>
              <a:rect l="l" t="t" r="r" b="b"/>
              <a:pathLst>
                <a:path w="396239" h="554990">
                  <a:moveTo>
                    <a:pt x="396049" y="277220"/>
                  </a:moveTo>
                  <a:lnTo>
                    <a:pt x="392027" y="221353"/>
                  </a:lnTo>
                  <a:lnTo>
                    <a:pt x="380490" y="169317"/>
                  </a:lnTo>
                  <a:lnTo>
                    <a:pt x="362235" y="122227"/>
                  </a:lnTo>
                  <a:lnTo>
                    <a:pt x="338056" y="81198"/>
                  </a:lnTo>
                  <a:lnTo>
                    <a:pt x="308750" y="47346"/>
                  </a:lnTo>
                  <a:lnTo>
                    <a:pt x="275112" y="21786"/>
                  </a:lnTo>
                  <a:lnTo>
                    <a:pt x="237939" y="5632"/>
                  </a:lnTo>
                  <a:lnTo>
                    <a:pt x="198024" y="0"/>
                  </a:lnTo>
                  <a:lnTo>
                    <a:pt x="158130" y="5632"/>
                  </a:lnTo>
                  <a:lnTo>
                    <a:pt x="120966" y="21786"/>
                  </a:lnTo>
                  <a:lnTo>
                    <a:pt x="87329" y="47346"/>
                  </a:lnTo>
                  <a:lnTo>
                    <a:pt x="58019" y="81198"/>
                  </a:lnTo>
                  <a:lnTo>
                    <a:pt x="33832" y="122227"/>
                  </a:lnTo>
                  <a:lnTo>
                    <a:pt x="15568" y="169317"/>
                  </a:lnTo>
                  <a:lnTo>
                    <a:pt x="4025" y="221353"/>
                  </a:lnTo>
                  <a:lnTo>
                    <a:pt x="0" y="277220"/>
                  </a:lnTo>
                  <a:lnTo>
                    <a:pt x="4025" y="333087"/>
                  </a:lnTo>
                  <a:lnTo>
                    <a:pt x="15568" y="385121"/>
                  </a:lnTo>
                  <a:lnTo>
                    <a:pt x="33832" y="432207"/>
                  </a:lnTo>
                  <a:lnTo>
                    <a:pt x="58019" y="473232"/>
                  </a:lnTo>
                  <a:lnTo>
                    <a:pt x="87329" y="507080"/>
                  </a:lnTo>
                  <a:lnTo>
                    <a:pt x="120966" y="532637"/>
                  </a:lnTo>
                  <a:lnTo>
                    <a:pt x="158130" y="548788"/>
                  </a:lnTo>
                  <a:lnTo>
                    <a:pt x="198024" y="554420"/>
                  </a:lnTo>
                  <a:lnTo>
                    <a:pt x="237939" y="548788"/>
                  </a:lnTo>
                  <a:lnTo>
                    <a:pt x="275112" y="532637"/>
                  </a:lnTo>
                  <a:lnTo>
                    <a:pt x="308750" y="507080"/>
                  </a:lnTo>
                  <a:lnTo>
                    <a:pt x="338056" y="473232"/>
                  </a:lnTo>
                  <a:lnTo>
                    <a:pt x="362235" y="432207"/>
                  </a:lnTo>
                  <a:lnTo>
                    <a:pt x="380490" y="385121"/>
                  </a:lnTo>
                  <a:lnTo>
                    <a:pt x="392027" y="333087"/>
                  </a:lnTo>
                  <a:lnTo>
                    <a:pt x="396049" y="277220"/>
                  </a:lnTo>
                  <a:close/>
                </a:path>
              </a:pathLst>
            </a:custGeom>
            <a:ln w="3175">
              <a:solidFill>
                <a:srgbClr val="000000"/>
              </a:solidFill>
            </a:ln>
          </p:spPr>
          <p:txBody>
            <a:bodyPr wrap="square" lIns="0" tIns="0" rIns="0" bIns="0" rtlCol="0"/>
            <a:lstStyle/>
            <a:p>
              <a:endParaRPr/>
            </a:p>
          </p:txBody>
        </p:sp>
        <p:sp>
          <p:nvSpPr>
            <p:cNvPr id="16" name="object 16"/>
            <p:cNvSpPr/>
            <p:nvPr/>
          </p:nvSpPr>
          <p:spPr>
            <a:xfrm>
              <a:off x="2790704" y="1201699"/>
              <a:ext cx="208279" cy="248285"/>
            </a:xfrm>
            <a:custGeom>
              <a:avLst/>
              <a:gdLst/>
              <a:ahLst/>
              <a:cxnLst/>
              <a:rect l="l" t="t" r="r" b="b"/>
              <a:pathLst>
                <a:path w="208280" h="248284">
                  <a:moveTo>
                    <a:pt x="0" y="247834"/>
                  </a:moveTo>
                  <a:lnTo>
                    <a:pt x="93738" y="247471"/>
                  </a:lnTo>
                  <a:lnTo>
                    <a:pt x="93738" y="0"/>
                  </a:lnTo>
                  <a:lnTo>
                    <a:pt x="207873" y="0"/>
                  </a:lnTo>
                </a:path>
              </a:pathLst>
            </a:custGeom>
            <a:ln w="15087">
              <a:solidFill>
                <a:srgbClr val="000000"/>
              </a:solidFill>
            </a:ln>
          </p:spPr>
          <p:txBody>
            <a:bodyPr wrap="square" lIns="0" tIns="0" rIns="0" bIns="0" rtlCol="0"/>
            <a:lstStyle/>
            <a:p>
              <a:endParaRPr/>
            </a:p>
          </p:txBody>
        </p:sp>
        <p:sp>
          <p:nvSpPr>
            <p:cNvPr id="17" name="object 17"/>
            <p:cNvSpPr/>
            <p:nvPr/>
          </p:nvSpPr>
          <p:spPr>
            <a:xfrm>
              <a:off x="3092665" y="1246403"/>
              <a:ext cx="465455" cy="158750"/>
            </a:xfrm>
            <a:custGeom>
              <a:avLst/>
              <a:gdLst/>
              <a:ahLst/>
              <a:cxnLst/>
              <a:rect l="l" t="t" r="r" b="b"/>
              <a:pathLst>
                <a:path w="465454" h="158750">
                  <a:moveTo>
                    <a:pt x="386060" y="0"/>
                  </a:moveTo>
                  <a:lnTo>
                    <a:pt x="386060" y="52268"/>
                  </a:lnTo>
                  <a:lnTo>
                    <a:pt x="0" y="52268"/>
                  </a:lnTo>
                  <a:lnTo>
                    <a:pt x="0" y="106123"/>
                  </a:lnTo>
                  <a:lnTo>
                    <a:pt x="386060" y="106123"/>
                  </a:lnTo>
                  <a:lnTo>
                    <a:pt x="386060" y="158398"/>
                  </a:lnTo>
                  <a:lnTo>
                    <a:pt x="465270" y="79195"/>
                  </a:lnTo>
                  <a:lnTo>
                    <a:pt x="386060" y="0"/>
                  </a:lnTo>
                  <a:close/>
                </a:path>
              </a:pathLst>
            </a:custGeom>
            <a:solidFill>
              <a:srgbClr val="DDE1CD"/>
            </a:solidFill>
          </p:spPr>
          <p:txBody>
            <a:bodyPr wrap="square" lIns="0" tIns="0" rIns="0" bIns="0" rtlCol="0"/>
            <a:lstStyle/>
            <a:p>
              <a:endParaRPr/>
            </a:p>
          </p:txBody>
        </p:sp>
        <p:sp>
          <p:nvSpPr>
            <p:cNvPr id="18" name="object 18"/>
            <p:cNvSpPr/>
            <p:nvPr/>
          </p:nvSpPr>
          <p:spPr>
            <a:xfrm>
              <a:off x="3092665" y="1246403"/>
              <a:ext cx="465455" cy="158750"/>
            </a:xfrm>
            <a:custGeom>
              <a:avLst/>
              <a:gdLst/>
              <a:ahLst/>
              <a:cxnLst/>
              <a:rect l="l" t="t" r="r" b="b"/>
              <a:pathLst>
                <a:path w="465454" h="158750">
                  <a:moveTo>
                    <a:pt x="465270" y="79195"/>
                  </a:moveTo>
                  <a:lnTo>
                    <a:pt x="386060" y="0"/>
                  </a:lnTo>
                  <a:lnTo>
                    <a:pt x="386060" y="52268"/>
                  </a:lnTo>
                  <a:lnTo>
                    <a:pt x="0" y="52268"/>
                  </a:lnTo>
                  <a:lnTo>
                    <a:pt x="0" y="106123"/>
                  </a:lnTo>
                  <a:lnTo>
                    <a:pt x="386060" y="106123"/>
                  </a:lnTo>
                  <a:lnTo>
                    <a:pt x="386060" y="158398"/>
                  </a:lnTo>
                  <a:lnTo>
                    <a:pt x="465270" y="79195"/>
                  </a:lnTo>
                  <a:close/>
                </a:path>
              </a:pathLst>
            </a:custGeom>
            <a:ln w="3175">
              <a:solidFill>
                <a:srgbClr val="000000"/>
              </a:solidFill>
            </a:ln>
          </p:spPr>
          <p:txBody>
            <a:bodyPr wrap="square" lIns="0" tIns="0" rIns="0" bIns="0" rtlCol="0"/>
            <a:lstStyle/>
            <a:p>
              <a:endParaRPr/>
            </a:p>
          </p:txBody>
        </p:sp>
      </p:grpSp>
      <p:sp>
        <p:nvSpPr>
          <p:cNvPr id="19" name="object 19"/>
          <p:cNvSpPr txBox="1"/>
          <p:nvPr/>
        </p:nvSpPr>
        <p:spPr>
          <a:xfrm>
            <a:off x="1838582" y="3559911"/>
            <a:ext cx="501281" cy="278001"/>
          </a:xfrm>
          <a:prstGeom prst="rect">
            <a:avLst/>
          </a:prstGeom>
        </p:spPr>
        <p:txBody>
          <a:bodyPr vert="horz" wrap="square" lIns="0" tIns="31472" rIns="0" bIns="0" rtlCol="0">
            <a:spAutoFit/>
          </a:bodyPr>
          <a:lstStyle/>
          <a:p>
            <a:pPr marL="25178">
              <a:spcBef>
                <a:spcPts val="248"/>
              </a:spcBef>
            </a:pPr>
            <a:r>
              <a:rPr sz="1600" spc="10" dirty="0">
                <a:latin typeface="Arial"/>
                <a:cs typeface="Arial"/>
              </a:rPr>
              <a:t>i</a:t>
            </a:r>
            <a:r>
              <a:rPr sz="1600" spc="20" dirty="0">
                <a:latin typeface="Arial"/>
                <a:cs typeface="Arial"/>
              </a:rPr>
              <a:t>npu</a:t>
            </a:r>
            <a:r>
              <a:rPr sz="1600" spc="10" dirty="0">
                <a:latin typeface="Arial"/>
                <a:cs typeface="Arial"/>
              </a:rPr>
              <a:t>t</a:t>
            </a:r>
            <a:endParaRPr sz="1600">
              <a:latin typeface="Arial"/>
              <a:cs typeface="Arial"/>
            </a:endParaRPr>
          </a:p>
        </p:txBody>
      </p:sp>
      <p:sp>
        <p:nvSpPr>
          <p:cNvPr id="20" name="object 20"/>
          <p:cNvSpPr txBox="1"/>
          <p:nvPr/>
        </p:nvSpPr>
        <p:spPr>
          <a:xfrm>
            <a:off x="2666807" y="3554999"/>
            <a:ext cx="651163" cy="278001"/>
          </a:xfrm>
          <a:prstGeom prst="rect">
            <a:avLst/>
          </a:prstGeom>
        </p:spPr>
        <p:txBody>
          <a:bodyPr vert="horz" wrap="square" lIns="0" tIns="31472" rIns="0" bIns="0" rtlCol="0">
            <a:spAutoFit/>
          </a:bodyPr>
          <a:lstStyle/>
          <a:p>
            <a:pPr marL="25178">
              <a:spcBef>
                <a:spcPts val="248"/>
              </a:spcBef>
            </a:pPr>
            <a:r>
              <a:rPr sz="1600" spc="30" dirty="0">
                <a:latin typeface="Arial"/>
                <a:cs typeface="Arial"/>
              </a:rPr>
              <a:t>we</a:t>
            </a:r>
            <a:r>
              <a:rPr sz="1600" spc="10" dirty="0">
                <a:latin typeface="Arial"/>
                <a:cs typeface="Arial"/>
              </a:rPr>
              <a:t>i</a:t>
            </a:r>
            <a:r>
              <a:rPr sz="1600" spc="20" dirty="0">
                <a:latin typeface="Arial"/>
                <a:cs typeface="Arial"/>
              </a:rPr>
              <a:t>gh</a:t>
            </a:r>
            <a:r>
              <a:rPr sz="1600" spc="10" dirty="0">
                <a:latin typeface="Arial"/>
                <a:cs typeface="Arial"/>
              </a:rPr>
              <a:t>t</a:t>
            </a:r>
            <a:endParaRPr sz="1600">
              <a:latin typeface="Arial"/>
              <a:cs typeface="Arial"/>
            </a:endParaRPr>
          </a:p>
        </p:txBody>
      </p:sp>
      <p:sp>
        <p:nvSpPr>
          <p:cNvPr id="21" name="object 21"/>
          <p:cNvSpPr txBox="1"/>
          <p:nvPr/>
        </p:nvSpPr>
        <p:spPr>
          <a:xfrm>
            <a:off x="3546210" y="3438340"/>
            <a:ext cx="1102066" cy="531343"/>
          </a:xfrm>
          <a:prstGeom prst="rect">
            <a:avLst/>
          </a:prstGeom>
        </p:spPr>
        <p:txBody>
          <a:bodyPr vert="horz" wrap="square" lIns="0" tIns="23919" rIns="0" bIns="0" rtlCol="0">
            <a:spAutoFit/>
          </a:bodyPr>
          <a:lstStyle/>
          <a:p>
            <a:pPr marL="382701" marR="10071" indent="-358782">
              <a:lnSpc>
                <a:spcPct val="103099"/>
              </a:lnSpc>
              <a:spcBef>
                <a:spcPts val="189"/>
              </a:spcBef>
            </a:pPr>
            <a:r>
              <a:rPr sz="1600" spc="30" dirty="0">
                <a:latin typeface="Arial"/>
                <a:cs typeface="Arial"/>
              </a:rPr>
              <a:t>S</a:t>
            </a:r>
            <a:r>
              <a:rPr sz="1600" spc="20" dirty="0">
                <a:latin typeface="Arial"/>
                <a:cs typeface="Arial"/>
              </a:rPr>
              <a:t>u</a:t>
            </a:r>
            <a:r>
              <a:rPr sz="1600" spc="40" dirty="0">
                <a:latin typeface="Arial"/>
                <a:cs typeface="Arial"/>
              </a:rPr>
              <a:t>mm</a:t>
            </a:r>
            <a:r>
              <a:rPr sz="1600" spc="20" dirty="0">
                <a:latin typeface="Arial"/>
                <a:cs typeface="Arial"/>
              </a:rPr>
              <a:t>a</a:t>
            </a:r>
            <a:r>
              <a:rPr sz="1600" dirty="0">
                <a:latin typeface="Arial"/>
                <a:cs typeface="Arial"/>
              </a:rPr>
              <a:t>t</a:t>
            </a:r>
            <a:r>
              <a:rPr sz="1600" spc="10" dirty="0">
                <a:latin typeface="Arial"/>
                <a:cs typeface="Arial"/>
              </a:rPr>
              <a:t>i</a:t>
            </a:r>
            <a:r>
              <a:rPr sz="1600" spc="20" dirty="0">
                <a:latin typeface="Arial"/>
                <a:cs typeface="Arial"/>
              </a:rPr>
              <a:t>on  unit</a:t>
            </a:r>
            <a:endParaRPr sz="1600">
              <a:latin typeface="Arial"/>
              <a:cs typeface="Arial"/>
            </a:endParaRPr>
          </a:p>
        </p:txBody>
      </p:sp>
      <p:sp>
        <p:nvSpPr>
          <p:cNvPr id="22" name="object 22"/>
          <p:cNvSpPr txBox="1"/>
          <p:nvPr/>
        </p:nvSpPr>
        <p:spPr>
          <a:xfrm>
            <a:off x="5057740" y="3476529"/>
            <a:ext cx="1367821" cy="278001"/>
          </a:xfrm>
          <a:prstGeom prst="rect">
            <a:avLst/>
          </a:prstGeom>
        </p:spPr>
        <p:txBody>
          <a:bodyPr vert="horz" wrap="square" lIns="0" tIns="31472" rIns="0" bIns="0" rtlCol="0">
            <a:spAutoFit/>
          </a:bodyPr>
          <a:lstStyle/>
          <a:p>
            <a:pPr marL="25178">
              <a:spcBef>
                <a:spcPts val="248"/>
              </a:spcBef>
            </a:pPr>
            <a:r>
              <a:rPr sz="1600" spc="20" dirty="0">
                <a:latin typeface="Arial"/>
                <a:cs typeface="Arial"/>
              </a:rPr>
              <a:t>Threshold</a:t>
            </a:r>
            <a:r>
              <a:rPr sz="1600" spc="-109" dirty="0">
                <a:latin typeface="Arial"/>
                <a:cs typeface="Arial"/>
              </a:rPr>
              <a:t> </a:t>
            </a:r>
            <a:r>
              <a:rPr sz="1600" spc="20" dirty="0">
                <a:latin typeface="Arial"/>
                <a:cs typeface="Arial"/>
              </a:rPr>
              <a:t>unit</a:t>
            </a:r>
            <a:endParaRPr sz="1600">
              <a:latin typeface="Arial"/>
              <a:cs typeface="Arial"/>
            </a:endParaRPr>
          </a:p>
        </p:txBody>
      </p:sp>
      <p:sp>
        <p:nvSpPr>
          <p:cNvPr id="23" name="object 23"/>
          <p:cNvSpPr txBox="1"/>
          <p:nvPr/>
        </p:nvSpPr>
        <p:spPr>
          <a:xfrm>
            <a:off x="6990866" y="3476529"/>
            <a:ext cx="628493" cy="278001"/>
          </a:xfrm>
          <a:prstGeom prst="rect">
            <a:avLst/>
          </a:prstGeom>
        </p:spPr>
        <p:txBody>
          <a:bodyPr vert="horz" wrap="square" lIns="0" tIns="31472" rIns="0" bIns="0" rtlCol="0">
            <a:spAutoFit/>
          </a:bodyPr>
          <a:lstStyle/>
          <a:p>
            <a:pPr marL="25178">
              <a:spcBef>
                <a:spcPts val="248"/>
              </a:spcBef>
            </a:pPr>
            <a:r>
              <a:rPr sz="1600" spc="20" dirty="0">
                <a:latin typeface="Arial"/>
                <a:cs typeface="Arial"/>
              </a:rPr>
              <a:t>ou</a:t>
            </a:r>
            <a:r>
              <a:rPr sz="1600" dirty="0">
                <a:latin typeface="Arial"/>
                <a:cs typeface="Arial"/>
              </a:rPr>
              <a:t>t</a:t>
            </a:r>
            <a:r>
              <a:rPr sz="1600" spc="20" dirty="0">
                <a:latin typeface="Arial"/>
                <a:cs typeface="Arial"/>
              </a:rPr>
              <a:t>pu</a:t>
            </a:r>
            <a:r>
              <a:rPr sz="1600" spc="10" dirty="0">
                <a:latin typeface="Arial"/>
                <a:cs typeface="Arial"/>
              </a:rPr>
              <a:t>t</a:t>
            </a:r>
            <a:endParaRPr sz="1600">
              <a:latin typeface="Arial"/>
              <a:cs typeface="Arial"/>
            </a:endParaRPr>
          </a:p>
        </p:txBody>
      </p:sp>
      <p:sp>
        <p:nvSpPr>
          <p:cNvPr id="24" name="object 24"/>
          <p:cNvSpPr/>
          <p:nvPr/>
        </p:nvSpPr>
        <p:spPr>
          <a:xfrm>
            <a:off x="534660" y="4589147"/>
            <a:ext cx="152349" cy="152209"/>
          </a:xfrm>
          <a:prstGeom prst="rect">
            <a:avLst/>
          </a:prstGeom>
          <a:blipFill>
            <a:blip r:embed="rId3" cstate="print"/>
            <a:stretch>
              <a:fillRect/>
            </a:stretch>
          </a:blipFill>
        </p:spPr>
        <p:txBody>
          <a:bodyPr wrap="square" lIns="0" tIns="0" rIns="0" bIns="0" rtlCol="0"/>
          <a:lstStyle/>
          <a:p>
            <a:endParaRPr/>
          </a:p>
        </p:txBody>
      </p:sp>
      <p:sp>
        <p:nvSpPr>
          <p:cNvPr id="25" name="object 25"/>
          <p:cNvSpPr txBox="1"/>
          <p:nvPr/>
        </p:nvSpPr>
        <p:spPr>
          <a:xfrm>
            <a:off x="748825" y="4446651"/>
            <a:ext cx="7228294" cy="930822"/>
          </a:xfrm>
          <a:prstGeom prst="rect">
            <a:avLst/>
          </a:prstGeom>
        </p:spPr>
        <p:txBody>
          <a:bodyPr vert="horz" wrap="square" lIns="0" tIns="22660" rIns="0" bIns="0" rtlCol="0">
            <a:spAutoFit/>
          </a:bodyPr>
          <a:lstStyle/>
          <a:p>
            <a:pPr marL="75533">
              <a:spcBef>
                <a:spcPts val="179"/>
              </a:spcBef>
            </a:pPr>
            <a:r>
              <a:rPr sz="2200" spc="-20" dirty="0">
                <a:latin typeface="Arial"/>
                <a:cs typeface="Arial"/>
              </a:rPr>
              <a:t>Here, </a:t>
            </a:r>
            <a:r>
              <a:rPr sz="2200" i="1" spc="-49" dirty="0">
                <a:latin typeface="Arial"/>
                <a:cs typeface="Arial"/>
              </a:rPr>
              <a:t>x</a:t>
            </a:r>
            <a:r>
              <a:rPr sz="2400" spc="-73" baseline="-13888" dirty="0">
                <a:latin typeface="Arial"/>
                <a:cs typeface="Arial"/>
              </a:rPr>
              <a:t>1</a:t>
            </a:r>
            <a:r>
              <a:rPr sz="2200" i="1" spc="-49" dirty="0">
                <a:latin typeface="Verdana"/>
                <a:cs typeface="Verdana"/>
              </a:rPr>
              <a:t>,</a:t>
            </a:r>
            <a:r>
              <a:rPr sz="2200" i="1" spc="-405" dirty="0">
                <a:latin typeface="Verdana"/>
                <a:cs typeface="Verdana"/>
              </a:rPr>
              <a:t> </a:t>
            </a:r>
            <a:r>
              <a:rPr sz="2200" i="1" spc="-40" dirty="0">
                <a:latin typeface="Arial"/>
                <a:cs typeface="Arial"/>
              </a:rPr>
              <a:t>x</a:t>
            </a:r>
            <a:r>
              <a:rPr sz="2400" spc="-59" baseline="-13888" dirty="0">
                <a:latin typeface="Arial"/>
                <a:cs typeface="Arial"/>
              </a:rPr>
              <a:t>2</a:t>
            </a:r>
            <a:r>
              <a:rPr sz="2200" i="1" spc="-40" dirty="0">
                <a:latin typeface="Verdana"/>
                <a:cs typeface="Verdana"/>
              </a:rPr>
              <a:t>,</a:t>
            </a:r>
            <a:r>
              <a:rPr sz="2200" i="1" spc="-416" dirty="0">
                <a:latin typeface="Verdana"/>
                <a:cs typeface="Verdana"/>
              </a:rPr>
              <a:t> </a:t>
            </a:r>
            <a:r>
              <a:rPr sz="2200" i="1" dirty="0">
                <a:latin typeface="Arial Narrow"/>
                <a:cs typeface="Arial Narrow"/>
              </a:rPr>
              <a:t>·</a:t>
            </a:r>
            <a:r>
              <a:rPr sz="2200" i="1" spc="-138" dirty="0">
                <a:latin typeface="Arial Narrow"/>
                <a:cs typeface="Arial Narrow"/>
              </a:rPr>
              <a:t> </a:t>
            </a:r>
            <a:r>
              <a:rPr sz="2200" i="1" dirty="0">
                <a:latin typeface="Arial Narrow"/>
                <a:cs typeface="Arial Narrow"/>
              </a:rPr>
              <a:t>·</a:t>
            </a:r>
            <a:r>
              <a:rPr sz="2200" i="1" spc="-138" dirty="0">
                <a:latin typeface="Arial Narrow"/>
                <a:cs typeface="Arial Narrow"/>
              </a:rPr>
              <a:t> </a:t>
            </a:r>
            <a:r>
              <a:rPr sz="2200" i="1" dirty="0">
                <a:latin typeface="Arial Narrow"/>
                <a:cs typeface="Arial Narrow"/>
              </a:rPr>
              <a:t>·</a:t>
            </a:r>
            <a:r>
              <a:rPr sz="2200" i="1" spc="208" dirty="0">
                <a:latin typeface="Arial Narrow"/>
                <a:cs typeface="Arial Narrow"/>
              </a:rPr>
              <a:t> </a:t>
            </a:r>
            <a:r>
              <a:rPr sz="2200" i="1" spc="-199" dirty="0">
                <a:latin typeface="Verdana"/>
                <a:cs typeface="Verdana"/>
              </a:rPr>
              <a:t>,</a:t>
            </a:r>
            <a:r>
              <a:rPr sz="2200" i="1" spc="-405" dirty="0">
                <a:latin typeface="Verdana"/>
                <a:cs typeface="Verdana"/>
              </a:rPr>
              <a:t> </a:t>
            </a:r>
            <a:r>
              <a:rPr sz="2200" i="1" spc="-20" dirty="0">
                <a:latin typeface="Arial"/>
                <a:cs typeface="Arial"/>
              </a:rPr>
              <a:t>x</a:t>
            </a:r>
            <a:r>
              <a:rPr sz="2400" i="1" spc="-30" baseline="-10416" dirty="0">
                <a:latin typeface="Arial"/>
                <a:cs typeface="Arial"/>
              </a:rPr>
              <a:t>n</a:t>
            </a:r>
            <a:r>
              <a:rPr sz="2400" i="1" spc="415" baseline="-10416" dirty="0">
                <a:latin typeface="Arial"/>
                <a:cs typeface="Arial"/>
              </a:rPr>
              <a:t> </a:t>
            </a:r>
            <a:r>
              <a:rPr sz="2200" spc="-10" dirty="0">
                <a:latin typeface="Arial"/>
                <a:cs typeface="Arial"/>
              </a:rPr>
              <a:t>are the</a:t>
            </a:r>
            <a:r>
              <a:rPr sz="2200" spc="-20" dirty="0">
                <a:latin typeface="Arial"/>
                <a:cs typeface="Arial"/>
              </a:rPr>
              <a:t> </a:t>
            </a:r>
            <a:r>
              <a:rPr sz="2200" i="1" spc="-20" dirty="0">
                <a:latin typeface="Arial"/>
                <a:cs typeface="Arial"/>
              </a:rPr>
              <a:t>n</a:t>
            </a:r>
            <a:r>
              <a:rPr sz="2200" i="1" spc="30" dirty="0">
                <a:latin typeface="Arial"/>
                <a:cs typeface="Arial"/>
              </a:rPr>
              <a:t> </a:t>
            </a:r>
            <a:r>
              <a:rPr sz="2200" spc="-10" dirty="0">
                <a:latin typeface="Arial"/>
                <a:cs typeface="Arial"/>
              </a:rPr>
              <a:t>inputs</a:t>
            </a:r>
            <a:r>
              <a:rPr sz="2200" spc="-20" dirty="0">
                <a:latin typeface="Arial"/>
                <a:cs typeface="Arial"/>
              </a:rPr>
              <a:t> </a:t>
            </a:r>
            <a:r>
              <a:rPr sz="2200" spc="-10" dirty="0">
                <a:latin typeface="Arial"/>
                <a:cs typeface="Arial"/>
              </a:rPr>
              <a:t>to the</a:t>
            </a:r>
            <a:r>
              <a:rPr sz="2200" spc="-20" dirty="0">
                <a:latin typeface="Arial"/>
                <a:cs typeface="Arial"/>
              </a:rPr>
              <a:t> </a:t>
            </a:r>
            <a:r>
              <a:rPr sz="2200" dirty="0">
                <a:latin typeface="Arial"/>
                <a:cs typeface="Arial"/>
              </a:rPr>
              <a:t>artificial</a:t>
            </a:r>
            <a:r>
              <a:rPr sz="2200" spc="-10" dirty="0">
                <a:latin typeface="Arial"/>
                <a:cs typeface="Arial"/>
              </a:rPr>
              <a:t> neuron.</a:t>
            </a:r>
            <a:endParaRPr sz="2200">
              <a:latin typeface="Arial"/>
              <a:cs typeface="Arial"/>
            </a:endParaRPr>
          </a:p>
          <a:p>
            <a:pPr marL="75533">
              <a:spcBef>
                <a:spcPts val="1784"/>
              </a:spcBef>
            </a:pPr>
            <a:r>
              <a:rPr sz="2200" i="1" spc="-49" dirty="0">
                <a:latin typeface="Arial"/>
                <a:cs typeface="Arial"/>
              </a:rPr>
              <a:t>w</a:t>
            </a:r>
            <a:r>
              <a:rPr sz="2400" spc="-73" baseline="-13888" dirty="0">
                <a:latin typeface="Arial"/>
                <a:cs typeface="Arial"/>
              </a:rPr>
              <a:t>1</a:t>
            </a:r>
            <a:r>
              <a:rPr sz="2200" i="1" spc="-49" dirty="0">
                <a:latin typeface="Verdana"/>
                <a:cs typeface="Verdana"/>
              </a:rPr>
              <a:t>,</a:t>
            </a:r>
            <a:r>
              <a:rPr sz="2200" i="1" spc="-416" dirty="0">
                <a:latin typeface="Verdana"/>
                <a:cs typeface="Verdana"/>
              </a:rPr>
              <a:t> </a:t>
            </a:r>
            <a:r>
              <a:rPr sz="2200" i="1" spc="-49" dirty="0">
                <a:latin typeface="Arial"/>
                <a:cs typeface="Arial"/>
              </a:rPr>
              <a:t>w</a:t>
            </a:r>
            <a:r>
              <a:rPr sz="2400" spc="-73" baseline="-13888" dirty="0">
                <a:latin typeface="Arial"/>
                <a:cs typeface="Arial"/>
              </a:rPr>
              <a:t>2</a:t>
            </a:r>
            <a:r>
              <a:rPr sz="2200" i="1" spc="-49" dirty="0">
                <a:latin typeface="Verdana"/>
                <a:cs typeface="Verdana"/>
              </a:rPr>
              <a:t>,</a:t>
            </a:r>
            <a:r>
              <a:rPr sz="2200" i="1" spc="-405" dirty="0">
                <a:latin typeface="Verdana"/>
                <a:cs typeface="Verdana"/>
              </a:rPr>
              <a:t> </a:t>
            </a:r>
            <a:r>
              <a:rPr sz="2200" i="1" dirty="0">
                <a:latin typeface="Arial Narrow"/>
                <a:cs typeface="Arial Narrow"/>
              </a:rPr>
              <a:t>·</a:t>
            </a:r>
            <a:r>
              <a:rPr sz="2200" i="1" spc="-138" dirty="0">
                <a:latin typeface="Arial Narrow"/>
                <a:cs typeface="Arial Narrow"/>
              </a:rPr>
              <a:t> </a:t>
            </a:r>
            <a:r>
              <a:rPr sz="2200" i="1" dirty="0">
                <a:latin typeface="Arial Narrow"/>
                <a:cs typeface="Arial Narrow"/>
              </a:rPr>
              <a:t>·</a:t>
            </a:r>
            <a:r>
              <a:rPr sz="2200" i="1" spc="-138" dirty="0">
                <a:latin typeface="Arial Narrow"/>
                <a:cs typeface="Arial Narrow"/>
              </a:rPr>
              <a:t> </a:t>
            </a:r>
            <a:r>
              <a:rPr sz="2200" i="1" dirty="0">
                <a:latin typeface="Arial Narrow"/>
                <a:cs typeface="Arial Narrow"/>
              </a:rPr>
              <a:t>·</a:t>
            </a:r>
            <a:r>
              <a:rPr sz="2200" i="1" spc="218" dirty="0">
                <a:latin typeface="Arial Narrow"/>
                <a:cs typeface="Arial Narrow"/>
              </a:rPr>
              <a:t> </a:t>
            </a:r>
            <a:r>
              <a:rPr sz="2200" i="1" spc="-199" dirty="0">
                <a:latin typeface="Verdana"/>
                <a:cs typeface="Verdana"/>
              </a:rPr>
              <a:t>,</a:t>
            </a:r>
            <a:r>
              <a:rPr sz="2200" i="1" spc="-405" dirty="0">
                <a:latin typeface="Verdana"/>
                <a:cs typeface="Verdana"/>
              </a:rPr>
              <a:t> </a:t>
            </a:r>
            <a:r>
              <a:rPr sz="2200" i="1" spc="-10" dirty="0">
                <a:latin typeface="Arial"/>
                <a:cs typeface="Arial"/>
              </a:rPr>
              <a:t>w</a:t>
            </a:r>
            <a:r>
              <a:rPr sz="2400" i="1" spc="-14" baseline="-10416" dirty="0">
                <a:latin typeface="Arial"/>
                <a:cs typeface="Arial"/>
              </a:rPr>
              <a:t>n</a:t>
            </a:r>
            <a:r>
              <a:rPr sz="2400" i="1" spc="430" baseline="-10416" dirty="0">
                <a:latin typeface="Arial"/>
                <a:cs typeface="Arial"/>
              </a:rPr>
              <a:t> </a:t>
            </a:r>
            <a:r>
              <a:rPr sz="2200" spc="-10" dirty="0">
                <a:latin typeface="Arial"/>
                <a:cs typeface="Arial"/>
              </a:rPr>
              <a:t>are </a:t>
            </a:r>
            <a:r>
              <a:rPr sz="2200" spc="-20" dirty="0">
                <a:latin typeface="Arial"/>
                <a:cs typeface="Arial"/>
              </a:rPr>
              <a:t>weights</a:t>
            </a:r>
            <a:r>
              <a:rPr sz="2200" spc="-10" dirty="0">
                <a:latin typeface="Arial"/>
                <a:cs typeface="Arial"/>
              </a:rPr>
              <a:t> attached</a:t>
            </a:r>
            <a:r>
              <a:rPr sz="2200" spc="-20" dirty="0">
                <a:latin typeface="Arial"/>
                <a:cs typeface="Arial"/>
              </a:rPr>
              <a:t> </a:t>
            </a:r>
            <a:r>
              <a:rPr sz="2200" spc="-10" dirty="0">
                <a:latin typeface="Arial"/>
                <a:cs typeface="Arial"/>
              </a:rPr>
              <a:t>to the input </a:t>
            </a:r>
            <a:r>
              <a:rPr sz="2200" spc="-20" dirty="0">
                <a:latin typeface="Arial"/>
                <a:cs typeface="Arial"/>
              </a:rPr>
              <a:t>links.</a:t>
            </a:r>
            <a:endParaRPr sz="2200">
              <a:latin typeface="Arial"/>
              <a:cs typeface="Arial"/>
            </a:endParaRPr>
          </a:p>
        </p:txBody>
      </p:sp>
      <p:sp>
        <p:nvSpPr>
          <p:cNvPr id="26" name="object 26"/>
          <p:cNvSpPr/>
          <p:nvPr/>
        </p:nvSpPr>
        <p:spPr>
          <a:xfrm>
            <a:off x="534660" y="5148030"/>
            <a:ext cx="152349" cy="152209"/>
          </a:xfrm>
          <a:prstGeom prst="rect">
            <a:avLst/>
          </a:prstGeom>
          <a:blipFill>
            <a:blip r:embed="rId4" cstate="print"/>
            <a:stretch>
              <a:fillRect/>
            </a:stretch>
          </a:blipFill>
        </p:spPr>
        <p:txBody>
          <a:bodyPr wrap="square" lIns="0" tIns="0" rIns="0" bIns="0" rtlCol="0"/>
          <a:lstStyle/>
          <a:p>
            <a:endParaRPr/>
          </a:p>
        </p:txBody>
      </p:sp>
      <p:grpSp>
        <p:nvGrpSpPr>
          <p:cNvPr id="27" name="object 27"/>
          <p:cNvGrpSpPr/>
          <p:nvPr/>
        </p:nvGrpSpPr>
        <p:grpSpPr>
          <a:xfrm>
            <a:off x="2" y="6592892"/>
            <a:ext cx="9140221" cy="256702"/>
            <a:chOff x="0" y="3326968"/>
            <a:chExt cx="4608195" cy="129539"/>
          </a:xfrm>
        </p:grpSpPr>
        <p:sp>
          <p:nvSpPr>
            <p:cNvPr id="28" name="object 28"/>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29" name="object 29"/>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30" name="object 30"/>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32" name="object 32"/>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31" name="Date Placeholder 30"/>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33" name="Slide Number Placeholder 32"/>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49</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5920" y="1371600"/>
            <a:ext cx="5852160" cy="4953000"/>
          </a:xfrm>
        </p:spPr>
        <p:txBody>
          <a:bodyPr>
            <a:normAutofit fontScale="85000" lnSpcReduction="10000"/>
          </a:bodyPr>
          <a:lstStyle/>
          <a:p>
            <a:pPr algn="just"/>
            <a:endParaRPr lang="en-US" b="1"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Soft Computing</a:t>
            </a:r>
            <a:r>
              <a:rPr lang="en-US" dirty="0">
                <a:latin typeface="Times New Roman" pitchFamily="18" charset="0"/>
                <a:cs typeface="Times New Roman" pitchFamily="18" charset="0"/>
              </a:rPr>
              <a:t> is the study of science of </a:t>
            </a:r>
            <a:r>
              <a:rPr lang="en-US" dirty="0">
                <a:solidFill>
                  <a:srgbClr val="FF0000"/>
                </a:solidFill>
                <a:latin typeface="Times New Roman" pitchFamily="18" charset="0"/>
                <a:cs typeface="Times New Roman" pitchFamily="18" charset="0"/>
              </a:rPr>
              <a:t>reasoning, thinking, analyzing and detecting that correlates the real world problems to the biological inspired methods</a:t>
            </a:r>
            <a:r>
              <a:rPr lang="en-US" dirty="0">
                <a:latin typeface="Times New Roman" pitchFamily="18" charset="0"/>
                <a:cs typeface="Times New Roman" pitchFamily="18" charset="0"/>
              </a:rPr>
              <a:t>. </a:t>
            </a:r>
          </a:p>
          <a:p>
            <a:pPr algn="just"/>
            <a:r>
              <a:rPr lang="en-US" b="1" dirty="0">
                <a:latin typeface="Times New Roman" pitchFamily="18" charset="0"/>
                <a:cs typeface="Times New Roman" pitchFamily="18" charset="0"/>
              </a:rPr>
              <a:t>Soft Computing</a:t>
            </a:r>
            <a:r>
              <a:rPr lang="en-US" dirty="0">
                <a:latin typeface="Times New Roman" pitchFamily="18" charset="0"/>
                <a:cs typeface="Times New Roman" pitchFamily="18" charset="0"/>
              </a:rPr>
              <a:t> is the big motivation behind the idea of </a:t>
            </a:r>
            <a:r>
              <a:rPr lang="en-US" dirty="0">
                <a:solidFill>
                  <a:srgbClr val="FF0000"/>
                </a:solidFill>
                <a:latin typeface="Times New Roman" pitchFamily="18" charset="0"/>
                <a:cs typeface="Times New Roman" pitchFamily="18" charset="0"/>
              </a:rPr>
              <a:t>conceptual intelligence in machines.</a:t>
            </a:r>
          </a:p>
          <a:p>
            <a:pPr algn="just"/>
            <a:r>
              <a:rPr lang="en-US" b="1" dirty="0">
                <a:latin typeface="Times New Roman" pitchFamily="18" charset="0"/>
                <a:cs typeface="Times New Roman" pitchFamily="18" charset="0"/>
              </a:rPr>
              <a:t>It provides Optimal Solutions to the Problems</a:t>
            </a:r>
          </a:p>
          <a:p>
            <a:pPr algn="just"/>
            <a:endParaRPr lang="en-US" dirty="0">
              <a:latin typeface="Times New Roman" pitchFamily="18" charset="0"/>
              <a:cs typeface="Times New Roman" pitchFamily="18" charset="0"/>
            </a:endParaRPr>
          </a:p>
          <a:p>
            <a:pPr algn="just"/>
            <a:endParaRPr lang="en-US" dirty="0"/>
          </a:p>
        </p:txBody>
      </p:sp>
      <p:sp>
        <p:nvSpPr>
          <p:cNvPr id="4" name="Title 3"/>
          <p:cNvSpPr>
            <a:spLocks noGrp="1"/>
          </p:cNvSpPr>
          <p:nvPr>
            <p:ph type="title"/>
          </p:nvPr>
        </p:nvSpPr>
        <p:spPr>
          <a:xfrm>
            <a:off x="1645920" y="704088"/>
            <a:ext cx="5852160" cy="591312"/>
          </a:xfrm>
        </p:spPr>
        <p:txBody>
          <a:bodyPr>
            <a:normAutofit/>
          </a:bodyPr>
          <a:lstStyle/>
          <a:p>
            <a:r>
              <a:rPr lang="en-US" sz="2300" dirty="0">
                <a:latin typeface="Times New Roman" pitchFamily="18" charset="0"/>
                <a:cs typeface="Times New Roman" pitchFamily="18" charset="0"/>
              </a:rPr>
              <a:t>Need and Importance of the Course</a:t>
            </a:r>
          </a:p>
        </p:txBody>
      </p:sp>
      <p:sp>
        <p:nvSpPr>
          <p:cNvPr id="5" name="Slide Number Placeholder 4">
            <a:extLst>
              <a:ext uri="{FF2B5EF4-FFF2-40B4-BE49-F238E27FC236}">
                <a16:creationId xmlns:a16="http://schemas.microsoft.com/office/drawing/2014/main" xmlns="" id="{FE39D599-C156-4048-ADCB-8DBE549318BE}"/>
              </a:ext>
            </a:extLst>
          </p:cNvPr>
          <p:cNvSpPr>
            <a:spLocks noGrp="1"/>
          </p:cNvSpPr>
          <p:nvPr>
            <p:ph type="sldNum" sz="quarter" idx="12"/>
          </p:nvPr>
        </p:nvSpPr>
        <p:spPr/>
        <p:txBody>
          <a:bodyPr/>
          <a:lstStyle/>
          <a:p>
            <a:fld id="{98F4A237-58DC-4CB8-A92A-C7FDFBDB682E}" type="slidenum">
              <a:rPr lang="en-US" smtClean="0"/>
              <a:pPr/>
              <a:t>5</a:t>
            </a:fld>
            <a:endParaRPr lang="en-US" dirty="0"/>
          </a:p>
        </p:txBody>
      </p:sp>
    </p:spTree>
    <p:extLst>
      <p:ext uri="{BB962C8B-B14F-4D97-AF65-F5344CB8AC3E}">
        <p14:creationId xmlns:p14="http://schemas.microsoft.com/office/powerpoint/2010/main" xmlns="" val="18806211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406400" y="500062"/>
            <a:ext cx="7823200" cy="6215063"/>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98F4A237-58DC-4CB8-A92A-C7FDFBDB682E}" type="slidenum">
              <a:rPr lang="en-US" smtClean="0"/>
              <a:pPr/>
              <a:t>50</a:t>
            </a:fld>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189027" y="90295"/>
            <a:ext cx="4167699" cy="449820"/>
          </a:xfrm>
          <a:prstGeom prst="rect">
            <a:avLst/>
          </a:prstGeom>
        </p:spPr>
        <p:txBody>
          <a:bodyPr vert="horz" wrap="square" lIns="0" tIns="33990" rIns="0" bIns="0" rtlCol="0">
            <a:spAutoFit/>
          </a:bodyPr>
          <a:lstStyle/>
          <a:p>
            <a:pPr marL="25178">
              <a:spcBef>
                <a:spcPts val="268"/>
              </a:spcBef>
            </a:pPr>
            <a:r>
              <a:rPr sz="2700" b="1" spc="30" dirty="0">
                <a:solidFill>
                  <a:srgbClr val="FFFFFF"/>
                </a:solidFill>
                <a:latin typeface="Arial"/>
                <a:cs typeface="Arial"/>
              </a:rPr>
              <a:t>Artificial neural</a:t>
            </a:r>
            <a:r>
              <a:rPr sz="2700" b="1" spc="-79" dirty="0">
                <a:solidFill>
                  <a:srgbClr val="FFFFFF"/>
                </a:solidFill>
                <a:latin typeface="Arial"/>
                <a:cs typeface="Arial"/>
              </a:rPr>
              <a:t> </a:t>
            </a:r>
            <a:r>
              <a:rPr sz="2700" b="1" spc="20" dirty="0">
                <a:solidFill>
                  <a:srgbClr val="FFFFFF"/>
                </a:solidFill>
                <a:latin typeface="Arial"/>
                <a:cs typeface="Arial"/>
              </a:rPr>
              <a:t>network</a:t>
            </a:r>
            <a:endParaRPr sz="2700">
              <a:latin typeface="Arial"/>
              <a:cs typeface="Arial"/>
            </a:endParaRPr>
          </a:p>
        </p:txBody>
      </p:sp>
      <p:sp>
        <p:nvSpPr>
          <p:cNvPr id="5" name="object 5"/>
          <p:cNvSpPr txBox="1"/>
          <p:nvPr/>
        </p:nvSpPr>
        <p:spPr>
          <a:xfrm>
            <a:off x="203200" y="642939"/>
            <a:ext cx="8661869" cy="5224127"/>
          </a:xfrm>
          <a:prstGeom prst="rect">
            <a:avLst/>
          </a:prstGeom>
        </p:spPr>
        <p:txBody>
          <a:bodyPr vert="horz" wrap="square" lIns="0" tIns="13848" rIns="0" bIns="0" rtlCol="0">
            <a:spAutoFit/>
          </a:bodyPr>
          <a:lstStyle/>
          <a:p>
            <a:pPr marL="25178" marR="728893">
              <a:lnSpc>
                <a:spcPct val="102600"/>
              </a:lnSpc>
              <a:spcBef>
                <a:spcPts val="109"/>
              </a:spcBef>
              <a:buFont typeface="Wingdings" pitchFamily="2" charset="2"/>
              <a:buChar char="q"/>
            </a:pPr>
            <a:r>
              <a:rPr sz="2200" spc="-10" dirty="0">
                <a:latin typeface="Arial"/>
                <a:cs typeface="Arial"/>
              </a:rPr>
              <a:t>Note that, </a:t>
            </a:r>
            <a:r>
              <a:rPr sz="2200" spc="-20" dirty="0">
                <a:latin typeface="Arial"/>
                <a:cs typeface="Arial"/>
              </a:rPr>
              <a:t>a </a:t>
            </a:r>
            <a:r>
              <a:rPr sz="2200" spc="-10" dirty="0">
                <a:latin typeface="Arial"/>
                <a:cs typeface="Arial"/>
              </a:rPr>
              <a:t>biological neuron </a:t>
            </a:r>
            <a:r>
              <a:rPr sz="2200" spc="-20" dirty="0">
                <a:latin typeface="Arial"/>
                <a:cs typeface="Arial"/>
              </a:rPr>
              <a:t>receives </a:t>
            </a:r>
            <a:r>
              <a:rPr sz="2200" spc="-10" dirty="0">
                <a:latin typeface="Arial"/>
                <a:cs typeface="Arial"/>
              </a:rPr>
              <a:t>all inputs through the  dendrites, </a:t>
            </a:r>
            <a:r>
              <a:rPr sz="2200" spc="-20" dirty="0">
                <a:latin typeface="Arial"/>
                <a:cs typeface="Arial"/>
              </a:rPr>
              <a:t>sums them and </a:t>
            </a:r>
            <a:r>
              <a:rPr sz="2200" spc="-10" dirty="0">
                <a:latin typeface="Arial"/>
                <a:cs typeface="Arial"/>
              </a:rPr>
              <a:t>produces </a:t>
            </a:r>
            <a:r>
              <a:rPr sz="2200" spc="-20" dirty="0">
                <a:latin typeface="Arial"/>
                <a:cs typeface="Arial"/>
              </a:rPr>
              <a:t>an </a:t>
            </a:r>
            <a:r>
              <a:rPr sz="2200" spc="-10" dirty="0">
                <a:latin typeface="Arial"/>
                <a:cs typeface="Arial"/>
              </a:rPr>
              <a:t>output if the </a:t>
            </a:r>
            <a:r>
              <a:rPr sz="2200" spc="-20" dirty="0">
                <a:latin typeface="Arial"/>
                <a:cs typeface="Arial"/>
              </a:rPr>
              <a:t>sum </a:t>
            </a:r>
            <a:r>
              <a:rPr sz="2200" spc="-10" dirty="0">
                <a:latin typeface="Arial"/>
                <a:cs typeface="Arial"/>
              </a:rPr>
              <a:t>is  </a:t>
            </a:r>
            <a:r>
              <a:rPr sz="2200" spc="-20" dirty="0">
                <a:latin typeface="Arial"/>
                <a:cs typeface="Arial"/>
              </a:rPr>
              <a:t>greater </a:t>
            </a:r>
            <a:r>
              <a:rPr sz="2200" spc="-10" dirty="0">
                <a:latin typeface="Arial"/>
                <a:cs typeface="Arial"/>
              </a:rPr>
              <a:t>than </a:t>
            </a:r>
            <a:r>
              <a:rPr sz="2200" spc="-20" dirty="0">
                <a:latin typeface="Arial"/>
                <a:cs typeface="Arial"/>
              </a:rPr>
              <a:t>a </a:t>
            </a:r>
            <a:r>
              <a:rPr sz="2200" spc="-10" dirty="0">
                <a:latin typeface="Arial"/>
                <a:cs typeface="Arial"/>
              </a:rPr>
              <a:t>threshold</a:t>
            </a:r>
            <a:r>
              <a:rPr sz="2200" dirty="0">
                <a:latin typeface="Arial"/>
                <a:cs typeface="Arial"/>
              </a:rPr>
              <a:t> </a:t>
            </a:r>
            <a:r>
              <a:rPr sz="2200" spc="-30" dirty="0">
                <a:latin typeface="Arial"/>
                <a:cs typeface="Arial"/>
              </a:rPr>
              <a:t>value.</a:t>
            </a:r>
            <a:endParaRPr sz="2200">
              <a:latin typeface="Arial"/>
              <a:cs typeface="Arial"/>
            </a:endParaRPr>
          </a:p>
          <a:p>
            <a:pPr marL="25178" marR="736447">
              <a:lnSpc>
                <a:spcPct val="102600"/>
              </a:lnSpc>
              <a:spcBef>
                <a:spcPts val="1715"/>
              </a:spcBef>
              <a:buFont typeface="Wingdings" pitchFamily="2" charset="2"/>
              <a:buChar char="q"/>
            </a:pPr>
            <a:r>
              <a:rPr sz="2200" spc="-20" dirty="0">
                <a:latin typeface="Arial"/>
                <a:cs typeface="Arial"/>
              </a:rPr>
              <a:t>The </a:t>
            </a:r>
            <a:r>
              <a:rPr sz="2200" spc="-10" dirty="0">
                <a:latin typeface="Arial"/>
                <a:cs typeface="Arial"/>
              </a:rPr>
              <a:t>input signals are passed </a:t>
            </a:r>
            <a:r>
              <a:rPr sz="2200" spc="-20" dirty="0">
                <a:latin typeface="Arial"/>
                <a:cs typeface="Arial"/>
              </a:rPr>
              <a:t>on </a:t>
            </a:r>
            <a:r>
              <a:rPr sz="2200" spc="-10" dirty="0">
                <a:latin typeface="Arial"/>
                <a:cs typeface="Arial"/>
              </a:rPr>
              <a:t>to the cell </a:t>
            </a:r>
            <a:r>
              <a:rPr sz="2200" spc="-20" dirty="0">
                <a:latin typeface="Arial"/>
                <a:cs typeface="Arial"/>
              </a:rPr>
              <a:t>body </a:t>
            </a:r>
            <a:r>
              <a:rPr sz="2200" spc="-10" dirty="0">
                <a:latin typeface="Arial"/>
                <a:cs typeface="Arial"/>
              </a:rPr>
              <a:t>through the  </a:t>
            </a:r>
            <a:r>
              <a:rPr sz="2200" spc="-20" dirty="0">
                <a:latin typeface="Arial"/>
                <a:cs typeface="Arial"/>
              </a:rPr>
              <a:t>synapse, </a:t>
            </a:r>
            <a:r>
              <a:rPr sz="2200" spc="-10" dirty="0">
                <a:latin typeface="Arial"/>
                <a:cs typeface="Arial"/>
              </a:rPr>
              <a:t>which </a:t>
            </a:r>
            <a:r>
              <a:rPr sz="2200" spc="-40" dirty="0">
                <a:latin typeface="Arial"/>
                <a:cs typeface="Arial"/>
              </a:rPr>
              <a:t>may </a:t>
            </a:r>
            <a:r>
              <a:rPr sz="2200" spc="-20" dirty="0">
                <a:latin typeface="Arial"/>
                <a:cs typeface="Arial"/>
              </a:rPr>
              <a:t>accelerate </a:t>
            </a:r>
            <a:r>
              <a:rPr sz="2200" spc="-10" dirty="0">
                <a:latin typeface="Arial"/>
                <a:cs typeface="Arial"/>
              </a:rPr>
              <a:t>or retard </a:t>
            </a:r>
            <a:r>
              <a:rPr sz="2200" spc="-20" dirty="0">
                <a:latin typeface="Arial"/>
                <a:cs typeface="Arial"/>
              </a:rPr>
              <a:t>an </a:t>
            </a:r>
            <a:r>
              <a:rPr sz="2200" spc="-10" dirty="0">
                <a:latin typeface="Arial"/>
                <a:cs typeface="Arial"/>
              </a:rPr>
              <a:t>arriving</a:t>
            </a:r>
            <a:r>
              <a:rPr sz="2200" spc="79" dirty="0">
                <a:latin typeface="Arial"/>
                <a:cs typeface="Arial"/>
              </a:rPr>
              <a:t> </a:t>
            </a:r>
            <a:r>
              <a:rPr sz="2200" spc="-10" dirty="0">
                <a:latin typeface="Arial"/>
                <a:cs typeface="Arial"/>
              </a:rPr>
              <a:t>signal.</a:t>
            </a:r>
            <a:endParaRPr sz="2200">
              <a:latin typeface="Arial"/>
              <a:cs typeface="Arial"/>
            </a:endParaRPr>
          </a:p>
          <a:p>
            <a:pPr marL="25178" marR="648325">
              <a:lnSpc>
                <a:spcPct val="102600"/>
              </a:lnSpc>
              <a:spcBef>
                <a:spcPts val="1725"/>
              </a:spcBef>
              <a:buFont typeface="Wingdings" pitchFamily="2" charset="2"/>
              <a:buChar char="q"/>
            </a:pPr>
            <a:r>
              <a:rPr sz="2200" spc="-10" dirty="0">
                <a:latin typeface="Arial"/>
                <a:cs typeface="Arial"/>
              </a:rPr>
              <a:t>It is this </a:t>
            </a:r>
            <a:r>
              <a:rPr sz="2200" spc="-20">
                <a:latin typeface="Arial"/>
                <a:cs typeface="Arial"/>
              </a:rPr>
              <a:t>acceleration </a:t>
            </a:r>
            <a:r>
              <a:rPr sz="2200" spc="-10">
                <a:latin typeface="Arial"/>
                <a:cs typeface="Arial"/>
              </a:rPr>
              <a:t> </a:t>
            </a:r>
            <a:r>
              <a:rPr sz="2200" spc="-10" dirty="0">
                <a:latin typeface="Arial"/>
                <a:cs typeface="Arial"/>
              </a:rPr>
              <a:t>of the input signals that is  </a:t>
            </a:r>
            <a:r>
              <a:rPr sz="2200" spc="-20" dirty="0">
                <a:latin typeface="Arial"/>
                <a:cs typeface="Arial"/>
              </a:rPr>
              <a:t>modeled </a:t>
            </a:r>
            <a:r>
              <a:rPr sz="2200" spc="-40" dirty="0">
                <a:latin typeface="Arial"/>
                <a:cs typeface="Arial"/>
              </a:rPr>
              <a:t>by </a:t>
            </a:r>
            <a:r>
              <a:rPr sz="2200" spc="-10" dirty="0">
                <a:latin typeface="Arial"/>
                <a:cs typeface="Arial"/>
              </a:rPr>
              <a:t>the</a:t>
            </a:r>
            <a:r>
              <a:rPr sz="2200" spc="20" dirty="0">
                <a:latin typeface="Arial"/>
                <a:cs typeface="Arial"/>
              </a:rPr>
              <a:t> </a:t>
            </a:r>
            <a:r>
              <a:rPr sz="2200" b="1" spc="-20" dirty="0">
                <a:latin typeface="Arial"/>
                <a:cs typeface="Arial"/>
              </a:rPr>
              <a:t>weights</a:t>
            </a:r>
            <a:r>
              <a:rPr sz="2200" spc="-20" dirty="0">
                <a:latin typeface="Arial"/>
                <a:cs typeface="Arial"/>
              </a:rPr>
              <a:t>.</a:t>
            </a:r>
            <a:endParaRPr sz="2200">
              <a:latin typeface="Arial"/>
              <a:cs typeface="Arial"/>
            </a:endParaRPr>
          </a:p>
          <a:p>
            <a:pPr marL="25178" marR="10071">
              <a:lnSpc>
                <a:spcPct val="102600"/>
              </a:lnSpc>
              <a:spcBef>
                <a:spcPts val="1715"/>
              </a:spcBef>
              <a:buFont typeface="Wingdings" pitchFamily="2" charset="2"/>
              <a:buChar char="q"/>
            </a:pPr>
            <a:r>
              <a:rPr sz="2200" spc="-20" dirty="0">
                <a:latin typeface="Arial"/>
                <a:cs typeface="Arial"/>
              </a:rPr>
              <a:t>An </a:t>
            </a:r>
            <a:r>
              <a:rPr sz="2200" spc="-30" dirty="0">
                <a:latin typeface="Arial"/>
                <a:cs typeface="Arial"/>
              </a:rPr>
              <a:t>effective </a:t>
            </a:r>
            <a:r>
              <a:rPr sz="2200" spc="-20" dirty="0">
                <a:latin typeface="Arial"/>
                <a:cs typeface="Arial"/>
              </a:rPr>
              <a:t>synapse, </a:t>
            </a:r>
            <a:r>
              <a:rPr sz="2200" spc="-10" dirty="0">
                <a:latin typeface="Arial"/>
                <a:cs typeface="Arial"/>
              </a:rPr>
              <a:t>which </a:t>
            </a:r>
            <a:r>
              <a:rPr sz="2200" spc="-20" dirty="0">
                <a:latin typeface="Arial"/>
                <a:cs typeface="Arial"/>
              </a:rPr>
              <a:t>transmits a </a:t>
            </a:r>
            <a:r>
              <a:rPr sz="2200" spc="-10" dirty="0">
                <a:latin typeface="Arial"/>
                <a:cs typeface="Arial"/>
              </a:rPr>
              <a:t>stronger signal will </a:t>
            </a:r>
            <a:r>
              <a:rPr sz="2200" spc="-40" dirty="0">
                <a:latin typeface="Arial"/>
                <a:cs typeface="Arial"/>
              </a:rPr>
              <a:t>have </a:t>
            </a:r>
            <a:r>
              <a:rPr sz="2200" spc="-20" dirty="0">
                <a:latin typeface="Arial"/>
                <a:cs typeface="Arial"/>
              </a:rPr>
              <a:t>a  </a:t>
            </a:r>
            <a:r>
              <a:rPr sz="2200" spc="-10" dirty="0">
                <a:latin typeface="Arial"/>
                <a:cs typeface="Arial"/>
              </a:rPr>
              <a:t>correspondingly larger </a:t>
            </a:r>
            <a:r>
              <a:rPr sz="2200" spc="-20" dirty="0">
                <a:latin typeface="Arial"/>
                <a:cs typeface="Arial"/>
              </a:rPr>
              <a:t>weights </a:t>
            </a:r>
            <a:r>
              <a:rPr sz="2200" spc="-10" dirty="0">
                <a:latin typeface="Arial"/>
                <a:cs typeface="Arial"/>
              </a:rPr>
              <a:t>while </a:t>
            </a:r>
            <a:r>
              <a:rPr sz="2200" spc="-20" dirty="0">
                <a:latin typeface="Arial"/>
                <a:cs typeface="Arial"/>
              </a:rPr>
              <a:t>a weak </a:t>
            </a:r>
            <a:r>
              <a:rPr sz="2200" spc="-10" dirty="0">
                <a:latin typeface="Arial"/>
                <a:cs typeface="Arial"/>
              </a:rPr>
              <a:t>synapse will </a:t>
            </a:r>
            <a:r>
              <a:rPr sz="2200" spc="-40" dirty="0">
                <a:latin typeface="Arial"/>
                <a:cs typeface="Arial"/>
              </a:rPr>
              <a:t>have  </a:t>
            </a:r>
            <a:r>
              <a:rPr sz="2200" spc="-10" dirty="0">
                <a:latin typeface="Arial"/>
                <a:cs typeface="Arial"/>
              </a:rPr>
              <a:t>smaller</a:t>
            </a:r>
            <a:r>
              <a:rPr sz="2200" spc="-20" dirty="0">
                <a:latin typeface="Arial"/>
                <a:cs typeface="Arial"/>
              </a:rPr>
              <a:t> weights.</a:t>
            </a:r>
            <a:endParaRPr sz="2200">
              <a:latin typeface="Arial"/>
              <a:cs typeface="Arial"/>
            </a:endParaRPr>
          </a:p>
          <a:p>
            <a:pPr marL="25178" marR="823310">
              <a:lnSpc>
                <a:spcPct val="102600"/>
              </a:lnSpc>
              <a:spcBef>
                <a:spcPts val="1715"/>
              </a:spcBef>
              <a:buFont typeface="Wingdings" pitchFamily="2" charset="2"/>
              <a:buChar char="q"/>
            </a:pPr>
            <a:r>
              <a:rPr sz="2200" spc="-20" dirty="0">
                <a:latin typeface="Arial"/>
                <a:cs typeface="Arial"/>
              </a:rPr>
              <a:t>Thus, weights </a:t>
            </a:r>
            <a:r>
              <a:rPr sz="2200" spc="-10" dirty="0">
                <a:latin typeface="Arial"/>
                <a:cs typeface="Arial"/>
              </a:rPr>
              <a:t>here are </a:t>
            </a:r>
            <a:r>
              <a:rPr sz="2200" spc="-20" dirty="0">
                <a:latin typeface="Arial"/>
                <a:cs typeface="Arial"/>
              </a:rPr>
              <a:t>multiplicative factors </a:t>
            </a:r>
            <a:r>
              <a:rPr sz="2200" spc="-10" dirty="0">
                <a:latin typeface="Arial"/>
                <a:cs typeface="Arial"/>
              </a:rPr>
              <a:t>of the inputs to  account </a:t>
            </a:r>
            <a:r>
              <a:rPr sz="2200" spc="-40" dirty="0">
                <a:latin typeface="Arial"/>
                <a:cs typeface="Arial"/>
              </a:rPr>
              <a:t>for </a:t>
            </a:r>
            <a:r>
              <a:rPr sz="2200" spc="-10" dirty="0">
                <a:latin typeface="Arial"/>
                <a:cs typeface="Arial"/>
              </a:rPr>
              <a:t>the strength of the</a:t>
            </a:r>
            <a:r>
              <a:rPr sz="2200" dirty="0">
                <a:latin typeface="Arial"/>
                <a:cs typeface="Arial"/>
              </a:rPr>
              <a:t> </a:t>
            </a:r>
            <a:r>
              <a:rPr sz="2200" spc="-20" dirty="0">
                <a:latin typeface="Arial"/>
                <a:cs typeface="Arial"/>
              </a:rPr>
              <a:t>synapse.</a:t>
            </a:r>
            <a:endParaRPr sz="2200">
              <a:latin typeface="Arial"/>
              <a:cs typeface="Arial"/>
            </a:endParaRPr>
          </a:p>
        </p:txBody>
      </p:sp>
      <p:grpSp>
        <p:nvGrpSpPr>
          <p:cNvPr id="4" name="object 10"/>
          <p:cNvGrpSpPr/>
          <p:nvPr/>
        </p:nvGrpSpPr>
        <p:grpSpPr>
          <a:xfrm>
            <a:off x="2" y="6592892"/>
            <a:ext cx="9140221" cy="256702"/>
            <a:chOff x="0" y="3326968"/>
            <a:chExt cx="4608195" cy="129539"/>
          </a:xfrm>
        </p:grpSpPr>
        <p:sp>
          <p:nvSpPr>
            <p:cNvPr id="11" name="object 11"/>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2" name="object 12"/>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3" name="object 13"/>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5" name="object 15"/>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14" name="Date Placeholder 1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16" name="Slide Number Placeholder 15"/>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51</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189027" y="90295"/>
            <a:ext cx="4167699" cy="449820"/>
          </a:xfrm>
          <a:prstGeom prst="rect">
            <a:avLst/>
          </a:prstGeom>
        </p:spPr>
        <p:txBody>
          <a:bodyPr vert="horz" wrap="square" lIns="0" tIns="33990" rIns="0" bIns="0" rtlCol="0">
            <a:spAutoFit/>
          </a:bodyPr>
          <a:lstStyle/>
          <a:p>
            <a:pPr marL="25178">
              <a:spcBef>
                <a:spcPts val="268"/>
              </a:spcBef>
            </a:pPr>
            <a:r>
              <a:rPr sz="2700" b="1" spc="30" dirty="0">
                <a:solidFill>
                  <a:srgbClr val="FFFFFF"/>
                </a:solidFill>
                <a:latin typeface="Arial"/>
                <a:cs typeface="Arial"/>
              </a:rPr>
              <a:t>Artificial neural</a:t>
            </a:r>
            <a:r>
              <a:rPr sz="2700" b="1" spc="-79" dirty="0">
                <a:solidFill>
                  <a:srgbClr val="FFFFFF"/>
                </a:solidFill>
                <a:latin typeface="Arial"/>
                <a:cs typeface="Arial"/>
              </a:rPr>
              <a:t> </a:t>
            </a:r>
            <a:r>
              <a:rPr sz="2700" b="1" spc="20" dirty="0">
                <a:solidFill>
                  <a:srgbClr val="FFFFFF"/>
                </a:solidFill>
                <a:latin typeface="Arial"/>
                <a:cs typeface="Arial"/>
              </a:rPr>
              <a:t>network</a:t>
            </a:r>
            <a:endParaRPr sz="2700">
              <a:latin typeface="Arial"/>
              <a:cs typeface="Arial"/>
            </a:endParaRPr>
          </a:p>
        </p:txBody>
      </p:sp>
      <p:sp>
        <p:nvSpPr>
          <p:cNvPr id="4" name="object 4"/>
          <p:cNvSpPr/>
          <p:nvPr/>
        </p:nvSpPr>
        <p:spPr>
          <a:xfrm>
            <a:off x="534660" y="1040528"/>
            <a:ext cx="152349" cy="15220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99205" y="898055"/>
            <a:ext cx="7767362" cy="711354"/>
          </a:xfrm>
          <a:prstGeom prst="rect">
            <a:avLst/>
          </a:prstGeom>
        </p:spPr>
        <p:txBody>
          <a:bodyPr vert="horz" wrap="square" lIns="0" tIns="13848" rIns="0" bIns="0" rtlCol="0">
            <a:spAutoFit/>
          </a:bodyPr>
          <a:lstStyle/>
          <a:p>
            <a:pPr marL="25178" marR="10071">
              <a:lnSpc>
                <a:spcPct val="102600"/>
              </a:lnSpc>
              <a:spcBef>
                <a:spcPts val="109"/>
              </a:spcBef>
            </a:pPr>
            <a:r>
              <a:rPr sz="2200" spc="-20" dirty="0">
                <a:latin typeface="Arial"/>
                <a:cs typeface="Arial"/>
              </a:rPr>
              <a:t>Hence, </a:t>
            </a:r>
            <a:r>
              <a:rPr sz="2200" spc="-10" dirty="0">
                <a:latin typeface="Arial"/>
                <a:cs typeface="Arial"/>
              </a:rPr>
              <a:t>the total input </a:t>
            </a:r>
            <a:r>
              <a:rPr sz="2200" spc="-40" dirty="0">
                <a:latin typeface="Arial"/>
                <a:cs typeface="Arial"/>
              </a:rPr>
              <a:t>say </a:t>
            </a:r>
            <a:r>
              <a:rPr sz="2200" i="1" spc="-10" dirty="0">
                <a:latin typeface="Arial"/>
                <a:cs typeface="Arial"/>
              </a:rPr>
              <a:t>I </a:t>
            </a:r>
            <a:r>
              <a:rPr sz="2200" spc="-20" dirty="0">
                <a:latin typeface="Arial"/>
                <a:cs typeface="Arial"/>
              </a:rPr>
              <a:t>received </a:t>
            </a:r>
            <a:r>
              <a:rPr sz="2200" spc="-40" dirty="0">
                <a:latin typeface="Arial"/>
                <a:cs typeface="Arial"/>
              </a:rPr>
              <a:t>by </a:t>
            </a:r>
            <a:r>
              <a:rPr sz="2200" spc="-10" dirty="0">
                <a:latin typeface="Arial"/>
                <a:cs typeface="Arial"/>
              </a:rPr>
              <a:t>the </a:t>
            </a:r>
            <a:r>
              <a:rPr sz="2200" spc="-20" dirty="0">
                <a:latin typeface="Arial"/>
                <a:cs typeface="Arial"/>
              </a:rPr>
              <a:t>soma </a:t>
            </a:r>
            <a:r>
              <a:rPr sz="2200" spc="-10" dirty="0">
                <a:latin typeface="Arial"/>
                <a:cs typeface="Arial"/>
              </a:rPr>
              <a:t>of the </a:t>
            </a:r>
            <a:r>
              <a:rPr sz="2200" dirty="0">
                <a:latin typeface="Arial"/>
                <a:cs typeface="Arial"/>
              </a:rPr>
              <a:t>artificial  </a:t>
            </a:r>
            <a:r>
              <a:rPr sz="2200" spc="-10" dirty="0">
                <a:latin typeface="Arial"/>
                <a:cs typeface="Arial"/>
              </a:rPr>
              <a:t>neuron</a:t>
            </a:r>
            <a:r>
              <a:rPr sz="2200" spc="-20" dirty="0">
                <a:latin typeface="Arial"/>
                <a:cs typeface="Arial"/>
              </a:rPr>
              <a:t> </a:t>
            </a:r>
            <a:r>
              <a:rPr sz="2200" spc="-10" dirty="0">
                <a:latin typeface="Arial"/>
                <a:cs typeface="Arial"/>
              </a:rPr>
              <a:t>is</a:t>
            </a:r>
            <a:endParaRPr sz="2200">
              <a:latin typeface="Arial"/>
              <a:cs typeface="Arial"/>
            </a:endParaRPr>
          </a:p>
        </p:txBody>
      </p:sp>
      <p:sp>
        <p:nvSpPr>
          <p:cNvPr id="6" name="object 6"/>
          <p:cNvSpPr txBox="1"/>
          <p:nvPr/>
        </p:nvSpPr>
        <p:spPr>
          <a:xfrm>
            <a:off x="2226073" y="1730477"/>
            <a:ext cx="3988849" cy="361436"/>
          </a:xfrm>
          <a:prstGeom prst="rect">
            <a:avLst/>
          </a:prstGeom>
        </p:spPr>
        <p:txBody>
          <a:bodyPr vert="horz" wrap="square" lIns="0" tIns="22660" rIns="0" bIns="0" rtlCol="0">
            <a:spAutoFit/>
          </a:bodyPr>
          <a:lstStyle/>
          <a:p>
            <a:pPr marL="75533">
              <a:spcBef>
                <a:spcPts val="179"/>
              </a:spcBef>
            </a:pPr>
            <a:r>
              <a:rPr sz="2200" i="1" spc="-10" dirty="0">
                <a:latin typeface="Arial"/>
                <a:cs typeface="Arial"/>
              </a:rPr>
              <a:t>I </a:t>
            </a:r>
            <a:r>
              <a:rPr sz="2200" spc="-59" dirty="0">
                <a:latin typeface="Lucida Sans Unicode"/>
                <a:cs typeface="Lucida Sans Unicode"/>
              </a:rPr>
              <a:t>= </a:t>
            </a:r>
            <a:r>
              <a:rPr sz="2200" i="1" spc="10" dirty="0">
                <a:latin typeface="Arial"/>
                <a:cs typeface="Arial"/>
              </a:rPr>
              <a:t>w</a:t>
            </a:r>
            <a:r>
              <a:rPr sz="2400" spc="14" baseline="-13888" dirty="0">
                <a:latin typeface="Arial"/>
                <a:cs typeface="Arial"/>
              </a:rPr>
              <a:t>1</a:t>
            </a:r>
            <a:r>
              <a:rPr sz="2200" i="1" spc="10" dirty="0">
                <a:latin typeface="Arial"/>
                <a:cs typeface="Arial"/>
              </a:rPr>
              <a:t>x</a:t>
            </a:r>
            <a:r>
              <a:rPr sz="2400" spc="14" baseline="-13888" dirty="0">
                <a:latin typeface="Arial"/>
                <a:cs typeface="Arial"/>
              </a:rPr>
              <a:t>1 </a:t>
            </a:r>
            <a:r>
              <a:rPr sz="2200" spc="-59" dirty="0">
                <a:latin typeface="Lucida Sans Unicode"/>
                <a:cs typeface="Lucida Sans Unicode"/>
              </a:rPr>
              <a:t>+ </a:t>
            </a:r>
            <a:r>
              <a:rPr sz="2200" i="1" spc="10" dirty="0">
                <a:latin typeface="Arial"/>
                <a:cs typeface="Arial"/>
              </a:rPr>
              <a:t>w</a:t>
            </a:r>
            <a:r>
              <a:rPr sz="2400" spc="14" baseline="-13888" dirty="0">
                <a:latin typeface="Arial"/>
                <a:cs typeface="Arial"/>
              </a:rPr>
              <a:t>2</a:t>
            </a:r>
            <a:r>
              <a:rPr sz="2200" i="1" spc="10" dirty="0">
                <a:latin typeface="Arial"/>
                <a:cs typeface="Arial"/>
              </a:rPr>
              <a:t>x</a:t>
            </a:r>
            <a:r>
              <a:rPr sz="2400" spc="14" baseline="-13888" dirty="0">
                <a:latin typeface="Arial"/>
                <a:cs typeface="Arial"/>
              </a:rPr>
              <a:t>2 </a:t>
            </a:r>
            <a:r>
              <a:rPr sz="2200" spc="-59" dirty="0">
                <a:latin typeface="Lucida Sans Unicode"/>
                <a:cs typeface="Lucida Sans Unicode"/>
              </a:rPr>
              <a:t>+ </a:t>
            </a:r>
            <a:r>
              <a:rPr sz="2200" i="1" dirty="0">
                <a:latin typeface="Arial Narrow"/>
                <a:cs typeface="Arial Narrow"/>
              </a:rPr>
              <a:t>· · · </a:t>
            </a:r>
            <a:r>
              <a:rPr sz="2200" spc="-59" dirty="0">
                <a:latin typeface="Lucida Sans Unicode"/>
                <a:cs typeface="Lucida Sans Unicode"/>
              </a:rPr>
              <a:t>+ </a:t>
            </a:r>
            <a:r>
              <a:rPr sz="2200" i="1" spc="20" dirty="0">
                <a:latin typeface="Arial"/>
                <a:cs typeface="Arial"/>
              </a:rPr>
              <a:t>w</a:t>
            </a:r>
            <a:r>
              <a:rPr sz="2400" i="1" spc="30" baseline="-10416" dirty="0">
                <a:latin typeface="Arial"/>
                <a:cs typeface="Arial"/>
              </a:rPr>
              <a:t>n</a:t>
            </a:r>
            <a:r>
              <a:rPr sz="2200" i="1" spc="20" dirty="0">
                <a:latin typeface="Arial"/>
                <a:cs typeface="Arial"/>
              </a:rPr>
              <a:t>x</a:t>
            </a:r>
            <a:r>
              <a:rPr sz="2400" i="1" spc="30" baseline="-10416" dirty="0">
                <a:latin typeface="Arial"/>
                <a:cs typeface="Arial"/>
              </a:rPr>
              <a:t>n</a:t>
            </a:r>
            <a:r>
              <a:rPr sz="2400" i="1" spc="-311" baseline="-10416" dirty="0">
                <a:latin typeface="Arial"/>
                <a:cs typeface="Arial"/>
              </a:rPr>
              <a:t> </a:t>
            </a:r>
            <a:r>
              <a:rPr sz="2200" spc="-59" dirty="0">
                <a:latin typeface="Lucida Sans Unicode"/>
                <a:cs typeface="Lucida Sans Unicode"/>
              </a:rPr>
              <a:t>=</a:t>
            </a:r>
            <a:endParaRPr sz="2200">
              <a:latin typeface="Lucida Sans Unicode"/>
              <a:cs typeface="Lucida Sans Unicode"/>
            </a:endParaRPr>
          </a:p>
        </p:txBody>
      </p:sp>
      <p:sp>
        <p:nvSpPr>
          <p:cNvPr id="7" name="object 7"/>
          <p:cNvSpPr txBox="1"/>
          <p:nvPr/>
        </p:nvSpPr>
        <p:spPr>
          <a:xfrm>
            <a:off x="6190236" y="1524562"/>
            <a:ext cx="341325" cy="361436"/>
          </a:xfrm>
          <a:prstGeom prst="rect">
            <a:avLst/>
          </a:prstGeom>
        </p:spPr>
        <p:txBody>
          <a:bodyPr vert="horz" wrap="square" lIns="0" tIns="22660" rIns="0" bIns="0" rtlCol="0">
            <a:spAutoFit/>
          </a:bodyPr>
          <a:lstStyle/>
          <a:p>
            <a:pPr marL="25178">
              <a:spcBef>
                <a:spcPts val="179"/>
              </a:spcBef>
            </a:pPr>
            <a:r>
              <a:rPr sz="2200" spc="932" dirty="0">
                <a:latin typeface="Arial"/>
                <a:cs typeface="Arial"/>
              </a:rPr>
              <a:t>Σ</a:t>
            </a:r>
            <a:endParaRPr sz="2200">
              <a:latin typeface="Arial"/>
              <a:cs typeface="Arial"/>
            </a:endParaRPr>
          </a:p>
        </p:txBody>
      </p:sp>
      <p:sp>
        <p:nvSpPr>
          <p:cNvPr id="8" name="object 8"/>
          <p:cNvSpPr txBox="1"/>
          <p:nvPr/>
        </p:nvSpPr>
        <p:spPr>
          <a:xfrm>
            <a:off x="6480300" y="1677930"/>
            <a:ext cx="390446" cy="476536"/>
          </a:xfrm>
          <a:prstGeom prst="rect">
            <a:avLst/>
          </a:prstGeom>
        </p:spPr>
        <p:txBody>
          <a:bodyPr vert="horz" wrap="square" lIns="0" tIns="57907" rIns="0" bIns="0" rtlCol="0">
            <a:spAutoFit/>
          </a:bodyPr>
          <a:lstStyle/>
          <a:p>
            <a:pPr marL="25178" marR="10071">
              <a:lnSpc>
                <a:spcPts val="1646"/>
              </a:lnSpc>
              <a:spcBef>
                <a:spcPts val="454"/>
              </a:spcBef>
            </a:pPr>
            <a:r>
              <a:rPr sz="1600" i="1" spc="-10" dirty="0">
                <a:latin typeface="Arial"/>
                <a:cs typeface="Arial"/>
              </a:rPr>
              <a:t>n  i</a:t>
            </a:r>
            <a:r>
              <a:rPr sz="1600" i="1" spc="-307" dirty="0">
                <a:latin typeface="Arial"/>
                <a:cs typeface="Arial"/>
              </a:rPr>
              <a:t> </a:t>
            </a:r>
            <a:r>
              <a:rPr sz="1600" spc="-10" dirty="0">
                <a:latin typeface="Goudy Stout"/>
                <a:cs typeface="Goudy Stout"/>
              </a:rPr>
              <a:t>=</a:t>
            </a:r>
            <a:r>
              <a:rPr sz="1600" spc="-10" dirty="0">
                <a:latin typeface="Arial"/>
                <a:cs typeface="Arial"/>
              </a:rPr>
              <a:t>1</a:t>
            </a:r>
            <a:endParaRPr sz="1600">
              <a:latin typeface="Arial"/>
              <a:cs typeface="Arial"/>
            </a:endParaRPr>
          </a:p>
        </p:txBody>
      </p:sp>
      <p:sp>
        <p:nvSpPr>
          <p:cNvPr id="9" name="object 9"/>
          <p:cNvSpPr txBox="1"/>
          <p:nvPr/>
        </p:nvSpPr>
        <p:spPr>
          <a:xfrm>
            <a:off x="6827646" y="1730477"/>
            <a:ext cx="607081" cy="361436"/>
          </a:xfrm>
          <a:prstGeom prst="rect">
            <a:avLst/>
          </a:prstGeom>
        </p:spPr>
        <p:txBody>
          <a:bodyPr vert="horz" wrap="square" lIns="0" tIns="22660" rIns="0" bIns="0" rtlCol="0">
            <a:spAutoFit/>
          </a:bodyPr>
          <a:lstStyle/>
          <a:p>
            <a:pPr marL="75533">
              <a:spcBef>
                <a:spcPts val="179"/>
              </a:spcBef>
            </a:pPr>
            <a:r>
              <a:rPr sz="2200" i="1" spc="-10" dirty="0">
                <a:latin typeface="Arial"/>
                <a:cs typeface="Arial"/>
              </a:rPr>
              <a:t>w</a:t>
            </a:r>
            <a:r>
              <a:rPr sz="2400" i="1" spc="-14" baseline="-13888" dirty="0">
                <a:latin typeface="Arial"/>
                <a:cs typeface="Arial"/>
              </a:rPr>
              <a:t>i</a:t>
            </a:r>
            <a:r>
              <a:rPr sz="2400" i="1" spc="-400" baseline="-13888" dirty="0">
                <a:latin typeface="Arial"/>
                <a:cs typeface="Arial"/>
              </a:rPr>
              <a:t> </a:t>
            </a:r>
            <a:r>
              <a:rPr sz="2200" i="1" spc="-10" dirty="0">
                <a:latin typeface="Arial"/>
                <a:cs typeface="Arial"/>
              </a:rPr>
              <a:t>x</a:t>
            </a:r>
            <a:r>
              <a:rPr sz="2400" i="1" spc="-14" baseline="-13888" dirty="0">
                <a:latin typeface="Arial"/>
                <a:cs typeface="Arial"/>
              </a:rPr>
              <a:t>i</a:t>
            </a:r>
            <a:endParaRPr sz="2400" baseline="-13888">
              <a:latin typeface="Arial"/>
              <a:cs typeface="Arial"/>
            </a:endParaRPr>
          </a:p>
        </p:txBody>
      </p:sp>
      <p:sp>
        <p:nvSpPr>
          <p:cNvPr id="10" name="object 10"/>
          <p:cNvSpPr/>
          <p:nvPr/>
        </p:nvSpPr>
        <p:spPr>
          <a:xfrm>
            <a:off x="534660" y="2364386"/>
            <a:ext cx="152349" cy="152209"/>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799205" y="2221887"/>
            <a:ext cx="7354245" cy="1166784"/>
          </a:xfrm>
          <a:prstGeom prst="rect">
            <a:avLst/>
          </a:prstGeom>
        </p:spPr>
        <p:txBody>
          <a:bodyPr vert="horz" wrap="square" lIns="0" tIns="22660" rIns="0" bIns="0" rtlCol="0">
            <a:spAutoFit/>
          </a:bodyPr>
          <a:lstStyle/>
          <a:p>
            <a:pPr marL="25178">
              <a:spcBef>
                <a:spcPts val="179"/>
              </a:spcBef>
            </a:pPr>
            <a:r>
              <a:rPr sz="2200" spc="-148" dirty="0">
                <a:latin typeface="Arial"/>
                <a:cs typeface="Arial"/>
              </a:rPr>
              <a:t>To </a:t>
            </a:r>
            <a:r>
              <a:rPr sz="2200" spc="-20" dirty="0">
                <a:latin typeface="Arial"/>
                <a:cs typeface="Arial"/>
              </a:rPr>
              <a:t>generate </a:t>
            </a:r>
            <a:r>
              <a:rPr sz="2200" spc="-10" dirty="0">
                <a:latin typeface="Arial"/>
                <a:cs typeface="Arial"/>
              </a:rPr>
              <a:t>the final output </a:t>
            </a:r>
            <a:r>
              <a:rPr sz="2200" i="1" spc="-10" dirty="0">
                <a:latin typeface="Arial"/>
                <a:cs typeface="Arial"/>
              </a:rPr>
              <a:t>y </a:t>
            </a:r>
            <a:r>
              <a:rPr sz="2200" spc="-10" dirty="0">
                <a:latin typeface="Arial"/>
                <a:cs typeface="Arial"/>
              </a:rPr>
              <a:t>, the </a:t>
            </a:r>
            <a:r>
              <a:rPr sz="2200" spc="-20" dirty="0">
                <a:latin typeface="Arial"/>
                <a:cs typeface="Arial"/>
              </a:rPr>
              <a:t>sum </a:t>
            </a:r>
            <a:r>
              <a:rPr sz="2200" spc="-10" dirty="0">
                <a:latin typeface="Arial"/>
                <a:cs typeface="Arial"/>
              </a:rPr>
              <a:t>is passed to </a:t>
            </a:r>
            <a:r>
              <a:rPr sz="2200" spc="-20" dirty="0">
                <a:latin typeface="Arial"/>
                <a:cs typeface="Arial"/>
              </a:rPr>
              <a:t>a </a:t>
            </a:r>
            <a:r>
              <a:rPr sz="2200" spc="-10" dirty="0">
                <a:latin typeface="Arial"/>
                <a:cs typeface="Arial"/>
              </a:rPr>
              <a:t>filter</a:t>
            </a:r>
            <a:r>
              <a:rPr sz="2200" spc="-258" dirty="0">
                <a:latin typeface="Arial"/>
                <a:cs typeface="Arial"/>
              </a:rPr>
              <a:t> </a:t>
            </a:r>
            <a:r>
              <a:rPr sz="2200" i="1" spc="-436" dirty="0">
                <a:latin typeface="Verdana"/>
                <a:cs typeface="Verdana"/>
              </a:rPr>
              <a:t>φ</a:t>
            </a:r>
            <a:endParaRPr sz="2200" dirty="0">
              <a:latin typeface="Verdana"/>
              <a:cs typeface="Verdana"/>
            </a:endParaRPr>
          </a:p>
          <a:p>
            <a:pPr marL="25178">
              <a:spcBef>
                <a:spcPts val="69"/>
              </a:spcBef>
            </a:pPr>
            <a:r>
              <a:rPr sz="2200" spc="-10" dirty="0">
                <a:latin typeface="Arial"/>
                <a:cs typeface="Arial"/>
              </a:rPr>
              <a:t>called </a:t>
            </a:r>
            <a:r>
              <a:rPr sz="2200" spc="-30" dirty="0">
                <a:solidFill>
                  <a:srgbClr val="FF0000"/>
                </a:solidFill>
                <a:latin typeface="Arial"/>
                <a:cs typeface="Arial"/>
              </a:rPr>
              <a:t>transfer </a:t>
            </a:r>
            <a:r>
              <a:rPr sz="2200" spc="-10" dirty="0">
                <a:solidFill>
                  <a:srgbClr val="FF0000"/>
                </a:solidFill>
                <a:latin typeface="Arial"/>
                <a:cs typeface="Arial"/>
              </a:rPr>
              <a:t>function</a:t>
            </a:r>
            <a:r>
              <a:rPr sz="2200" spc="-10" dirty="0">
                <a:latin typeface="Arial"/>
                <a:cs typeface="Arial"/>
              </a:rPr>
              <a:t>, which releases the output.</a:t>
            </a:r>
            <a:endParaRPr sz="2200" dirty="0">
              <a:latin typeface="Arial"/>
              <a:cs typeface="Arial"/>
            </a:endParaRPr>
          </a:p>
          <a:p>
            <a:pPr marL="25178">
              <a:spcBef>
                <a:spcPts val="662"/>
              </a:spcBef>
            </a:pPr>
            <a:r>
              <a:rPr sz="2200" spc="-10" dirty="0">
                <a:latin typeface="Arial"/>
                <a:cs typeface="Arial"/>
              </a:rPr>
              <a:t>That </a:t>
            </a:r>
            <a:r>
              <a:rPr sz="2200" spc="-20" dirty="0">
                <a:latin typeface="Arial"/>
                <a:cs typeface="Arial"/>
              </a:rPr>
              <a:t>is, </a:t>
            </a:r>
            <a:r>
              <a:rPr sz="2200" i="1" spc="-10" dirty="0">
                <a:latin typeface="Arial"/>
                <a:cs typeface="Arial"/>
              </a:rPr>
              <a:t>y </a:t>
            </a:r>
            <a:r>
              <a:rPr sz="2200" spc="-59" dirty="0">
                <a:latin typeface="Lucida Sans Unicode"/>
                <a:cs typeface="Lucida Sans Unicode"/>
              </a:rPr>
              <a:t>=</a:t>
            </a:r>
            <a:r>
              <a:rPr sz="2200" spc="-476" dirty="0">
                <a:latin typeface="Lucida Sans Unicode"/>
                <a:cs typeface="Lucida Sans Unicode"/>
              </a:rPr>
              <a:t> </a:t>
            </a:r>
            <a:r>
              <a:rPr sz="2200" i="1" spc="-20" dirty="0">
                <a:latin typeface="Verdana"/>
                <a:cs typeface="Verdana"/>
              </a:rPr>
              <a:t>φ</a:t>
            </a:r>
            <a:r>
              <a:rPr sz="2200" spc="-20" dirty="0">
                <a:latin typeface="Lucida Sans Unicode"/>
                <a:cs typeface="Lucida Sans Unicode"/>
              </a:rPr>
              <a:t>(</a:t>
            </a:r>
            <a:r>
              <a:rPr sz="2200" i="1" spc="-20" dirty="0">
                <a:latin typeface="Arial"/>
                <a:cs typeface="Arial"/>
              </a:rPr>
              <a:t>I</a:t>
            </a:r>
            <a:r>
              <a:rPr sz="2200" spc="-20" dirty="0">
                <a:latin typeface="Lucida Sans Unicode"/>
                <a:cs typeface="Lucida Sans Unicode"/>
              </a:rPr>
              <a:t>)</a:t>
            </a:r>
            <a:endParaRPr sz="2200" dirty="0">
              <a:latin typeface="Lucida Sans Unicode"/>
              <a:cs typeface="Lucida Sans Unicode"/>
            </a:endParaRPr>
          </a:p>
        </p:txBody>
      </p:sp>
      <p:sp>
        <p:nvSpPr>
          <p:cNvPr id="12" name="object 12"/>
          <p:cNvSpPr/>
          <p:nvPr/>
        </p:nvSpPr>
        <p:spPr>
          <a:xfrm>
            <a:off x="534660" y="3121585"/>
            <a:ext cx="152349" cy="152209"/>
          </a:xfrm>
          <a:prstGeom prst="rect">
            <a:avLst/>
          </a:prstGeom>
          <a:blipFill>
            <a:blip r:embed="rId3" cstate="print"/>
            <a:stretch>
              <a:fillRect/>
            </a:stretch>
          </a:blipFill>
        </p:spPr>
        <p:txBody>
          <a:bodyPr wrap="square" lIns="0" tIns="0" rIns="0" bIns="0" rtlCol="0"/>
          <a:lstStyle/>
          <a:p>
            <a:endParaRPr/>
          </a:p>
        </p:txBody>
      </p:sp>
      <p:grpSp>
        <p:nvGrpSpPr>
          <p:cNvPr id="13" name="object 13"/>
          <p:cNvGrpSpPr/>
          <p:nvPr/>
        </p:nvGrpSpPr>
        <p:grpSpPr>
          <a:xfrm>
            <a:off x="2440883" y="4273428"/>
            <a:ext cx="1967343" cy="1337625"/>
            <a:chOff x="1230611" y="2156498"/>
            <a:chExt cx="991869" cy="675005"/>
          </a:xfrm>
        </p:grpSpPr>
        <p:sp>
          <p:nvSpPr>
            <p:cNvPr id="14" name="object 14"/>
            <p:cNvSpPr/>
            <p:nvPr/>
          </p:nvSpPr>
          <p:spPr>
            <a:xfrm>
              <a:off x="1231449" y="2157336"/>
              <a:ext cx="990600" cy="673735"/>
            </a:xfrm>
            <a:custGeom>
              <a:avLst/>
              <a:gdLst/>
              <a:ahLst/>
              <a:cxnLst/>
              <a:rect l="l" t="t" r="r" b="b"/>
              <a:pathLst>
                <a:path w="990600" h="673735">
                  <a:moveTo>
                    <a:pt x="0" y="0"/>
                  </a:moveTo>
                  <a:lnTo>
                    <a:pt x="593997" y="296988"/>
                  </a:lnTo>
                </a:path>
                <a:path w="990600" h="673735">
                  <a:moveTo>
                    <a:pt x="568152" y="305607"/>
                  </a:moveTo>
                  <a:lnTo>
                    <a:pt x="593997" y="296988"/>
                  </a:lnTo>
                  <a:lnTo>
                    <a:pt x="585405" y="271122"/>
                  </a:lnTo>
                </a:path>
                <a:path w="990600" h="673735">
                  <a:moveTo>
                    <a:pt x="0" y="197954"/>
                  </a:moveTo>
                  <a:lnTo>
                    <a:pt x="591762" y="295856"/>
                  </a:lnTo>
                </a:path>
                <a:path w="990600" h="673735">
                  <a:moveTo>
                    <a:pt x="569549" y="311733"/>
                  </a:moveTo>
                  <a:lnTo>
                    <a:pt x="591762" y="295856"/>
                  </a:lnTo>
                  <a:lnTo>
                    <a:pt x="575836" y="273693"/>
                  </a:lnTo>
                </a:path>
                <a:path w="990600" h="673735">
                  <a:moveTo>
                    <a:pt x="0" y="395986"/>
                  </a:moveTo>
                  <a:lnTo>
                    <a:pt x="593997" y="296988"/>
                  </a:lnTo>
                </a:path>
                <a:path w="990600" h="673735">
                  <a:moveTo>
                    <a:pt x="578141" y="319172"/>
                  </a:moveTo>
                  <a:lnTo>
                    <a:pt x="593997" y="296988"/>
                  </a:lnTo>
                  <a:lnTo>
                    <a:pt x="571785" y="281139"/>
                  </a:lnTo>
                </a:path>
                <a:path w="990600" h="673735">
                  <a:moveTo>
                    <a:pt x="0" y="673186"/>
                  </a:moveTo>
                  <a:lnTo>
                    <a:pt x="593997" y="296988"/>
                  </a:lnTo>
                </a:path>
                <a:path w="990600" h="673735">
                  <a:moveTo>
                    <a:pt x="588060" y="323594"/>
                  </a:moveTo>
                  <a:lnTo>
                    <a:pt x="593997" y="296988"/>
                  </a:lnTo>
                  <a:lnTo>
                    <a:pt x="567384" y="291016"/>
                  </a:lnTo>
                </a:path>
                <a:path w="990600" h="673735">
                  <a:moveTo>
                    <a:pt x="989977" y="296988"/>
                  </a:moveTo>
                  <a:lnTo>
                    <a:pt x="985954" y="241120"/>
                  </a:lnTo>
                  <a:lnTo>
                    <a:pt x="974419" y="189084"/>
                  </a:lnTo>
                  <a:lnTo>
                    <a:pt x="956166" y="141994"/>
                  </a:lnTo>
                  <a:lnTo>
                    <a:pt x="931992" y="100966"/>
                  </a:lnTo>
                  <a:lnTo>
                    <a:pt x="902695" y="67114"/>
                  </a:lnTo>
                  <a:lnTo>
                    <a:pt x="869070" y="41553"/>
                  </a:lnTo>
                  <a:lnTo>
                    <a:pt x="831913" y="25399"/>
                  </a:lnTo>
                  <a:lnTo>
                    <a:pt x="792022" y="19767"/>
                  </a:lnTo>
                  <a:lnTo>
                    <a:pt x="752107" y="25399"/>
                  </a:lnTo>
                  <a:lnTo>
                    <a:pt x="714933" y="41553"/>
                  </a:lnTo>
                  <a:lnTo>
                    <a:pt x="681296" y="67114"/>
                  </a:lnTo>
                  <a:lnTo>
                    <a:pt x="651990" y="100966"/>
                  </a:lnTo>
                  <a:lnTo>
                    <a:pt x="627811" y="141994"/>
                  </a:lnTo>
                  <a:lnTo>
                    <a:pt x="609556" y="189084"/>
                  </a:lnTo>
                  <a:lnTo>
                    <a:pt x="598019" y="241120"/>
                  </a:lnTo>
                  <a:lnTo>
                    <a:pt x="593997" y="296988"/>
                  </a:lnTo>
                  <a:lnTo>
                    <a:pt x="598019" y="352854"/>
                  </a:lnTo>
                  <a:lnTo>
                    <a:pt x="609556" y="404888"/>
                  </a:lnTo>
                  <a:lnTo>
                    <a:pt x="627811" y="451975"/>
                  </a:lnTo>
                  <a:lnTo>
                    <a:pt x="651990" y="492999"/>
                  </a:lnTo>
                  <a:lnTo>
                    <a:pt x="681296" y="526847"/>
                  </a:lnTo>
                  <a:lnTo>
                    <a:pt x="714933" y="552404"/>
                  </a:lnTo>
                  <a:lnTo>
                    <a:pt x="752107" y="568556"/>
                  </a:lnTo>
                  <a:lnTo>
                    <a:pt x="792022" y="574187"/>
                  </a:lnTo>
                  <a:lnTo>
                    <a:pt x="831913" y="568556"/>
                  </a:lnTo>
                  <a:lnTo>
                    <a:pt x="869070" y="552404"/>
                  </a:lnTo>
                  <a:lnTo>
                    <a:pt x="902695" y="526847"/>
                  </a:lnTo>
                  <a:lnTo>
                    <a:pt x="931992" y="492999"/>
                  </a:lnTo>
                  <a:lnTo>
                    <a:pt x="956166" y="451975"/>
                  </a:lnTo>
                  <a:lnTo>
                    <a:pt x="974419" y="404888"/>
                  </a:lnTo>
                  <a:lnTo>
                    <a:pt x="985954" y="352854"/>
                  </a:lnTo>
                  <a:lnTo>
                    <a:pt x="989977" y="296988"/>
                  </a:lnTo>
                  <a:close/>
                </a:path>
              </a:pathLst>
            </a:custGeom>
            <a:ln w="3175">
              <a:solidFill>
                <a:srgbClr val="000000"/>
              </a:solidFill>
            </a:ln>
          </p:spPr>
          <p:txBody>
            <a:bodyPr wrap="square" lIns="0" tIns="0" rIns="0" bIns="0" rtlCol="0"/>
            <a:lstStyle/>
            <a:p>
              <a:endParaRPr/>
            </a:p>
          </p:txBody>
        </p:sp>
        <p:sp>
          <p:nvSpPr>
            <p:cNvPr id="15" name="object 15"/>
            <p:cNvSpPr/>
            <p:nvPr/>
          </p:nvSpPr>
          <p:spPr>
            <a:xfrm>
              <a:off x="1896394" y="2311009"/>
              <a:ext cx="263340" cy="299952"/>
            </a:xfrm>
            <a:prstGeom prst="rect">
              <a:avLst/>
            </a:prstGeom>
            <a:blipFill>
              <a:blip r:embed="rId4" cstate="print"/>
              <a:stretch>
                <a:fillRect/>
              </a:stretch>
            </a:blipFill>
          </p:spPr>
          <p:txBody>
            <a:bodyPr wrap="square" lIns="0" tIns="0" rIns="0" bIns="0" rtlCol="0"/>
            <a:lstStyle/>
            <a:p>
              <a:endParaRPr/>
            </a:p>
          </p:txBody>
        </p:sp>
      </p:grpSp>
      <p:sp>
        <p:nvSpPr>
          <p:cNvPr id="16" name="object 16"/>
          <p:cNvSpPr txBox="1"/>
          <p:nvPr/>
        </p:nvSpPr>
        <p:spPr>
          <a:xfrm>
            <a:off x="2459390" y="5089056"/>
            <a:ext cx="333425" cy="481945"/>
          </a:xfrm>
          <a:prstGeom prst="rect">
            <a:avLst/>
          </a:prstGeom>
        </p:spPr>
        <p:txBody>
          <a:bodyPr vert="vert" wrap="square" lIns="0" tIns="0" rIns="0" bIns="0" rtlCol="0">
            <a:spAutoFit/>
          </a:bodyPr>
          <a:lstStyle/>
          <a:p>
            <a:pPr marL="25178">
              <a:lnSpc>
                <a:spcPts val="2607"/>
              </a:lnSpc>
            </a:pPr>
            <a:r>
              <a:rPr sz="2200" dirty="0">
                <a:latin typeface="Arial"/>
                <a:cs typeface="Arial"/>
              </a:rPr>
              <a:t>…</a:t>
            </a:r>
            <a:r>
              <a:rPr sz="2200" spc="-10" dirty="0">
                <a:latin typeface="Arial"/>
                <a:cs typeface="Arial"/>
              </a:rPr>
              <a:t>.</a:t>
            </a:r>
            <a:r>
              <a:rPr sz="2200" dirty="0">
                <a:latin typeface="Arial"/>
                <a:cs typeface="Arial"/>
              </a:rPr>
              <a:t>.</a:t>
            </a:r>
            <a:endParaRPr sz="2200">
              <a:latin typeface="Arial"/>
              <a:cs typeface="Arial"/>
            </a:endParaRPr>
          </a:p>
        </p:txBody>
      </p:sp>
      <p:sp>
        <p:nvSpPr>
          <p:cNvPr id="17" name="object 17"/>
          <p:cNvSpPr txBox="1"/>
          <p:nvPr/>
        </p:nvSpPr>
        <p:spPr>
          <a:xfrm>
            <a:off x="2181781" y="4148460"/>
            <a:ext cx="246863" cy="158704"/>
          </a:xfrm>
          <a:prstGeom prst="rect">
            <a:avLst/>
          </a:prstGeom>
        </p:spPr>
        <p:txBody>
          <a:bodyPr vert="horz" wrap="square" lIns="0" tIns="35249" rIns="0" bIns="0" rtlCol="0">
            <a:spAutoFit/>
          </a:bodyPr>
          <a:lstStyle/>
          <a:p>
            <a:pPr marL="75533">
              <a:spcBef>
                <a:spcPts val="278"/>
              </a:spcBef>
            </a:pPr>
            <a:r>
              <a:rPr sz="1200" spc="59" baseline="6944" dirty="0">
                <a:latin typeface="Arial"/>
                <a:cs typeface="Arial"/>
              </a:rPr>
              <a:t>x</a:t>
            </a:r>
            <a:r>
              <a:rPr sz="500" spc="40" dirty="0">
                <a:latin typeface="Arial"/>
                <a:cs typeface="Arial"/>
              </a:rPr>
              <a:t>1</a:t>
            </a:r>
            <a:endParaRPr sz="500">
              <a:latin typeface="Arial"/>
              <a:cs typeface="Arial"/>
            </a:endParaRPr>
          </a:p>
        </p:txBody>
      </p:sp>
      <p:sp>
        <p:nvSpPr>
          <p:cNvPr id="18" name="object 18"/>
          <p:cNvSpPr txBox="1"/>
          <p:nvPr/>
        </p:nvSpPr>
        <p:spPr>
          <a:xfrm>
            <a:off x="2181781" y="4580051"/>
            <a:ext cx="246863" cy="158704"/>
          </a:xfrm>
          <a:prstGeom prst="rect">
            <a:avLst/>
          </a:prstGeom>
        </p:spPr>
        <p:txBody>
          <a:bodyPr vert="horz" wrap="square" lIns="0" tIns="35249" rIns="0" bIns="0" rtlCol="0">
            <a:spAutoFit/>
          </a:bodyPr>
          <a:lstStyle/>
          <a:p>
            <a:pPr marL="75533">
              <a:spcBef>
                <a:spcPts val="278"/>
              </a:spcBef>
            </a:pPr>
            <a:r>
              <a:rPr sz="1200" spc="59" baseline="6944" dirty="0">
                <a:latin typeface="Arial"/>
                <a:cs typeface="Arial"/>
              </a:rPr>
              <a:t>x</a:t>
            </a:r>
            <a:r>
              <a:rPr sz="500" spc="40" dirty="0">
                <a:latin typeface="Arial"/>
                <a:cs typeface="Arial"/>
              </a:rPr>
              <a:t>2</a:t>
            </a:r>
            <a:endParaRPr sz="500">
              <a:latin typeface="Arial"/>
              <a:cs typeface="Arial"/>
            </a:endParaRPr>
          </a:p>
        </p:txBody>
      </p:sp>
      <p:sp>
        <p:nvSpPr>
          <p:cNvPr id="19" name="object 19"/>
          <p:cNvSpPr txBox="1"/>
          <p:nvPr/>
        </p:nvSpPr>
        <p:spPr>
          <a:xfrm>
            <a:off x="2181781" y="5560966"/>
            <a:ext cx="246863" cy="158704"/>
          </a:xfrm>
          <a:prstGeom prst="rect">
            <a:avLst/>
          </a:prstGeom>
        </p:spPr>
        <p:txBody>
          <a:bodyPr vert="horz" wrap="square" lIns="0" tIns="35249" rIns="0" bIns="0" rtlCol="0">
            <a:spAutoFit/>
          </a:bodyPr>
          <a:lstStyle/>
          <a:p>
            <a:pPr marL="75533">
              <a:spcBef>
                <a:spcPts val="278"/>
              </a:spcBef>
            </a:pPr>
            <a:r>
              <a:rPr sz="1200" spc="59" baseline="6944" dirty="0">
                <a:latin typeface="Arial"/>
                <a:cs typeface="Arial"/>
              </a:rPr>
              <a:t>x</a:t>
            </a:r>
            <a:r>
              <a:rPr sz="500" spc="40" dirty="0">
                <a:latin typeface="Arial"/>
                <a:cs typeface="Arial"/>
              </a:rPr>
              <a:t>n</a:t>
            </a:r>
            <a:endParaRPr sz="500">
              <a:latin typeface="Arial"/>
              <a:cs typeface="Arial"/>
            </a:endParaRPr>
          </a:p>
        </p:txBody>
      </p:sp>
      <p:sp>
        <p:nvSpPr>
          <p:cNvPr id="20" name="object 20"/>
          <p:cNvSpPr txBox="1"/>
          <p:nvPr/>
        </p:nvSpPr>
        <p:spPr>
          <a:xfrm>
            <a:off x="2797837" y="4285773"/>
            <a:ext cx="272053" cy="158704"/>
          </a:xfrm>
          <a:prstGeom prst="rect">
            <a:avLst/>
          </a:prstGeom>
        </p:spPr>
        <p:txBody>
          <a:bodyPr vert="horz" wrap="square" lIns="0" tIns="35249" rIns="0" bIns="0" rtlCol="0">
            <a:spAutoFit/>
          </a:bodyPr>
          <a:lstStyle/>
          <a:p>
            <a:pPr marL="75533">
              <a:spcBef>
                <a:spcPts val="278"/>
              </a:spcBef>
            </a:pPr>
            <a:r>
              <a:rPr sz="1200" spc="59" baseline="6944" dirty="0">
                <a:latin typeface="Arial"/>
                <a:cs typeface="Arial"/>
              </a:rPr>
              <a:t>w</a:t>
            </a:r>
            <a:r>
              <a:rPr sz="500" spc="40" dirty="0">
                <a:latin typeface="Arial"/>
                <a:cs typeface="Arial"/>
              </a:rPr>
              <a:t>1</a:t>
            </a:r>
            <a:endParaRPr sz="500">
              <a:latin typeface="Arial"/>
              <a:cs typeface="Arial"/>
            </a:endParaRPr>
          </a:p>
        </p:txBody>
      </p:sp>
      <p:sp>
        <p:nvSpPr>
          <p:cNvPr id="21" name="object 21"/>
          <p:cNvSpPr txBox="1"/>
          <p:nvPr/>
        </p:nvSpPr>
        <p:spPr>
          <a:xfrm>
            <a:off x="2738956" y="4580051"/>
            <a:ext cx="272053" cy="158704"/>
          </a:xfrm>
          <a:prstGeom prst="rect">
            <a:avLst/>
          </a:prstGeom>
        </p:spPr>
        <p:txBody>
          <a:bodyPr vert="horz" wrap="square" lIns="0" tIns="35249" rIns="0" bIns="0" rtlCol="0">
            <a:spAutoFit/>
          </a:bodyPr>
          <a:lstStyle/>
          <a:p>
            <a:pPr marL="75533">
              <a:spcBef>
                <a:spcPts val="278"/>
              </a:spcBef>
            </a:pPr>
            <a:r>
              <a:rPr sz="1200" spc="59" baseline="6944" dirty="0">
                <a:latin typeface="Arial"/>
                <a:cs typeface="Arial"/>
              </a:rPr>
              <a:t>w</a:t>
            </a:r>
            <a:r>
              <a:rPr sz="500" spc="40" dirty="0">
                <a:latin typeface="Arial"/>
                <a:cs typeface="Arial"/>
              </a:rPr>
              <a:t>2</a:t>
            </a:r>
            <a:endParaRPr sz="500">
              <a:latin typeface="Arial"/>
              <a:cs typeface="Arial"/>
            </a:endParaRPr>
          </a:p>
        </p:txBody>
      </p:sp>
      <p:sp>
        <p:nvSpPr>
          <p:cNvPr id="22" name="object 22"/>
          <p:cNvSpPr txBox="1"/>
          <p:nvPr/>
        </p:nvSpPr>
        <p:spPr>
          <a:xfrm>
            <a:off x="2699650" y="4835085"/>
            <a:ext cx="272053" cy="158704"/>
          </a:xfrm>
          <a:prstGeom prst="rect">
            <a:avLst/>
          </a:prstGeom>
        </p:spPr>
        <p:txBody>
          <a:bodyPr vert="horz" wrap="square" lIns="0" tIns="35249" rIns="0" bIns="0" rtlCol="0">
            <a:spAutoFit/>
          </a:bodyPr>
          <a:lstStyle/>
          <a:p>
            <a:pPr marL="75533">
              <a:spcBef>
                <a:spcPts val="278"/>
              </a:spcBef>
            </a:pPr>
            <a:r>
              <a:rPr sz="1200" spc="59" baseline="6944" dirty="0">
                <a:latin typeface="Arial"/>
                <a:cs typeface="Arial"/>
              </a:rPr>
              <a:t>w</a:t>
            </a:r>
            <a:r>
              <a:rPr sz="500" spc="40" dirty="0">
                <a:latin typeface="Arial"/>
                <a:cs typeface="Arial"/>
              </a:rPr>
              <a:t>3</a:t>
            </a:r>
            <a:endParaRPr sz="500">
              <a:latin typeface="Arial"/>
              <a:cs typeface="Arial"/>
            </a:endParaRPr>
          </a:p>
        </p:txBody>
      </p:sp>
      <p:sp>
        <p:nvSpPr>
          <p:cNvPr id="23" name="object 23"/>
          <p:cNvSpPr txBox="1"/>
          <p:nvPr/>
        </p:nvSpPr>
        <p:spPr>
          <a:xfrm>
            <a:off x="2156592" y="4909124"/>
            <a:ext cx="840089" cy="422317"/>
          </a:xfrm>
          <a:prstGeom prst="rect">
            <a:avLst/>
          </a:prstGeom>
        </p:spPr>
        <p:txBody>
          <a:bodyPr vert="horz" wrap="square" lIns="0" tIns="98193" rIns="0" bIns="0" rtlCol="0">
            <a:spAutoFit/>
          </a:bodyPr>
          <a:lstStyle/>
          <a:p>
            <a:pPr marL="100711">
              <a:spcBef>
                <a:spcPts val="773"/>
              </a:spcBef>
            </a:pPr>
            <a:r>
              <a:rPr sz="1200" spc="59" baseline="6944" dirty="0">
                <a:latin typeface="Arial"/>
                <a:cs typeface="Arial"/>
              </a:rPr>
              <a:t>x</a:t>
            </a:r>
            <a:r>
              <a:rPr sz="500" spc="40" dirty="0">
                <a:latin typeface="Arial"/>
                <a:cs typeface="Arial"/>
              </a:rPr>
              <a:t>3</a:t>
            </a:r>
            <a:endParaRPr sz="500">
              <a:latin typeface="Arial"/>
              <a:cs typeface="Arial"/>
            </a:endParaRPr>
          </a:p>
          <a:p>
            <a:pPr marR="85604" algn="r">
              <a:spcBef>
                <a:spcPts val="595"/>
              </a:spcBef>
            </a:pPr>
            <a:r>
              <a:rPr sz="1200" spc="73" baseline="6944" dirty="0">
                <a:latin typeface="Arial"/>
                <a:cs typeface="Arial"/>
              </a:rPr>
              <a:t>w</a:t>
            </a:r>
            <a:r>
              <a:rPr sz="500" spc="30" dirty="0">
                <a:latin typeface="Arial"/>
                <a:cs typeface="Arial"/>
              </a:rPr>
              <a:t>n</a:t>
            </a:r>
            <a:endParaRPr sz="500">
              <a:latin typeface="Arial"/>
              <a:cs typeface="Arial"/>
            </a:endParaRPr>
          </a:p>
        </p:txBody>
      </p:sp>
      <p:grpSp>
        <p:nvGrpSpPr>
          <p:cNvPr id="24" name="object 24"/>
          <p:cNvGrpSpPr/>
          <p:nvPr/>
        </p:nvGrpSpPr>
        <p:grpSpPr>
          <a:xfrm>
            <a:off x="5233945" y="4312599"/>
            <a:ext cx="1825021" cy="1102313"/>
            <a:chOff x="2638780" y="2176265"/>
            <a:chExt cx="920115" cy="556260"/>
          </a:xfrm>
        </p:grpSpPr>
        <p:sp>
          <p:nvSpPr>
            <p:cNvPr id="25" name="object 25"/>
            <p:cNvSpPr/>
            <p:nvPr/>
          </p:nvSpPr>
          <p:spPr>
            <a:xfrm>
              <a:off x="2638780" y="2435046"/>
              <a:ext cx="58419" cy="38735"/>
            </a:xfrm>
            <a:custGeom>
              <a:avLst/>
              <a:gdLst/>
              <a:ahLst/>
              <a:cxnLst/>
              <a:rect l="l" t="t" r="r" b="b"/>
              <a:pathLst>
                <a:path w="58419" h="38735">
                  <a:moveTo>
                    <a:pt x="0" y="0"/>
                  </a:moveTo>
                  <a:lnTo>
                    <a:pt x="0" y="38557"/>
                  </a:lnTo>
                  <a:lnTo>
                    <a:pt x="57835" y="19278"/>
                  </a:lnTo>
                  <a:lnTo>
                    <a:pt x="0" y="0"/>
                  </a:lnTo>
                  <a:close/>
                </a:path>
              </a:pathLst>
            </a:custGeom>
            <a:solidFill>
              <a:srgbClr val="000000"/>
            </a:solidFill>
          </p:spPr>
          <p:txBody>
            <a:bodyPr wrap="square" lIns="0" tIns="0" rIns="0" bIns="0" rtlCol="0"/>
            <a:lstStyle/>
            <a:p>
              <a:endParaRPr/>
            </a:p>
          </p:txBody>
        </p:sp>
        <p:sp>
          <p:nvSpPr>
            <p:cNvPr id="26" name="object 26"/>
            <p:cNvSpPr/>
            <p:nvPr/>
          </p:nvSpPr>
          <p:spPr>
            <a:xfrm>
              <a:off x="2696616" y="2177104"/>
              <a:ext cx="396240" cy="554990"/>
            </a:xfrm>
            <a:custGeom>
              <a:avLst/>
              <a:gdLst/>
              <a:ahLst/>
              <a:cxnLst/>
              <a:rect l="l" t="t" r="r" b="b"/>
              <a:pathLst>
                <a:path w="396239" h="554989">
                  <a:moveTo>
                    <a:pt x="396049" y="277220"/>
                  </a:moveTo>
                  <a:lnTo>
                    <a:pt x="392027" y="221353"/>
                  </a:lnTo>
                  <a:lnTo>
                    <a:pt x="380490" y="169317"/>
                  </a:lnTo>
                  <a:lnTo>
                    <a:pt x="362235" y="122227"/>
                  </a:lnTo>
                  <a:lnTo>
                    <a:pt x="338056" y="81198"/>
                  </a:lnTo>
                  <a:lnTo>
                    <a:pt x="308750" y="47346"/>
                  </a:lnTo>
                  <a:lnTo>
                    <a:pt x="275112" y="21786"/>
                  </a:lnTo>
                  <a:lnTo>
                    <a:pt x="237939" y="5632"/>
                  </a:lnTo>
                  <a:lnTo>
                    <a:pt x="198024" y="0"/>
                  </a:lnTo>
                  <a:lnTo>
                    <a:pt x="158130" y="5632"/>
                  </a:lnTo>
                  <a:lnTo>
                    <a:pt x="120966" y="21786"/>
                  </a:lnTo>
                  <a:lnTo>
                    <a:pt x="87329" y="47346"/>
                  </a:lnTo>
                  <a:lnTo>
                    <a:pt x="58019" y="81198"/>
                  </a:lnTo>
                  <a:lnTo>
                    <a:pt x="33832" y="122227"/>
                  </a:lnTo>
                  <a:lnTo>
                    <a:pt x="15568" y="169317"/>
                  </a:lnTo>
                  <a:lnTo>
                    <a:pt x="4025" y="221353"/>
                  </a:lnTo>
                  <a:lnTo>
                    <a:pt x="0" y="277220"/>
                  </a:lnTo>
                  <a:lnTo>
                    <a:pt x="4025" y="333087"/>
                  </a:lnTo>
                  <a:lnTo>
                    <a:pt x="15568" y="385121"/>
                  </a:lnTo>
                  <a:lnTo>
                    <a:pt x="33832" y="432207"/>
                  </a:lnTo>
                  <a:lnTo>
                    <a:pt x="58019" y="473232"/>
                  </a:lnTo>
                  <a:lnTo>
                    <a:pt x="87329" y="507080"/>
                  </a:lnTo>
                  <a:lnTo>
                    <a:pt x="120966" y="532637"/>
                  </a:lnTo>
                  <a:lnTo>
                    <a:pt x="158130" y="548788"/>
                  </a:lnTo>
                  <a:lnTo>
                    <a:pt x="198024" y="554420"/>
                  </a:lnTo>
                  <a:lnTo>
                    <a:pt x="237939" y="548788"/>
                  </a:lnTo>
                  <a:lnTo>
                    <a:pt x="275112" y="532637"/>
                  </a:lnTo>
                  <a:lnTo>
                    <a:pt x="308750" y="507080"/>
                  </a:lnTo>
                  <a:lnTo>
                    <a:pt x="338056" y="473232"/>
                  </a:lnTo>
                  <a:lnTo>
                    <a:pt x="362235" y="432207"/>
                  </a:lnTo>
                  <a:lnTo>
                    <a:pt x="380490" y="385121"/>
                  </a:lnTo>
                  <a:lnTo>
                    <a:pt x="392027" y="333087"/>
                  </a:lnTo>
                  <a:lnTo>
                    <a:pt x="396049" y="277220"/>
                  </a:lnTo>
                  <a:close/>
                </a:path>
              </a:pathLst>
            </a:custGeom>
            <a:ln w="3175">
              <a:solidFill>
                <a:srgbClr val="000000"/>
              </a:solidFill>
            </a:ln>
          </p:spPr>
          <p:txBody>
            <a:bodyPr wrap="square" lIns="0" tIns="0" rIns="0" bIns="0" rtlCol="0"/>
            <a:lstStyle/>
            <a:p>
              <a:endParaRPr/>
            </a:p>
          </p:txBody>
        </p:sp>
        <p:sp>
          <p:nvSpPr>
            <p:cNvPr id="27" name="object 27"/>
            <p:cNvSpPr/>
            <p:nvPr/>
          </p:nvSpPr>
          <p:spPr>
            <a:xfrm>
              <a:off x="2790704" y="2330424"/>
              <a:ext cx="208279" cy="248285"/>
            </a:xfrm>
            <a:custGeom>
              <a:avLst/>
              <a:gdLst/>
              <a:ahLst/>
              <a:cxnLst/>
              <a:rect l="l" t="t" r="r" b="b"/>
              <a:pathLst>
                <a:path w="208280" h="248285">
                  <a:moveTo>
                    <a:pt x="0" y="247834"/>
                  </a:moveTo>
                  <a:lnTo>
                    <a:pt x="93738" y="247471"/>
                  </a:lnTo>
                  <a:lnTo>
                    <a:pt x="93738" y="0"/>
                  </a:lnTo>
                  <a:lnTo>
                    <a:pt x="207873" y="0"/>
                  </a:lnTo>
                </a:path>
              </a:pathLst>
            </a:custGeom>
            <a:ln w="15087">
              <a:solidFill>
                <a:srgbClr val="000000"/>
              </a:solidFill>
            </a:ln>
          </p:spPr>
          <p:txBody>
            <a:bodyPr wrap="square" lIns="0" tIns="0" rIns="0" bIns="0" rtlCol="0"/>
            <a:lstStyle/>
            <a:p>
              <a:endParaRPr/>
            </a:p>
          </p:txBody>
        </p:sp>
        <p:sp>
          <p:nvSpPr>
            <p:cNvPr id="28" name="object 28"/>
            <p:cNvSpPr/>
            <p:nvPr/>
          </p:nvSpPr>
          <p:spPr>
            <a:xfrm>
              <a:off x="3092665" y="2375128"/>
              <a:ext cx="465455" cy="158750"/>
            </a:xfrm>
            <a:custGeom>
              <a:avLst/>
              <a:gdLst/>
              <a:ahLst/>
              <a:cxnLst/>
              <a:rect l="l" t="t" r="r" b="b"/>
              <a:pathLst>
                <a:path w="465454" h="158750">
                  <a:moveTo>
                    <a:pt x="386060" y="0"/>
                  </a:moveTo>
                  <a:lnTo>
                    <a:pt x="386060" y="52268"/>
                  </a:lnTo>
                  <a:lnTo>
                    <a:pt x="0" y="52268"/>
                  </a:lnTo>
                  <a:lnTo>
                    <a:pt x="0" y="106123"/>
                  </a:lnTo>
                  <a:lnTo>
                    <a:pt x="386060" y="106123"/>
                  </a:lnTo>
                  <a:lnTo>
                    <a:pt x="386060" y="158398"/>
                  </a:lnTo>
                  <a:lnTo>
                    <a:pt x="465270" y="79195"/>
                  </a:lnTo>
                  <a:lnTo>
                    <a:pt x="386060" y="0"/>
                  </a:lnTo>
                  <a:close/>
                </a:path>
              </a:pathLst>
            </a:custGeom>
            <a:solidFill>
              <a:srgbClr val="DDE1CD"/>
            </a:solidFill>
          </p:spPr>
          <p:txBody>
            <a:bodyPr wrap="square" lIns="0" tIns="0" rIns="0" bIns="0" rtlCol="0"/>
            <a:lstStyle/>
            <a:p>
              <a:endParaRPr/>
            </a:p>
          </p:txBody>
        </p:sp>
        <p:sp>
          <p:nvSpPr>
            <p:cNvPr id="29" name="object 29"/>
            <p:cNvSpPr/>
            <p:nvPr/>
          </p:nvSpPr>
          <p:spPr>
            <a:xfrm>
              <a:off x="3092665" y="2375128"/>
              <a:ext cx="465455" cy="158750"/>
            </a:xfrm>
            <a:custGeom>
              <a:avLst/>
              <a:gdLst/>
              <a:ahLst/>
              <a:cxnLst/>
              <a:rect l="l" t="t" r="r" b="b"/>
              <a:pathLst>
                <a:path w="465454" h="158750">
                  <a:moveTo>
                    <a:pt x="465270" y="79195"/>
                  </a:moveTo>
                  <a:lnTo>
                    <a:pt x="386060" y="0"/>
                  </a:lnTo>
                  <a:lnTo>
                    <a:pt x="386060" y="52268"/>
                  </a:lnTo>
                  <a:lnTo>
                    <a:pt x="0" y="52268"/>
                  </a:lnTo>
                  <a:lnTo>
                    <a:pt x="0" y="106123"/>
                  </a:lnTo>
                  <a:lnTo>
                    <a:pt x="386060" y="106123"/>
                  </a:lnTo>
                  <a:lnTo>
                    <a:pt x="386060" y="158398"/>
                  </a:lnTo>
                  <a:lnTo>
                    <a:pt x="465270" y="79195"/>
                  </a:lnTo>
                  <a:close/>
                </a:path>
              </a:pathLst>
            </a:custGeom>
            <a:ln w="3175">
              <a:solidFill>
                <a:srgbClr val="000000"/>
              </a:solidFill>
            </a:ln>
          </p:spPr>
          <p:txBody>
            <a:bodyPr wrap="square" lIns="0" tIns="0" rIns="0" bIns="0" rtlCol="0"/>
            <a:lstStyle/>
            <a:p>
              <a:endParaRPr/>
            </a:p>
          </p:txBody>
        </p:sp>
      </p:grpSp>
      <p:sp>
        <p:nvSpPr>
          <p:cNvPr id="30" name="object 30"/>
          <p:cNvSpPr txBox="1"/>
          <p:nvPr/>
        </p:nvSpPr>
        <p:spPr>
          <a:xfrm>
            <a:off x="1838582" y="5796651"/>
            <a:ext cx="501281" cy="278001"/>
          </a:xfrm>
          <a:prstGeom prst="rect">
            <a:avLst/>
          </a:prstGeom>
        </p:spPr>
        <p:txBody>
          <a:bodyPr vert="horz" wrap="square" lIns="0" tIns="31472" rIns="0" bIns="0" rtlCol="0">
            <a:spAutoFit/>
          </a:bodyPr>
          <a:lstStyle/>
          <a:p>
            <a:pPr marL="25178">
              <a:spcBef>
                <a:spcPts val="248"/>
              </a:spcBef>
            </a:pPr>
            <a:r>
              <a:rPr sz="1600" spc="10" dirty="0">
                <a:latin typeface="Arial"/>
                <a:cs typeface="Arial"/>
              </a:rPr>
              <a:t>i</a:t>
            </a:r>
            <a:r>
              <a:rPr sz="1600" spc="20" dirty="0">
                <a:latin typeface="Arial"/>
                <a:cs typeface="Arial"/>
              </a:rPr>
              <a:t>npu</a:t>
            </a:r>
            <a:r>
              <a:rPr sz="1600" spc="10" dirty="0">
                <a:latin typeface="Arial"/>
                <a:cs typeface="Arial"/>
              </a:rPr>
              <a:t>t</a:t>
            </a:r>
            <a:endParaRPr sz="1600">
              <a:latin typeface="Arial"/>
              <a:cs typeface="Arial"/>
            </a:endParaRPr>
          </a:p>
        </p:txBody>
      </p:sp>
      <p:sp>
        <p:nvSpPr>
          <p:cNvPr id="31" name="object 31"/>
          <p:cNvSpPr txBox="1"/>
          <p:nvPr/>
        </p:nvSpPr>
        <p:spPr>
          <a:xfrm>
            <a:off x="2666807" y="5791739"/>
            <a:ext cx="651163" cy="278001"/>
          </a:xfrm>
          <a:prstGeom prst="rect">
            <a:avLst/>
          </a:prstGeom>
        </p:spPr>
        <p:txBody>
          <a:bodyPr vert="horz" wrap="square" lIns="0" tIns="31472" rIns="0" bIns="0" rtlCol="0">
            <a:spAutoFit/>
          </a:bodyPr>
          <a:lstStyle/>
          <a:p>
            <a:pPr marL="25178">
              <a:spcBef>
                <a:spcPts val="248"/>
              </a:spcBef>
            </a:pPr>
            <a:r>
              <a:rPr sz="1600" spc="30" dirty="0">
                <a:latin typeface="Arial"/>
                <a:cs typeface="Arial"/>
              </a:rPr>
              <a:t>we</a:t>
            </a:r>
            <a:r>
              <a:rPr sz="1600" spc="10" dirty="0">
                <a:latin typeface="Arial"/>
                <a:cs typeface="Arial"/>
              </a:rPr>
              <a:t>i</a:t>
            </a:r>
            <a:r>
              <a:rPr sz="1600" spc="20" dirty="0">
                <a:latin typeface="Arial"/>
                <a:cs typeface="Arial"/>
              </a:rPr>
              <a:t>gh</a:t>
            </a:r>
            <a:r>
              <a:rPr sz="1600" spc="10" dirty="0">
                <a:latin typeface="Arial"/>
                <a:cs typeface="Arial"/>
              </a:rPr>
              <a:t>t</a:t>
            </a:r>
            <a:endParaRPr sz="1600">
              <a:latin typeface="Arial"/>
              <a:cs typeface="Arial"/>
            </a:endParaRPr>
          </a:p>
        </p:txBody>
      </p:sp>
      <p:sp>
        <p:nvSpPr>
          <p:cNvPr id="32" name="object 32"/>
          <p:cNvSpPr txBox="1"/>
          <p:nvPr/>
        </p:nvSpPr>
        <p:spPr>
          <a:xfrm>
            <a:off x="3546210" y="5675080"/>
            <a:ext cx="1102066" cy="531343"/>
          </a:xfrm>
          <a:prstGeom prst="rect">
            <a:avLst/>
          </a:prstGeom>
        </p:spPr>
        <p:txBody>
          <a:bodyPr vert="horz" wrap="square" lIns="0" tIns="23919" rIns="0" bIns="0" rtlCol="0">
            <a:spAutoFit/>
          </a:bodyPr>
          <a:lstStyle/>
          <a:p>
            <a:pPr marL="382701" marR="10071" indent="-358782">
              <a:lnSpc>
                <a:spcPct val="103099"/>
              </a:lnSpc>
              <a:spcBef>
                <a:spcPts val="189"/>
              </a:spcBef>
            </a:pPr>
            <a:r>
              <a:rPr sz="1600" spc="30" dirty="0">
                <a:latin typeface="Arial"/>
                <a:cs typeface="Arial"/>
              </a:rPr>
              <a:t>S</a:t>
            </a:r>
            <a:r>
              <a:rPr sz="1600" spc="20" dirty="0">
                <a:latin typeface="Arial"/>
                <a:cs typeface="Arial"/>
              </a:rPr>
              <a:t>u</a:t>
            </a:r>
            <a:r>
              <a:rPr sz="1600" spc="40" dirty="0">
                <a:latin typeface="Arial"/>
                <a:cs typeface="Arial"/>
              </a:rPr>
              <a:t>mm</a:t>
            </a:r>
            <a:r>
              <a:rPr sz="1600" spc="20" dirty="0">
                <a:latin typeface="Arial"/>
                <a:cs typeface="Arial"/>
              </a:rPr>
              <a:t>a</a:t>
            </a:r>
            <a:r>
              <a:rPr sz="1600" dirty="0">
                <a:latin typeface="Arial"/>
                <a:cs typeface="Arial"/>
              </a:rPr>
              <a:t>t</a:t>
            </a:r>
            <a:r>
              <a:rPr sz="1600" spc="10" dirty="0">
                <a:latin typeface="Arial"/>
                <a:cs typeface="Arial"/>
              </a:rPr>
              <a:t>i</a:t>
            </a:r>
            <a:r>
              <a:rPr sz="1600" spc="20" dirty="0">
                <a:latin typeface="Arial"/>
                <a:cs typeface="Arial"/>
              </a:rPr>
              <a:t>on  unit</a:t>
            </a:r>
            <a:endParaRPr sz="1600">
              <a:latin typeface="Arial"/>
              <a:cs typeface="Arial"/>
            </a:endParaRPr>
          </a:p>
        </p:txBody>
      </p:sp>
      <p:sp>
        <p:nvSpPr>
          <p:cNvPr id="33" name="object 33"/>
          <p:cNvSpPr txBox="1"/>
          <p:nvPr/>
        </p:nvSpPr>
        <p:spPr>
          <a:xfrm>
            <a:off x="5057740" y="5713269"/>
            <a:ext cx="1367821" cy="278001"/>
          </a:xfrm>
          <a:prstGeom prst="rect">
            <a:avLst/>
          </a:prstGeom>
        </p:spPr>
        <p:txBody>
          <a:bodyPr vert="horz" wrap="square" lIns="0" tIns="31472" rIns="0" bIns="0" rtlCol="0">
            <a:spAutoFit/>
          </a:bodyPr>
          <a:lstStyle/>
          <a:p>
            <a:pPr marL="25178">
              <a:spcBef>
                <a:spcPts val="248"/>
              </a:spcBef>
            </a:pPr>
            <a:r>
              <a:rPr sz="1600" spc="20" dirty="0">
                <a:latin typeface="Arial"/>
                <a:cs typeface="Arial"/>
              </a:rPr>
              <a:t>Threshold</a:t>
            </a:r>
            <a:r>
              <a:rPr sz="1600" spc="-109" dirty="0">
                <a:latin typeface="Arial"/>
                <a:cs typeface="Arial"/>
              </a:rPr>
              <a:t> </a:t>
            </a:r>
            <a:r>
              <a:rPr sz="1600" spc="20" dirty="0">
                <a:latin typeface="Arial"/>
                <a:cs typeface="Arial"/>
              </a:rPr>
              <a:t>unit</a:t>
            </a:r>
            <a:endParaRPr sz="1600">
              <a:latin typeface="Arial"/>
              <a:cs typeface="Arial"/>
            </a:endParaRPr>
          </a:p>
        </p:txBody>
      </p:sp>
      <p:sp>
        <p:nvSpPr>
          <p:cNvPr id="34" name="object 34"/>
          <p:cNvSpPr txBox="1"/>
          <p:nvPr/>
        </p:nvSpPr>
        <p:spPr>
          <a:xfrm>
            <a:off x="6990866" y="5713269"/>
            <a:ext cx="628493" cy="278001"/>
          </a:xfrm>
          <a:prstGeom prst="rect">
            <a:avLst/>
          </a:prstGeom>
        </p:spPr>
        <p:txBody>
          <a:bodyPr vert="horz" wrap="square" lIns="0" tIns="31472" rIns="0" bIns="0" rtlCol="0">
            <a:spAutoFit/>
          </a:bodyPr>
          <a:lstStyle/>
          <a:p>
            <a:pPr marL="25178">
              <a:spcBef>
                <a:spcPts val="248"/>
              </a:spcBef>
            </a:pPr>
            <a:r>
              <a:rPr sz="1600" spc="20" dirty="0">
                <a:latin typeface="Arial"/>
                <a:cs typeface="Arial"/>
              </a:rPr>
              <a:t>ou</a:t>
            </a:r>
            <a:r>
              <a:rPr sz="1600" dirty="0">
                <a:latin typeface="Arial"/>
                <a:cs typeface="Arial"/>
              </a:rPr>
              <a:t>t</a:t>
            </a:r>
            <a:r>
              <a:rPr sz="1600" spc="20" dirty="0">
                <a:latin typeface="Arial"/>
                <a:cs typeface="Arial"/>
              </a:rPr>
              <a:t>pu</a:t>
            </a:r>
            <a:r>
              <a:rPr sz="1600" spc="10" dirty="0">
                <a:latin typeface="Arial"/>
                <a:cs typeface="Arial"/>
              </a:rPr>
              <a:t>t</a:t>
            </a:r>
            <a:endParaRPr sz="1600">
              <a:latin typeface="Arial"/>
              <a:cs typeface="Arial"/>
            </a:endParaRPr>
          </a:p>
        </p:txBody>
      </p:sp>
      <p:sp>
        <p:nvSpPr>
          <p:cNvPr id="35" name="object 35"/>
          <p:cNvSpPr txBox="1"/>
          <p:nvPr/>
        </p:nvSpPr>
        <p:spPr>
          <a:xfrm>
            <a:off x="4380945" y="4464004"/>
            <a:ext cx="887951" cy="430618"/>
          </a:xfrm>
          <a:prstGeom prst="rect">
            <a:avLst/>
          </a:prstGeom>
        </p:spPr>
        <p:txBody>
          <a:bodyPr vert="horz" wrap="square" lIns="0" tIns="30213" rIns="0" bIns="0" rtlCol="0">
            <a:spAutoFit/>
          </a:bodyPr>
          <a:lstStyle/>
          <a:p>
            <a:pPr marL="25178">
              <a:spcBef>
                <a:spcPts val="238"/>
              </a:spcBef>
              <a:tabLst>
                <a:tab pos="861076" algn="l"/>
              </a:tabLst>
            </a:pPr>
            <a:r>
              <a:rPr sz="2600" b="1" u="sng" spc="10" dirty="0">
                <a:uFill>
                  <a:solidFill>
                    <a:srgbClr val="000000"/>
                  </a:solidFill>
                </a:uFill>
                <a:latin typeface="Times New Roman"/>
                <a:cs typeface="Times New Roman"/>
              </a:rPr>
              <a:t>  </a:t>
            </a:r>
            <a:r>
              <a:rPr sz="2600" b="1" u="sng" spc="-148" dirty="0">
                <a:uFill>
                  <a:solidFill>
                    <a:srgbClr val="000000"/>
                  </a:solidFill>
                </a:uFill>
                <a:latin typeface="Times New Roman"/>
                <a:cs typeface="Times New Roman"/>
              </a:rPr>
              <a:t> </a:t>
            </a:r>
            <a:r>
              <a:rPr sz="2600" b="1" dirty="0">
                <a:latin typeface="Times New Roman"/>
                <a:cs typeface="Times New Roman"/>
              </a:rPr>
              <a:t> </a:t>
            </a:r>
            <a:r>
              <a:rPr sz="2600" b="1" spc="20" dirty="0">
                <a:latin typeface="Times New Roman"/>
                <a:cs typeface="Times New Roman"/>
              </a:rPr>
              <a:t> </a:t>
            </a:r>
            <a:r>
              <a:rPr sz="2600" b="1" u="sng" spc="10" dirty="0">
                <a:uFill>
                  <a:solidFill>
                    <a:srgbClr val="000000"/>
                  </a:solidFill>
                </a:uFill>
                <a:latin typeface="Times New Roman"/>
                <a:cs typeface="Times New Roman"/>
              </a:rPr>
              <a:t>I	</a:t>
            </a:r>
            <a:endParaRPr sz="2600">
              <a:latin typeface="Times New Roman"/>
              <a:cs typeface="Times New Roman"/>
            </a:endParaRPr>
          </a:p>
        </p:txBody>
      </p:sp>
      <p:sp>
        <p:nvSpPr>
          <p:cNvPr id="36" name="object 36"/>
          <p:cNvSpPr txBox="1"/>
          <p:nvPr/>
        </p:nvSpPr>
        <p:spPr>
          <a:xfrm>
            <a:off x="5469081" y="3875919"/>
            <a:ext cx="556701" cy="430618"/>
          </a:xfrm>
          <a:prstGeom prst="rect">
            <a:avLst/>
          </a:prstGeom>
        </p:spPr>
        <p:txBody>
          <a:bodyPr vert="horz" wrap="square" lIns="0" tIns="30213" rIns="0" bIns="0" rtlCol="0">
            <a:spAutoFit/>
          </a:bodyPr>
          <a:lstStyle/>
          <a:p>
            <a:pPr marL="25178">
              <a:spcBef>
                <a:spcPts val="238"/>
              </a:spcBef>
            </a:pPr>
            <a:r>
              <a:rPr sz="2600" spc="10" dirty="0">
                <a:latin typeface="Calibri"/>
                <a:cs typeface="Calibri"/>
              </a:rPr>
              <a:t>Ø(I)</a:t>
            </a:r>
            <a:endParaRPr sz="2600">
              <a:latin typeface="Calibri"/>
              <a:cs typeface="Calibri"/>
            </a:endParaRPr>
          </a:p>
        </p:txBody>
      </p:sp>
      <p:sp>
        <p:nvSpPr>
          <p:cNvPr id="37" name="object 37"/>
          <p:cNvSpPr txBox="1"/>
          <p:nvPr/>
        </p:nvSpPr>
        <p:spPr>
          <a:xfrm>
            <a:off x="7125531" y="4588039"/>
            <a:ext cx="216635" cy="430618"/>
          </a:xfrm>
          <a:prstGeom prst="rect">
            <a:avLst/>
          </a:prstGeom>
        </p:spPr>
        <p:txBody>
          <a:bodyPr vert="horz" wrap="square" lIns="0" tIns="30213" rIns="0" bIns="0" rtlCol="0">
            <a:spAutoFit/>
          </a:bodyPr>
          <a:lstStyle/>
          <a:p>
            <a:pPr marL="25178">
              <a:spcBef>
                <a:spcPts val="238"/>
              </a:spcBef>
            </a:pPr>
            <a:r>
              <a:rPr sz="2600" spc="20" dirty="0">
                <a:latin typeface="Arial"/>
                <a:cs typeface="Arial"/>
              </a:rPr>
              <a:t>y</a:t>
            </a:r>
            <a:endParaRPr sz="2600">
              <a:latin typeface="Arial"/>
              <a:cs typeface="Arial"/>
            </a:endParaRPr>
          </a:p>
        </p:txBody>
      </p:sp>
      <p:grpSp>
        <p:nvGrpSpPr>
          <p:cNvPr id="38" name="object 38"/>
          <p:cNvGrpSpPr/>
          <p:nvPr/>
        </p:nvGrpSpPr>
        <p:grpSpPr>
          <a:xfrm>
            <a:off x="2" y="6592892"/>
            <a:ext cx="9140221" cy="256702"/>
            <a:chOff x="0" y="3326968"/>
            <a:chExt cx="4608195" cy="129539"/>
          </a:xfrm>
        </p:grpSpPr>
        <p:sp>
          <p:nvSpPr>
            <p:cNvPr id="39" name="object 39"/>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40" name="object 40"/>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41" name="object 41"/>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43" name="object 43"/>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pic>
        <p:nvPicPr>
          <p:cNvPr id="1027" name="Picture 3"/>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40067" y="1619090"/>
            <a:ext cx="8226500" cy="4829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2" name="Date Placeholder 41"/>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44" name="Slide Number Placeholder 43"/>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52</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189027" y="90295"/>
            <a:ext cx="4167699" cy="449820"/>
          </a:xfrm>
          <a:prstGeom prst="rect">
            <a:avLst/>
          </a:prstGeom>
        </p:spPr>
        <p:txBody>
          <a:bodyPr vert="horz" wrap="square" lIns="0" tIns="33990" rIns="0" bIns="0" rtlCol="0">
            <a:spAutoFit/>
          </a:bodyPr>
          <a:lstStyle/>
          <a:p>
            <a:pPr marL="25178">
              <a:spcBef>
                <a:spcPts val="268"/>
              </a:spcBef>
            </a:pPr>
            <a:r>
              <a:rPr sz="2700" b="1" spc="30" dirty="0">
                <a:solidFill>
                  <a:srgbClr val="FFFFFF"/>
                </a:solidFill>
                <a:latin typeface="Arial"/>
                <a:cs typeface="Arial"/>
              </a:rPr>
              <a:t>Artificial neural</a:t>
            </a:r>
            <a:r>
              <a:rPr sz="2700" b="1" spc="-79" dirty="0">
                <a:solidFill>
                  <a:srgbClr val="FFFFFF"/>
                </a:solidFill>
                <a:latin typeface="Arial"/>
                <a:cs typeface="Arial"/>
              </a:rPr>
              <a:t> </a:t>
            </a:r>
            <a:r>
              <a:rPr sz="2700" b="1" spc="20" dirty="0">
                <a:solidFill>
                  <a:srgbClr val="FFFFFF"/>
                </a:solidFill>
                <a:latin typeface="Arial"/>
                <a:cs typeface="Arial"/>
              </a:rPr>
              <a:t>network</a:t>
            </a:r>
            <a:endParaRPr sz="2700">
              <a:latin typeface="Arial"/>
              <a:cs typeface="Arial"/>
            </a:endParaRPr>
          </a:p>
        </p:txBody>
      </p:sp>
      <p:sp>
        <p:nvSpPr>
          <p:cNvPr id="4" name="object 4"/>
          <p:cNvSpPr/>
          <p:nvPr/>
        </p:nvSpPr>
        <p:spPr>
          <a:xfrm>
            <a:off x="534660" y="1313590"/>
            <a:ext cx="152349" cy="15220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99204" y="1171090"/>
            <a:ext cx="7695570" cy="3073026"/>
          </a:xfrm>
          <a:prstGeom prst="rect">
            <a:avLst/>
          </a:prstGeom>
        </p:spPr>
        <p:txBody>
          <a:bodyPr vert="horz" wrap="square" lIns="0" tIns="13848" rIns="0" bIns="0" rtlCol="0">
            <a:spAutoFit/>
          </a:bodyPr>
          <a:lstStyle/>
          <a:p>
            <a:pPr marL="25178" marR="169949">
              <a:lnSpc>
                <a:spcPct val="102600"/>
              </a:lnSpc>
              <a:spcBef>
                <a:spcPts val="109"/>
              </a:spcBef>
            </a:pPr>
            <a:r>
              <a:rPr sz="2200" spc="-20" dirty="0">
                <a:latin typeface="Arial"/>
                <a:cs typeface="Arial"/>
              </a:rPr>
              <a:t>A </a:t>
            </a:r>
            <a:r>
              <a:rPr sz="2200" spc="-10" dirty="0">
                <a:latin typeface="Arial"/>
                <a:cs typeface="Arial"/>
              </a:rPr>
              <a:t>very </a:t>
            </a:r>
            <a:r>
              <a:rPr sz="2200" spc="-20" dirty="0">
                <a:latin typeface="Arial"/>
                <a:cs typeface="Arial"/>
              </a:rPr>
              <a:t>commonly known </a:t>
            </a:r>
            <a:r>
              <a:rPr sz="2200" spc="-30" dirty="0">
                <a:latin typeface="Arial"/>
                <a:cs typeface="Arial"/>
              </a:rPr>
              <a:t>transfer </a:t>
            </a:r>
            <a:r>
              <a:rPr sz="2200" spc="-10" dirty="0">
                <a:latin typeface="Arial"/>
                <a:cs typeface="Arial"/>
              </a:rPr>
              <a:t>function is the </a:t>
            </a:r>
            <a:r>
              <a:rPr sz="2200" b="1" spc="-10" dirty="0">
                <a:latin typeface="Arial"/>
                <a:cs typeface="Arial"/>
              </a:rPr>
              <a:t>thresholding  function</a:t>
            </a:r>
            <a:r>
              <a:rPr sz="2200" spc="-10" dirty="0">
                <a:latin typeface="Arial"/>
                <a:cs typeface="Arial"/>
              </a:rPr>
              <a:t>.</a:t>
            </a:r>
            <a:endParaRPr sz="2200" dirty="0">
              <a:latin typeface="Arial"/>
              <a:cs typeface="Arial"/>
            </a:endParaRPr>
          </a:p>
          <a:p>
            <a:pPr marL="25178" marR="459492">
              <a:lnSpc>
                <a:spcPct val="102600"/>
              </a:lnSpc>
              <a:spcBef>
                <a:spcPts val="1715"/>
              </a:spcBef>
            </a:pPr>
            <a:r>
              <a:rPr sz="2200" spc="-10" dirty="0">
                <a:latin typeface="Arial"/>
                <a:cs typeface="Arial"/>
              </a:rPr>
              <a:t>In this thresholding function, </a:t>
            </a:r>
            <a:r>
              <a:rPr sz="2200" spc="-20" dirty="0">
                <a:latin typeface="Arial"/>
                <a:cs typeface="Arial"/>
              </a:rPr>
              <a:t>sum (i.e. </a:t>
            </a:r>
            <a:r>
              <a:rPr sz="2200" i="1" spc="49" dirty="0">
                <a:latin typeface="Arial"/>
                <a:cs typeface="Arial"/>
              </a:rPr>
              <a:t>I</a:t>
            </a:r>
            <a:r>
              <a:rPr sz="2200" spc="49" dirty="0">
                <a:latin typeface="Arial"/>
                <a:cs typeface="Arial"/>
              </a:rPr>
              <a:t>) </a:t>
            </a:r>
            <a:r>
              <a:rPr sz="2200" spc="-10" dirty="0">
                <a:latin typeface="Arial"/>
                <a:cs typeface="Arial"/>
              </a:rPr>
              <a:t>is </a:t>
            </a:r>
            <a:r>
              <a:rPr sz="2200" spc="-20" dirty="0">
                <a:latin typeface="Arial"/>
                <a:cs typeface="Arial"/>
              </a:rPr>
              <a:t>compared </a:t>
            </a:r>
            <a:r>
              <a:rPr sz="2200" spc="-10" dirty="0">
                <a:latin typeface="Arial"/>
                <a:cs typeface="Arial"/>
              </a:rPr>
              <a:t>with </a:t>
            </a:r>
            <a:r>
              <a:rPr sz="2200" spc="-20" dirty="0">
                <a:latin typeface="Arial"/>
                <a:cs typeface="Arial"/>
              </a:rPr>
              <a:t>a  </a:t>
            </a:r>
            <a:r>
              <a:rPr sz="2200" spc="-10" dirty="0">
                <a:latin typeface="Arial"/>
                <a:cs typeface="Arial"/>
              </a:rPr>
              <a:t>threshold </a:t>
            </a:r>
            <a:r>
              <a:rPr sz="2200" spc="-30" dirty="0">
                <a:latin typeface="Arial"/>
                <a:cs typeface="Arial"/>
              </a:rPr>
              <a:t>value</a:t>
            </a:r>
            <a:r>
              <a:rPr sz="2200" spc="-20" dirty="0">
                <a:latin typeface="Arial"/>
                <a:cs typeface="Arial"/>
              </a:rPr>
              <a:t> </a:t>
            </a:r>
            <a:r>
              <a:rPr sz="2200" i="1" spc="-148" dirty="0">
                <a:latin typeface="Verdana"/>
                <a:cs typeface="Verdana"/>
              </a:rPr>
              <a:t>θ</a:t>
            </a:r>
            <a:r>
              <a:rPr sz="2200" spc="-148" dirty="0">
                <a:latin typeface="Arial"/>
                <a:cs typeface="Arial"/>
              </a:rPr>
              <a:t>.</a:t>
            </a:r>
            <a:endParaRPr sz="2200" dirty="0">
              <a:latin typeface="Arial"/>
              <a:cs typeface="Arial"/>
            </a:endParaRPr>
          </a:p>
          <a:p>
            <a:pPr marL="25178" marR="10071">
              <a:lnSpc>
                <a:spcPct val="102600"/>
              </a:lnSpc>
              <a:spcBef>
                <a:spcPts val="1725"/>
              </a:spcBef>
            </a:pPr>
            <a:r>
              <a:rPr sz="2200" spc="-10" dirty="0">
                <a:latin typeface="Arial"/>
                <a:cs typeface="Arial"/>
              </a:rPr>
              <a:t>If the </a:t>
            </a:r>
            <a:r>
              <a:rPr sz="2200" spc="-30" dirty="0">
                <a:latin typeface="Arial"/>
                <a:cs typeface="Arial"/>
              </a:rPr>
              <a:t>value </a:t>
            </a:r>
            <a:r>
              <a:rPr sz="2200" spc="-10" dirty="0">
                <a:latin typeface="Arial"/>
                <a:cs typeface="Arial"/>
              </a:rPr>
              <a:t>of </a:t>
            </a:r>
            <a:r>
              <a:rPr sz="2200" i="1" spc="-10" dirty="0">
                <a:latin typeface="Arial"/>
                <a:cs typeface="Arial"/>
              </a:rPr>
              <a:t>I </a:t>
            </a:r>
            <a:r>
              <a:rPr sz="2200" spc="-10" dirty="0">
                <a:latin typeface="Arial"/>
                <a:cs typeface="Arial"/>
              </a:rPr>
              <a:t>is </a:t>
            </a:r>
            <a:r>
              <a:rPr sz="2200" spc="-20" dirty="0">
                <a:latin typeface="Arial"/>
                <a:cs typeface="Arial"/>
              </a:rPr>
              <a:t>greater </a:t>
            </a:r>
            <a:r>
              <a:rPr sz="2200" spc="-10" dirty="0">
                <a:latin typeface="Arial"/>
                <a:cs typeface="Arial"/>
              </a:rPr>
              <a:t>than </a:t>
            </a:r>
            <a:r>
              <a:rPr sz="2200" i="1" spc="-148" dirty="0">
                <a:latin typeface="Verdana"/>
                <a:cs typeface="Verdana"/>
              </a:rPr>
              <a:t>θ</a:t>
            </a:r>
            <a:r>
              <a:rPr sz="2200" spc="-148" dirty="0">
                <a:latin typeface="Arial"/>
                <a:cs typeface="Arial"/>
              </a:rPr>
              <a:t>, </a:t>
            </a:r>
            <a:r>
              <a:rPr sz="2200" spc="-10" dirty="0">
                <a:latin typeface="Arial"/>
                <a:cs typeface="Arial"/>
              </a:rPr>
              <a:t>then the output is </a:t>
            </a:r>
            <a:r>
              <a:rPr sz="2200" spc="-20" dirty="0">
                <a:latin typeface="Arial"/>
                <a:cs typeface="Arial"/>
              </a:rPr>
              <a:t>1 </a:t>
            </a:r>
            <a:r>
              <a:rPr sz="2200" spc="-10" dirty="0">
                <a:latin typeface="Arial"/>
                <a:cs typeface="Arial"/>
              </a:rPr>
              <a:t>else it is </a:t>
            </a:r>
            <a:r>
              <a:rPr sz="2200" spc="-20" dirty="0">
                <a:latin typeface="Arial"/>
                <a:cs typeface="Arial"/>
              </a:rPr>
              <a:t>0  </a:t>
            </a:r>
            <a:r>
              <a:rPr sz="2200" spc="-10" dirty="0">
                <a:latin typeface="Arial"/>
                <a:cs typeface="Arial"/>
              </a:rPr>
              <a:t>(this is just </a:t>
            </a:r>
            <a:r>
              <a:rPr sz="2200" spc="-20" dirty="0">
                <a:latin typeface="Arial"/>
                <a:cs typeface="Arial"/>
              </a:rPr>
              <a:t>like a </a:t>
            </a:r>
            <a:r>
              <a:rPr sz="2200" spc="-10" dirty="0">
                <a:latin typeface="Arial"/>
                <a:cs typeface="Arial"/>
              </a:rPr>
              <a:t>simple linear filter).</a:t>
            </a:r>
            <a:endParaRPr sz="2200" dirty="0">
              <a:latin typeface="Arial"/>
              <a:cs typeface="Arial"/>
            </a:endParaRPr>
          </a:p>
          <a:p>
            <a:pPr marL="25178">
              <a:spcBef>
                <a:spcPts val="654"/>
              </a:spcBef>
            </a:pPr>
            <a:r>
              <a:rPr sz="2200" spc="-10" dirty="0">
                <a:latin typeface="Arial"/>
                <a:cs typeface="Arial"/>
              </a:rPr>
              <a:t>In other</a:t>
            </a:r>
            <a:r>
              <a:rPr sz="2200" spc="-20" dirty="0">
                <a:latin typeface="Arial"/>
                <a:cs typeface="Arial"/>
              </a:rPr>
              <a:t> </a:t>
            </a:r>
            <a:r>
              <a:rPr sz="2200" spc="-30" dirty="0">
                <a:latin typeface="Arial"/>
                <a:cs typeface="Arial"/>
              </a:rPr>
              <a:t>words,</a:t>
            </a:r>
            <a:endParaRPr sz="2200" dirty="0">
              <a:latin typeface="Arial"/>
              <a:cs typeface="Arial"/>
            </a:endParaRPr>
          </a:p>
        </p:txBody>
      </p:sp>
      <p:sp>
        <p:nvSpPr>
          <p:cNvPr id="6" name="object 6"/>
          <p:cNvSpPr/>
          <p:nvPr/>
        </p:nvSpPr>
        <p:spPr>
          <a:xfrm>
            <a:off x="534660" y="2213460"/>
            <a:ext cx="152349" cy="15220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34660" y="3113356"/>
            <a:ext cx="152349" cy="15220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34660" y="3870554"/>
            <a:ext cx="152349" cy="152209"/>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3542733" y="4144268"/>
            <a:ext cx="852684" cy="361436"/>
          </a:xfrm>
          <a:prstGeom prst="rect">
            <a:avLst/>
          </a:prstGeom>
        </p:spPr>
        <p:txBody>
          <a:bodyPr vert="horz" wrap="square" lIns="0" tIns="22660" rIns="0" bIns="0" rtlCol="0">
            <a:spAutoFit/>
          </a:bodyPr>
          <a:lstStyle/>
          <a:p>
            <a:pPr marL="25178">
              <a:spcBef>
                <a:spcPts val="179"/>
              </a:spcBef>
            </a:pPr>
            <a:r>
              <a:rPr sz="2200" i="1" spc="-10" dirty="0">
                <a:latin typeface="Arial"/>
                <a:cs typeface="Arial"/>
              </a:rPr>
              <a:t>y </a:t>
            </a:r>
            <a:r>
              <a:rPr sz="2200" spc="-59" dirty="0">
                <a:latin typeface="Lucida Sans Unicode"/>
                <a:cs typeface="Lucida Sans Unicode"/>
              </a:rPr>
              <a:t>=</a:t>
            </a:r>
            <a:r>
              <a:rPr sz="2200" spc="-30" dirty="0">
                <a:latin typeface="Lucida Sans Unicode"/>
                <a:cs typeface="Lucida Sans Unicode"/>
              </a:rPr>
              <a:t> </a:t>
            </a:r>
            <a:r>
              <a:rPr sz="2200" i="1" spc="-158" dirty="0">
                <a:latin typeface="Verdana"/>
                <a:cs typeface="Verdana"/>
              </a:rPr>
              <a:t>φ</a:t>
            </a:r>
            <a:r>
              <a:rPr sz="2200" spc="-158" dirty="0">
                <a:latin typeface="Lucida Sans Unicode"/>
                <a:cs typeface="Lucida Sans Unicode"/>
              </a:rPr>
              <a:t>(</a:t>
            </a:r>
            <a:endParaRPr sz="2200">
              <a:latin typeface="Lucida Sans Unicode"/>
              <a:cs typeface="Lucida Sans Unicode"/>
            </a:endParaRPr>
          </a:p>
        </p:txBody>
      </p:sp>
      <p:sp>
        <p:nvSpPr>
          <p:cNvPr id="10" name="object 10"/>
          <p:cNvSpPr txBox="1"/>
          <p:nvPr/>
        </p:nvSpPr>
        <p:spPr>
          <a:xfrm>
            <a:off x="4344610" y="3938353"/>
            <a:ext cx="341325" cy="361436"/>
          </a:xfrm>
          <a:prstGeom prst="rect">
            <a:avLst/>
          </a:prstGeom>
        </p:spPr>
        <p:txBody>
          <a:bodyPr vert="horz" wrap="square" lIns="0" tIns="22660" rIns="0" bIns="0" rtlCol="0">
            <a:spAutoFit/>
          </a:bodyPr>
          <a:lstStyle/>
          <a:p>
            <a:pPr marL="25178">
              <a:spcBef>
                <a:spcPts val="179"/>
              </a:spcBef>
            </a:pPr>
            <a:r>
              <a:rPr sz="2200" spc="932" dirty="0">
                <a:latin typeface="Arial"/>
                <a:cs typeface="Arial"/>
              </a:rPr>
              <a:t>Σ</a:t>
            </a:r>
            <a:endParaRPr sz="2200">
              <a:latin typeface="Arial"/>
              <a:cs typeface="Arial"/>
            </a:endParaRPr>
          </a:p>
        </p:txBody>
      </p:sp>
      <p:sp>
        <p:nvSpPr>
          <p:cNvPr id="11" name="object 11"/>
          <p:cNvSpPr txBox="1"/>
          <p:nvPr/>
        </p:nvSpPr>
        <p:spPr>
          <a:xfrm>
            <a:off x="4634672" y="4091721"/>
            <a:ext cx="390446" cy="476536"/>
          </a:xfrm>
          <a:prstGeom prst="rect">
            <a:avLst/>
          </a:prstGeom>
        </p:spPr>
        <p:txBody>
          <a:bodyPr vert="horz" wrap="square" lIns="0" tIns="57907" rIns="0" bIns="0" rtlCol="0">
            <a:spAutoFit/>
          </a:bodyPr>
          <a:lstStyle/>
          <a:p>
            <a:pPr marL="25178" marR="10071">
              <a:lnSpc>
                <a:spcPts val="1646"/>
              </a:lnSpc>
              <a:spcBef>
                <a:spcPts val="454"/>
              </a:spcBef>
            </a:pPr>
            <a:r>
              <a:rPr sz="1600" i="1" spc="-10" dirty="0">
                <a:latin typeface="Arial"/>
                <a:cs typeface="Arial"/>
              </a:rPr>
              <a:t>n  i</a:t>
            </a:r>
            <a:r>
              <a:rPr sz="1600" i="1" spc="-307" dirty="0">
                <a:latin typeface="Arial"/>
                <a:cs typeface="Arial"/>
              </a:rPr>
              <a:t> </a:t>
            </a:r>
            <a:r>
              <a:rPr sz="1600" spc="-10" dirty="0">
                <a:latin typeface="Goudy Stout"/>
                <a:cs typeface="Goudy Stout"/>
              </a:rPr>
              <a:t>=</a:t>
            </a:r>
            <a:r>
              <a:rPr sz="1600" spc="-10" dirty="0">
                <a:latin typeface="Arial"/>
                <a:cs typeface="Arial"/>
              </a:rPr>
              <a:t>1</a:t>
            </a:r>
            <a:endParaRPr sz="1600">
              <a:latin typeface="Arial"/>
              <a:cs typeface="Arial"/>
            </a:endParaRPr>
          </a:p>
        </p:txBody>
      </p:sp>
      <p:sp>
        <p:nvSpPr>
          <p:cNvPr id="12" name="object 12"/>
          <p:cNvSpPr txBox="1"/>
          <p:nvPr/>
        </p:nvSpPr>
        <p:spPr>
          <a:xfrm>
            <a:off x="4454991" y="4144268"/>
            <a:ext cx="1811167" cy="1487385"/>
          </a:xfrm>
          <a:prstGeom prst="rect">
            <a:avLst/>
          </a:prstGeom>
        </p:spPr>
        <p:txBody>
          <a:bodyPr vert="horz" wrap="square" lIns="0" tIns="22660" rIns="0" bIns="0" rtlCol="0">
            <a:spAutoFit/>
          </a:bodyPr>
          <a:lstStyle/>
          <a:p>
            <a:pPr marL="601746">
              <a:spcBef>
                <a:spcPts val="179"/>
              </a:spcBef>
            </a:pPr>
            <a:r>
              <a:rPr sz="2200" i="1" spc="-10" dirty="0">
                <a:latin typeface="Arial"/>
                <a:cs typeface="Arial"/>
              </a:rPr>
              <a:t>w</a:t>
            </a:r>
            <a:r>
              <a:rPr sz="2400" i="1" spc="-14" baseline="-13888" dirty="0">
                <a:latin typeface="Arial"/>
                <a:cs typeface="Arial"/>
              </a:rPr>
              <a:t>i </a:t>
            </a:r>
            <a:r>
              <a:rPr sz="2200" i="1" spc="-10" dirty="0">
                <a:latin typeface="Arial"/>
                <a:cs typeface="Arial"/>
              </a:rPr>
              <a:t>x</a:t>
            </a:r>
            <a:r>
              <a:rPr sz="2400" i="1" spc="-14" baseline="-13888" dirty="0">
                <a:latin typeface="Arial"/>
                <a:cs typeface="Arial"/>
              </a:rPr>
              <a:t>i </a:t>
            </a:r>
            <a:r>
              <a:rPr sz="2200" i="1" spc="635" dirty="0">
                <a:latin typeface="Arial Narrow"/>
                <a:cs typeface="Arial Narrow"/>
              </a:rPr>
              <a:t>−</a:t>
            </a:r>
            <a:r>
              <a:rPr sz="2200" i="1" spc="-119" dirty="0">
                <a:latin typeface="Arial Narrow"/>
                <a:cs typeface="Arial Narrow"/>
              </a:rPr>
              <a:t> </a:t>
            </a:r>
            <a:r>
              <a:rPr sz="2200" i="1" spc="-79" dirty="0">
                <a:latin typeface="Verdana"/>
                <a:cs typeface="Verdana"/>
              </a:rPr>
              <a:t>θ</a:t>
            </a:r>
            <a:r>
              <a:rPr sz="2200" spc="-79" dirty="0">
                <a:latin typeface="Lucida Sans Unicode"/>
                <a:cs typeface="Lucida Sans Unicode"/>
              </a:rPr>
              <a:t>)</a:t>
            </a:r>
            <a:endParaRPr sz="2200">
              <a:latin typeface="Lucida Sans Unicode"/>
              <a:cs typeface="Lucida Sans Unicode"/>
            </a:endParaRPr>
          </a:p>
          <a:p>
            <a:pPr marL="75533">
              <a:spcBef>
                <a:spcPts val="3370"/>
              </a:spcBef>
              <a:tabLst>
                <a:tab pos="752812" algn="l"/>
              </a:tabLst>
            </a:pPr>
            <a:r>
              <a:rPr sz="2200" spc="-20" dirty="0">
                <a:latin typeface="Arial"/>
                <a:cs typeface="Arial"/>
              </a:rPr>
              <a:t>1	</a:t>
            </a:r>
            <a:r>
              <a:rPr sz="2200" spc="-10" dirty="0">
                <a:latin typeface="Arial"/>
                <a:cs typeface="Arial"/>
              </a:rPr>
              <a:t>, if </a:t>
            </a:r>
            <a:r>
              <a:rPr sz="2200" i="1" spc="-10" dirty="0">
                <a:latin typeface="Arial"/>
                <a:cs typeface="Arial"/>
              </a:rPr>
              <a:t>I </a:t>
            </a:r>
            <a:r>
              <a:rPr sz="2200" i="1" spc="-109" dirty="0">
                <a:latin typeface="Verdana"/>
                <a:cs typeface="Verdana"/>
              </a:rPr>
              <a:t>&gt;</a:t>
            </a:r>
            <a:r>
              <a:rPr sz="2200" i="1" spc="-208" dirty="0">
                <a:latin typeface="Verdana"/>
                <a:cs typeface="Verdana"/>
              </a:rPr>
              <a:t> </a:t>
            </a:r>
            <a:r>
              <a:rPr sz="2200" i="1" spc="-347" dirty="0">
                <a:latin typeface="Verdana"/>
                <a:cs typeface="Verdana"/>
              </a:rPr>
              <a:t>θ</a:t>
            </a:r>
            <a:endParaRPr sz="2200">
              <a:latin typeface="Verdana"/>
              <a:cs typeface="Verdana"/>
            </a:endParaRPr>
          </a:p>
          <a:p>
            <a:pPr marL="75533">
              <a:spcBef>
                <a:spcPts val="69"/>
              </a:spcBef>
              <a:tabLst>
                <a:tab pos="752812" algn="l"/>
              </a:tabLst>
            </a:pPr>
            <a:r>
              <a:rPr sz="2200" spc="-20" dirty="0">
                <a:latin typeface="Arial"/>
                <a:cs typeface="Arial"/>
              </a:rPr>
              <a:t>0	</a:t>
            </a:r>
            <a:r>
              <a:rPr sz="2200" spc="-10" dirty="0">
                <a:latin typeface="Arial"/>
                <a:cs typeface="Arial"/>
              </a:rPr>
              <a:t>, if </a:t>
            </a:r>
            <a:r>
              <a:rPr sz="2200" i="1" spc="-10" dirty="0">
                <a:latin typeface="Arial"/>
                <a:cs typeface="Arial"/>
              </a:rPr>
              <a:t>I </a:t>
            </a:r>
            <a:r>
              <a:rPr sz="2200" i="1" spc="476" dirty="0">
                <a:latin typeface="Arial Narrow"/>
                <a:cs typeface="Arial Narrow"/>
              </a:rPr>
              <a:t>≤</a:t>
            </a:r>
            <a:r>
              <a:rPr sz="2200" i="1" spc="59" dirty="0">
                <a:latin typeface="Arial Narrow"/>
                <a:cs typeface="Arial Narrow"/>
              </a:rPr>
              <a:t> </a:t>
            </a:r>
            <a:r>
              <a:rPr sz="2200" i="1" spc="-347" dirty="0">
                <a:latin typeface="Verdana"/>
                <a:cs typeface="Verdana"/>
              </a:rPr>
              <a:t>θ</a:t>
            </a:r>
            <a:endParaRPr sz="2200">
              <a:latin typeface="Verdana"/>
              <a:cs typeface="Verdana"/>
            </a:endParaRPr>
          </a:p>
        </p:txBody>
      </p:sp>
      <p:sp>
        <p:nvSpPr>
          <p:cNvPr id="13" name="object 13"/>
          <p:cNvSpPr txBox="1"/>
          <p:nvPr/>
        </p:nvSpPr>
        <p:spPr>
          <a:xfrm>
            <a:off x="799205" y="4786313"/>
            <a:ext cx="799785" cy="361436"/>
          </a:xfrm>
          <a:prstGeom prst="rect">
            <a:avLst/>
          </a:prstGeom>
        </p:spPr>
        <p:txBody>
          <a:bodyPr vert="horz" wrap="square" lIns="0" tIns="22660" rIns="0" bIns="0" rtlCol="0">
            <a:spAutoFit/>
          </a:bodyPr>
          <a:lstStyle/>
          <a:p>
            <a:pPr marL="25178">
              <a:spcBef>
                <a:spcPts val="179"/>
              </a:spcBef>
            </a:pPr>
            <a:r>
              <a:rPr sz="2200" spc="-20" dirty="0">
                <a:latin typeface="Arial"/>
                <a:cs typeface="Arial"/>
              </a:rPr>
              <a:t>where</a:t>
            </a:r>
            <a:endParaRPr sz="2200">
              <a:latin typeface="Arial"/>
              <a:cs typeface="Arial"/>
            </a:endParaRPr>
          </a:p>
        </p:txBody>
      </p:sp>
      <p:sp>
        <p:nvSpPr>
          <p:cNvPr id="14" name="object 14"/>
          <p:cNvSpPr txBox="1"/>
          <p:nvPr/>
        </p:nvSpPr>
        <p:spPr>
          <a:xfrm>
            <a:off x="3336225" y="5074942"/>
            <a:ext cx="812380" cy="361436"/>
          </a:xfrm>
          <a:prstGeom prst="rect">
            <a:avLst/>
          </a:prstGeom>
        </p:spPr>
        <p:txBody>
          <a:bodyPr vert="horz" wrap="square" lIns="0" tIns="22660" rIns="0" bIns="0" rtlCol="0">
            <a:spAutoFit/>
          </a:bodyPr>
          <a:lstStyle/>
          <a:p>
            <a:pPr marL="25178">
              <a:spcBef>
                <a:spcPts val="179"/>
              </a:spcBef>
            </a:pPr>
            <a:r>
              <a:rPr sz="2200" i="1" spc="-20" dirty="0">
                <a:latin typeface="Verdana"/>
                <a:cs typeface="Verdana"/>
              </a:rPr>
              <a:t>φ</a:t>
            </a:r>
            <a:r>
              <a:rPr sz="2200" spc="-20" dirty="0">
                <a:latin typeface="Lucida Sans Unicode"/>
                <a:cs typeface="Lucida Sans Unicode"/>
              </a:rPr>
              <a:t>(</a:t>
            </a:r>
            <a:r>
              <a:rPr sz="2200" i="1" spc="-20" dirty="0">
                <a:latin typeface="Arial"/>
                <a:cs typeface="Arial"/>
              </a:rPr>
              <a:t>I</a:t>
            </a:r>
            <a:r>
              <a:rPr sz="2200" spc="-20" dirty="0">
                <a:latin typeface="Lucida Sans Unicode"/>
                <a:cs typeface="Lucida Sans Unicode"/>
              </a:rPr>
              <a:t>)</a:t>
            </a:r>
            <a:r>
              <a:rPr sz="2200" spc="-218" dirty="0">
                <a:latin typeface="Lucida Sans Unicode"/>
                <a:cs typeface="Lucida Sans Unicode"/>
              </a:rPr>
              <a:t> </a:t>
            </a:r>
            <a:r>
              <a:rPr sz="2200" spc="-59" dirty="0">
                <a:latin typeface="Lucida Sans Unicode"/>
                <a:cs typeface="Lucida Sans Unicode"/>
              </a:rPr>
              <a:t>=</a:t>
            </a:r>
            <a:endParaRPr sz="2200">
              <a:latin typeface="Lucida Sans Unicode"/>
              <a:cs typeface="Lucida Sans Unicode"/>
            </a:endParaRPr>
          </a:p>
        </p:txBody>
      </p:sp>
      <p:sp>
        <p:nvSpPr>
          <p:cNvPr id="15" name="object 15"/>
          <p:cNvSpPr txBox="1"/>
          <p:nvPr/>
        </p:nvSpPr>
        <p:spPr>
          <a:xfrm>
            <a:off x="4173796" y="4687825"/>
            <a:ext cx="256937" cy="361436"/>
          </a:xfrm>
          <a:prstGeom prst="rect">
            <a:avLst/>
          </a:prstGeom>
        </p:spPr>
        <p:txBody>
          <a:bodyPr vert="horz" wrap="square" lIns="0" tIns="22660" rIns="0" bIns="0" rtlCol="0">
            <a:spAutoFit/>
          </a:bodyPr>
          <a:lstStyle/>
          <a:p>
            <a:pPr marL="25178">
              <a:spcBef>
                <a:spcPts val="179"/>
              </a:spcBef>
            </a:pPr>
            <a:r>
              <a:rPr sz="2200" spc="1009" dirty="0">
                <a:latin typeface="Arial"/>
                <a:cs typeface="Arial"/>
              </a:rPr>
              <a:t>.</a:t>
            </a:r>
            <a:endParaRPr sz="2200">
              <a:latin typeface="Arial"/>
              <a:cs typeface="Arial"/>
            </a:endParaRPr>
          </a:p>
        </p:txBody>
      </p:sp>
      <p:sp>
        <p:nvSpPr>
          <p:cNvPr id="16" name="object 16"/>
          <p:cNvSpPr txBox="1"/>
          <p:nvPr/>
        </p:nvSpPr>
        <p:spPr>
          <a:xfrm>
            <a:off x="249609" y="5725130"/>
            <a:ext cx="8273683" cy="1064192"/>
          </a:xfrm>
          <a:prstGeom prst="rect">
            <a:avLst/>
          </a:prstGeom>
        </p:spPr>
        <p:txBody>
          <a:bodyPr vert="horz" wrap="square" lIns="0" tIns="22660" rIns="0" bIns="0" rtlCol="0">
            <a:spAutoFit/>
          </a:bodyPr>
          <a:lstStyle/>
          <a:p>
            <a:pPr marL="25178">
              <a:spcBef>
                <a:spcPts val="179"/>
              </a:spcBef>
            </a:pPr>
            <a:endParaRPr lang="en-US" sz="2200" spc="-20" dirty="0">
              <a:latin typeface="Arial"/>
              <a:cs typeface="Arial"/>
            </a:endParaRPr>
          </a:p>
          <a:p>
            <a:pPr marL="25178">
              <a:spcBef>
                <a:spcPts val="179"/>
              </a:spcBef>
            </a:pPr>
            <a:r>
              <a:rPr sz="2200" spc="-20">
                <a:latin typeface="Arial"/>
                <a:cs typeface="Arial"/>
              </a:rPr>
              <a:t>Such </a:t>
            </a:r>
            <a:r>
              <a:rPr sz="2200" spc="-20" dirty="0">
                <a:latin typeface="Arial"/>
                <a:cs typeface="Arial"/>
              </a:rPr>
              <a:t>a </a:t>
            </a:r>
            <a:r>
              <a:rPr sz="2200" spc="20" dirty="0">
                <a:latin typeface="Lucida Sans Unicode"/>
                <a:cs typeface="Lucida Sans Unicode"/>
              </a:rPr>
              <a:t>Φ </a:t>
            </a:r>
            <a:r>
              <a:rPr sz="2200" spc="-10" dirty="0">
                <a:latin typeface="Arial"/>
                <a:cs typeface="Arial"/>
              </a:rPr>
              <a:t>is called </a:t>
            </a:r>
            <a:r>
              <a:rPr sz="2200" spc="-10" dirty="0">
                <a:solidFill>
                  <a:srgbClr val="0000FF"/>
                </a:solidFill>
                <a:latin typeface="Arial"/>
                <a:cs typeface="Arial"/>
              </a:rPr>
              <a:t>step function </a:t>
            </a:r>
            <a:r>
              <a:rPr sz="2200" spc="-10" dirty="0">
                <a:latin typeface="Arial"/>
                <a:cs typeface="Arial"/>
              </a:rPr>
              <a:t>(also </a:t>
            </a:r>
            <a:r>
              <a:rPr sz="2200" spc="-20" dirty="0">
                <a:latin typeface="Arial"/>
                <a:cs typeface="Arial"/>
              </a:rPr>
              <a:t>known </a:t>
            </a:r>
            <a:r>
              <a:rPr sz="2200" spc="-10" dirty="0">
                <a:latin typeface="Arial"/>
                <a:cs typeface="Arial"/>
              </a:rPr>
              <a:t>as </a:t>
            </a:r>
            <a:r>
              <a:rPr sz="2200" spc="-20" dirty="0">
                <a:solidFill>
                  <a:srgbClr val="0000FF"/>
                </a:solidFill>
                <a:latin typeface="Arial"/>
                <a:cs typeface="Arial"/>
              </a:rPr>
              <a:t>Heaviside</a:t>
            </a:r>
            <a:r>
              <a:rPr sz="2200" spc="-109" dirty="0">
                <a:solidFill>
                  <a:srgbClr val="0000FF"/>
                </a:solidFill>
                <a:latin typeface="Arial"/>
                <a:cs typeface="Arial"/>
              </a:rPr>
              <a:t> </a:t>
            </a:r>
            <a:r>
              <a:rPr sz="2200" spc="-10" dirty="0">
                <a:solidFill>
                  <a:srgbClr val="0000FF"/>
                </a:solidFill>
                <a:latin typeface="Arial"/>
                <a:cs typeface="Arial"/>
              </a:rPr>
              <a:t>function</a:t>
            </a:r>
            <a:r>
              <a:rPr sz="2200" spc="-10" dirty="0">
                <a:latin typeface="Arial"/>
                <a:cs typeface="Arial"/>
              </a:rPr>
              <a:t>).</a:t>
            </a:r>
            <a:endParaRPr sz="2200">
              <a:latin typeface="Arial"/>
              <a:cs typeface="Arial"/>
            </a:endParaRPr>
          </a:p>
        </p:txBody>
      </p:sp>
      <p:grpSp>
        <p:nvGrpSpPr>
          <p:cNvPr id="17" name="object 17"/>
          <p:cNvGrpSpPr/>
          <p:nvPr/>
        </p:nvGrpSpPr>
        <p:grpSpPr>
          <a:xfrm>
            <a:off x="2" y="6592892"/>
            <a:ext cx="9140221" cy="256702"/>
            <a:chOff x="0" y="3326968"/>
            <a:chExt cx="4608195" cy="129539"/>
          </a:xfrm>
        </p:grpSpPr>
        <p:sp>
          <p:nvSpPr>
            <p:cNvPr id="18" name="object 18"/>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9" name="object 19"/>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20" name="object 20"/>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22" name="object 22"/>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pic>
        <p:nvPicPr>
          <p:cNvPr id="2050"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34659" y="4929188"/>
            <a:ext cx="8050541" cy="1285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 name="Date Placeholder 20"/>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23" name="Slide Number Placeholder 22"/>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53</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عنصر نائب لرقم الشريحة 3"/>
          <p:cNvSpPr>
            <a:spLocks noGrp="1"/>
          </p:cNvSpPr>
          <p:nvPr>
            <p:ph type="sldNum" sz="quarter" idx="10"/>
          </p:nvPr>
        </p:nvSpPr>
        <p:spPr>
          <a:noFill/>
          <a:ln>
            <a:miter lim="800000"/>
            <a:headEnd/>
            <a:tailEnd/>
          </a:ln>
        </p:spPr>
        <p:txBody>
          <a:bodyPr/>
          <a:lstStyle/>
          <a:p>
            <a:fld id="{D2C9E04B-EC79-4E74-86A3-3BDA4309B1C9}" type="slidenum">
              <a:rPr lang="en-US"/>
              <a:pPr/>
              <a:t>54</a:t>
            </a:fld>
            <a:endParaRPr lang="en-US"/>
          </a:p>
        </p:txBody>
      </p:sp>
      <p:sp>
        <p:nvSpPr>
          <p:cNvPr id="141314" name="Rectangle 2"/>
          <p:cNvSpPr>
            <a:spLocks noGrp="1" noChangeArrowheads="1"/>
          </p:cNvSpPr>
          <p:nvPr>
            <p:ph type="title"/>
          </p:nvPr>
        </p:nvSpPr>
        <p:spPr/>
        <p:txBody>
          <a:bodyPr/>
          <a:lstStyle/>
          <a:p>
            <a:pPr eaLnBrk="1" hangingPunct="1">
              <a:defRPr/>
            </a:pPr>
            <a:r>
              <a:rPr lang="en-US" b="1" i="1" smtClean="0">
                <a:solidFill>
                  <a:srgbClr val="D93145"/>
                </a:solidFill>
                <a:effectLst>
                  <a:outerShdw blurRad="38100" dist="38100" dir="2700000" algn="tl">
                    <a:srgbClr val="C0C0C0"/>
                  </a:outerShdw>
                </a:effectLst>
                <a:latin typeface="Times New Roman" pitchFamily="18" charset="0"/>
              </a:rPr>
              <a:t>Activation Functions</a:t>
            </a:r>
          </a:p>
        </p:txBody>
      </p:sp>
      <p:sp>
        <p:nvSpPr>
          <p:cNvPr id="28676" name="Rectangle 3"/>
          <p:cNvSpPr>
            <a:spLocks noGrp="1" noChangeArrowheads="1"/>
          </p:cNvSpPr>
          <p:nvPr>
            <p:ph type="body" idx="1"/>
          </p:nvPr>
        </p:nvSpPr>
        <p:spPr>
          <a:xfrm>
            <a:off x="457200" y="1371600"/>
            <a:ext cx="8229600" cy="4754563"/>
          </a:xfrm>
        </p:spPr>
        <p:txBody>
          <a:bodyPr>
            <a:normAutofit/>
          </a:bodyPr>
          <a:lstStyle/>
          <a:p>
            <a:pPr eaLnBrk="1" hangingPunct="1">
              <a:lnSpc>
                <a:spcPct val="90000"/>
              </a:lnSpc>
            </a:pPr>
            <a:r>
              <a:rPr lang="en-US" sz="2800" dirty="0"/>
              <a:t>Identity </a:t>
            </a:r>
            <a:br>
              <a:rPr lang="en-US" sz="2800" dirty="0"/>
            </a:br>
            <a:r>
              <a:rPr lang="en-US" sz="2800" dirty="0"/>
              <a:t>		f(x) = x</a:t>
            </a:r>
          </a:p>
          <a:p>
            <a:pPr eaLnBrk="1" hangingPunct="1">
              <a:lnSpc>
                <a:spcPct val="90000"/>
              </a:lnSpc>
            </a:pPr>
            <a:r>
              <a:rPr lang="en-US" sz="2800" dirty="0"/>
              <a:t>Binary step  </a:t>
            </a:r>
            <a:br>
              <a:rPr lang="en-US" sz="2800" dirty="0"/>
            </a:br>
            <a:r>
              <a:rPr lang="en-US" sz="2800" dirty="0"/>
              <a:t>		f(x) = 1 if x &gt;= </a:t>
            </a:r>
            <a:r>
              <a:rPr lang="en-US" sz="2800" dirty="0">
                <a:latin typeface="Symbol" pitchFamily="18" charset="2"/>
              </a:rPr>
              <a:t>q</a:t>
            </a:r>
            <a:br>
              <a:rPr lang="en-US" sz="2800" dirty="0">
                <a:latin typeface="Symbol" pitchFamily="18" charset="2"/>
              </a:rPr>
            </a:br>
            <a:r>
              <a:rPr lang="en-US" sz="2800" dirty="0"/>
              <a:t>		f(x) = 0 otherwise </a:t>
            </a:r>
          </a:p>
          <a:p>
            <a:pPr eaLnBrk="1" hangingPunct="1">
              <a:lnSpc>
                <a:spcPct val="90000"/>
              </a:lnSpc>
            </a:pPr>
            <a:r>
              <a:rPr lang="en-US" sz="2800" dirty="0"/>
              <a:t>Binary sigmoid</a:t>
            </a:r>
            <a:br>
              <a:rPr lang="en-US" sz="2800" dirty="0"/>
            </a:br>
            <a:r>
              <a:rPr lang="en-US" sz="2800" dirty="0"/>
              <a:t>		f(x) = 1 / (1 + </a:t>
            </a:r>
            <a:r>
              <a:rPr lang="en-US" sz="2800" i="1" dirty="0"/>
              <a:t>e</a:t>
            </a:r>
            <a:r>
              <a:rPr lang="en-US" sz="2800" baseline="30000" dirty="0"/>
              <a:t>-</a:t>
            </a:r>
            <a:r>
              <a:rPr lang="en-US" sz="2800" baseline="30000" dirty="0" err="1">
                <a:latin typeface="Symbol" pitchFamily="18" charset="2"/>
              </a:rPr>
              <a:t>s</a:t>
            </a:r>
            <a:r>
              <a:rPr lang="en-US" sz="2800" baseline="30000" dirty="0" err="1"/>
              <a:t>x</a:t>
            </a:r>
            <a:r>
              <a:rPr lang="en-US" sz="2800" dirty="0"/>
              <a:t>)</a:t>
            </a:r>
          </a:p>
          <a:p>
            <a:pPr eaLnBrk="1" hangingPunct="1">
              <a:lnSpc>
                <a:spcPct val="90000"/>
              </a:lnSpc>
            </a:pPr>
            <a:r>
              <a:rPr lang="en-US" sz="2800" dirty="0"/>
              <a:t>Bipolar sigmoid</a:t>
            </a:r>
            <a:br>
              <a:rPr lang="en-US" sz="2800" dirty="0"/>
            </a:br>
            <a:r>
              <a:rPr lang="en-US" sz="2800" dirty="0"/>
              <a:t>		f(x) = -1 + 2 / (1 + </a:t>
            </a:r>
            <a:r>
              <a:rPr lang="en-US" sz="2800" i="1" dirty="0"/>
              <a:t>e</a:t>
            </a:r>
            <a:r>
              <a:rPr lang="en-US" sz="2800" baseline="30000" dirty="0">
                <a:latin typeface="Symbol" pitchFamily="18" charset="2"/>
              </a:rPr>
              <a:t>-</a:t>
            </a:r>
            <a:r>
              <a:rPr lang="en-US" sz="2800" baseline="30000" dirty="0" err="1">
                <a:latin typeface="Symbol" pitchFamily="18" charset="2"/>
              </a:rPr>
              <a:t>s</a:t>
            </a:r>
            <a:r>
              <a:rPr lang="en-US" sz="2800" baseline="30000" dirty="0" err="1"/>
              <a:t>x</a:t>
            </a:r>
            <a:r>
              <a:rPr lang="en-US" sz="2800" dirty="0"/>
              <a:t>)</a:t>
            </a:r>
          </a:p>
          <a:p>
            <a:pPr eaLnBrk="1" hangingPunct="1">
              <a:lnSpc>
                <a:spcPct val="90000"/>
              </a:lnSpc>
            </a:pPr>
            <a:r>
              <a:rPr lang="en-US" sz="2800" dirty="0"/>
              <a:t>Hyperbolic tangent</a:t>
            </a:r>
            <a:br>
              <a:rPr lang="en-US" sz="2800" dirty="0"/>
            </a:br>
            <a:r>
              <a:rPr lang="en-US" sz="2800" dirty="0"/>
              <a:t>		f(x) = (</a:t>
            </a:r>
            <a:r>
              <a:rPr lang="en-US" sz="2800" i="1" dirty="0"/>
              <a:t>e</a:t>
            </a:r>
            <a:r>
              <a:rPr lang="en-US" sz="2800" baseline="30000" dirty="0"/>
              <a:t>x</a:t>
            </a:r>
            <a:r>
              <a:rPr lang="en-US" sz="2800" dirty="0"/>
              <a:t> – </a:t>
            </a:r>
            <a:r>
              <a:rPr lang="en-US" sz="2800" i="1" dirty="0"/>
              <a:t>e</a:t>
            </a:r>
            <a:r>
              <a:rPr lang="en-US" sz="2800" baseline="30000" dirty="0"/>
              <a:t>-x</a:t>
            </a:r>
            <a:r>
              <a:rPr lang="en-US" sz="2800" dirty="0"/>
              <a:t>) / (</a:t>
            </a:r>
            <a:r>
              <a:rPr lang="en-US" sz="2800" i="1" dirty="0"/>
              <a:t>e</a:t>
            </a:r>
            <a:r>
              <a:rPr lang="en-US" sz="2800" baseline="30000" dirty="0"/>
              <a:t>x</a:t>
            </a:r>
            <a:r>
              <a:rPr lang="en-US" sz="2800" dirty="0"/>
              <a:t> + </a:t>
            </a:r>
            <a:r>
              <a:rPr lang="en-US" sz="2800" i="1" dirty="0"/>
              <a:t>e</a:t>
            </a:r>
            <a:r>
              <a:rPr lang="en-US" sz="2800" baseline="30000" dirty="0"/>
              <a:t>-x</a:t>
            </a:r>
            <a:r>
              <a:rPr lang="en-US" sz="2800" dirty="0"/>
              <a:t>)</a:t>
            </a:r>
          </a:p>
          <a:p>
            <a:pPr eaLnBrk="1" hangingPunct="1">
              <a:lnSpc>
                <a:spcPct val="90000"/>
              </a:lnSpc>
            </a:pPr>
            <a:endParaRPr lang="en-US" sz="28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F4A237-58DC-4CB8-A92A-C7FDFBDB682E}" type="slidenum">
              <a:rPr lang="en-US" smtClean="0"/>
              <a:pPr/>
              <a:t>55</a:t>
            </a:fld>
            <a:endParaRPr lang="en-US"/>
          </a:p>
        </p:txBody>
      </p:sp>
      <p:pic>
        <p:nvPicPr>
          <p:cNvPr id="1026" name="Picture 2"/>
          <p:cNvPicPr>
            <a:picLocks noChangeAspect="1" noChangeArrowheads="1"/>
          </p:cNvPicPr>
          <p:nvPr/>
        </p:nvPicPr>
        <p:blipFill>
          <a:blip r:embed="rId2"/>
          <a:srcRect/>
          <a:stretch>
            <a:fillRect/>
          </a:stretch>
        </p:blipFill>
        <p:spPr bwMode="auto">
          <a:xfrm>
            <a:off x="333376" y="357188"/>
            <a:ext cx="8477250" cy="59694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F4A237-58DC-4CB8-A92A-C7FDFBDB682E}" type="slidenum">
              <a:rPr lang="en-US" smtClean="0"/>
              <a:pPr/>
              <a:t>56</a:t>
            </a:fld>
            <a:endParaRPr lang="en-US"/>
          </a:p>
        </p:txBody>
      </p:sp>
      <p:pic>
        <p:nvPicPr>
          <p:cNvPr id="2050" name="Picture 2"/>
          <p:cNvPicPr>
            <a:picLocks noChangeAspect="1" noChangeArrowheads="1"/>
          </p:cNvPicPr>
          <p:nvPr/>
        </p:nvPicPr>
        <p:blipFill>
          <a:blip r:embed="rId2"/>
          <a:srcRect/>
          <a:stretch>
            <a:fillRect/>
          </a:stretch>
        </p:blipFill>
        <p:spPr bwMode="auto">
          <a:xfrm>
            <a:off x="288926" y="361653"/>
            <a:ext cx="8566150" cy="61346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F4A237-58DC-4CB8-A92A-C7FDFBDB682E}" type="slidenum">
              <a:rPr lang="en-US" smtClean="0"/>
              <a:pPr/>
              <a:t>57</a:t>
            </a:fld>
            <a:endParaRPr lang="en-US"/>
          </a:p>
        </p:txBody>
      </p:sp>
      <p:pic>
        <p:nvPicPr>
          <p:cNvPr id="3074" name="Picture 2"/>
          <p:cNvPicPr>
            <a:picLocks noChangeAspect="1" noChangeArrowheads="1"/>
          </p:cNvPicPr>
          <p:nvPr/>
        </p:nvPicPr>
        <p:blipFill>
          <a:blip r:embed="rId2"/>
          <a:srcRect/>
          <a:stretch>
            <a:fillRect/>
          </a:stretch>
        </p:blipFill>
        <p:spPr bwMode="auto">
          <a:xfrm>
            <a:off x="0" y="1"/>
            <a:ext cx="8658226" cy="64784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F4A237-58DC-4CB8-A92A-C7FDFBDB682E}" type="slidenum">
              <a:rPr lang="en-US" smtClean="0"/>
              <a:pPr/>
              <a:t>58</a:t>
            </a:fld>
            <a:endParaRPr lang="en-US"/>
          </a:p>
        </p:txBody>
      </p:sp>
      <p:pic>
        <p:nvPicPr>
          <p:cNvPr id="4098" name="Picture 2"/>
          <p:cNvPicPr>
            <a:picLocks noChangeAspect="1" noChangeArrowheads="1"/>
          </p:cNvPicPr>
          <p:nvPr/>
        </p:nvPicPr>
        <p:blipFill>
          <a:blip r:embed="rId2"/>
          <a:srcRect/>
          <a:stretch>
            <a:fillRect/>
          </a:stretch>
        </p:blipFill>
        <p:spPr bwMode="auto">
          <a:xfrm>
            <a:off x="101601" y="285750"/>
            <a:ext cx="8639175" cy="588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F4A237-58DC-4CB8-A92A-C7FDFBDB682E}" type="slidenum">
              <a:rPr lang="en-US" smtClean="0"/>
              <a:pPr/>
              <a:t>59</a:t>
            </a:fld>
            <a:endParaRPr lang="en-US"/>
          </a:p>
        </p:txBody>
      </p:sp>
      <p:pic>
        <p:nvPicPr>
          <p:cNvPr id="5122" name="Picture 2"/>
          <p:cNvPicPr>
            <a:picLocks noChangeAspect="1" noChangeArrowheads="1"/>
          </p:cNvPicPr>
          <p:nvPr/>
        </p:nvPicPr>
        <p:blipFill>
          <a:blip r:embed="rId2"/>
          <a:srcRect/>
          <a:stretch>
            <a:fillRect/>
          </a:stretch>
        </p:blipFill>
        <p:spPr bwMode="auto">
          <a:xfrm>
            <a:off x="441326" y="428626"/>
            <a:ext cx="8261350" cy="55140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357188"/>
            <a:ext cx="6532880" cy="1166813"/>
          </a:xfrm>
        </p:spPr>
        <p:txBody>
          <a:bodyPr/>
          <a:lstStyle/>
          <a:p>
            <a:r>
              <a:rPr lang="en-US" b="1" dirty="0"/>
              <a:t>Concept Of Computing</a:t>
            </a:r>
          </a:p>
        </p:txBody>
      </p:sp>
      <p:sp>
        <p:nvSpPr>
          <p:cNvPr id="3" name="Content Placeholder 2"/>
          <p:cNvSpPr>
            <a:spLocks noGrp="1"/>
          </p:cNvSpPr>
          <p:nvPr>
            <p:ph idx="1"/>
          </p:nvPr>
        </p:nvSpPr>
        <p:spPr>
          <a:xfrm>
            <a:off x="152400" y="1600200"/>
            <a:ext cx="8991600" cy="5257800"/>
          </a:xfrm>
        </p:spPr>
        <p:txBody>
          <a:bodyPr/>
          <a:lstStyle/>
          <a:p>
            <a:r>
              <a:rPr lang="en-US" dirty="0"/>
              <a:t>Y=F(X) ,F is a mapping Function, Formal Method, Algorithm to solve the Function.</a:t>
            </a:r>
          </a:p>
        </p:txBody>
      </p:sp>
      <p:sp useBgFill="1">
        <p:nvSpPr>
          <p:cNvPr id="4" name="Rectangle 3"/>
          <p:cNvSpPr/>
          <p:nvPr/>
        </p:nvSpPr>
        <p:spPr>
          <a:xfrm>
            <a:off x="3921760" y="3276600"/>
            <a:ext cx="1571413" cy="1447800"/>
          </a:xfrm>
          <a:prstGeom prst="rect">
            <a:avLst/>
          </a:prstGeom>
        </p:spPr>
        <p:style>
          <a:lnRef idx="2">
            <a:schemeClr val="dk1"/>
          </a:lnRef>
          <a:fillRef idx="1">
            <a:schemeClr val="lt1"/>
          </a:fillRef>
          <a:effectRef idx="0">
            <a:schemeClr val="dk1"/>
          </a:effectRef>
          <a:fontRef idx="minor">
            <a:schemeClr val="dk1"/>
          </a:fontRef>
        </p:style>
        <p:txBody>
          <a:bodyPr lIns="69568" tIns="34784" rIns="69568" bIns="34784" rtlCol="0" anchor="ctr"/>
          <a:lstStyle/>
          <a:p>
            <a:pPr algn="ctr"/>
            <a:r>
              <a:rPr lang="en-US" sz="1500" dirty="0"/>
              <a:t>Procedure/Algorithm</a:t>
            </a:r>
          </a:p>
          <a:p>
            <a:pPr algn="ctr"/>
            <a:r>
              <a:rPr lang="en-US" sz="1500" dirty="0"/>
              <a:t>Y=F(X)</a:t>
            </a:r>
          </a:p>
        </p:txBody>
      </p:sp>
      <p:cxnSp>
        <p:nvCxnSpPr>
          <p:cNvPr id="6" name="Straight Arrow Connector 5"/>
          <p:cNvCxnSpPr>
            <a:endCxn id="4" idx="1"/>
          </p:cNvCxnSpPr>
          <p:nvPr/>
        </p:nvCxnSpPr>
        <p:spPr>
          <a:xfrm flipV="1">
            <a:off x="2350347" y="4000500"/>
            <a:ext cx="1571413"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3"/>
          </p:cNvCxnSpPr>
          <p:nvPr/>
        </p:nvCxnSpPr>
        <p:spPr>
          <a:xfrm>
            <a:off x="5493173" y="4000500"/>
            <a:ext cx="97536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67093" y="3657601"/>
            <a:ext cx="689428" cy="762745"/>
          </a:xfrm>
          <a:prstGeom prst="rect">
            <a:avLst/>
          </a:prstGeom>
          <a:noFill/>
        </p:spPr>
        <p:txBody>
          <a:bodyPr wrap="square" lIns="69568" tIns="34784" rIns="69568" bIns="34784" rtlCol="0">
            <a:spAutoFit/>
          </a:bodyPr>
          <a:lstStyle/>
          <a:p>
            <a:r>
              <a:rPr lang="en-US" sz="1500" dirty="0"/>
              <a:t>Input</a:t>
            </a:r>
          </a:p>
          <a:p>
            <a:r>
              <a:rPr lang="en-US" sz="1500" dirty="0"/>
              <a:t>Antecedent</a:t>
            </a:r>
          </a:p>
        </p:txBody>
      </p:sp>
      <p:sp>
        <p:nvSpPr>
          <p:cNvPr id="13" name="TextBox 12"/>
          <p:cNvSpPr txBox="1"/>
          <p:nvPr/>
        </p:nvSpPr>
        <p:spPr>
          <a:xfrm>
            <a:off x="5764107" y="3657601"/>
            <a:ext cx="770891" cy="762745"/>
          </a:xfrm>
          <a:prstGeom prst="rect">
            <a:avLst/>
          </a:prstGeom>
          <a:noFill/>
        </p:spPr>
        <p:txBody>
          <a:bodyPr wrap="square" lIns="69568" tIns="34784" rIns="69568" bIns="34784" rtlCol="0">
            <a:spAutoFit/>
          </a:bodyPr>
          <a:lstStyle/>
          <a:p>
            <a:r>
              <a:rPr lang="en-US" sz="1500" dirty="0"/>
              <a:t>Output</a:t>
            </a:r>
          </a:p>
          <a:p>
            <a:r>
              <a:rPr lang="en-US" sz="1500" dirty="0"/>
              <a:t>Consequent</a:t>
            </a:r>
          </a:p>
        </p:txBody>
      </p:sp>
      <p:sp>
        <p:nvSpPr>
          <p:cNvPr id="7" name="Slide Number Placeholder 6">
            <a:extLst>
              <a:ext uri="{FF2B5EF4-FFF2-40B4-BE49-F238E27FC236}">
                <a16:creationId xmlns:a16="http://schemas.microsoft.com/office/drawing/2014/main" xmlns="" id="{AA085233-6996-444B-9FC6-4892AB33002D}"/>
              </a:ext>
            </a:extLst>
          </p:cNvPr>
          <p:cNvSpPr>
            <a:spLocks noGrp="1"/>
          </p:cNvSpPr>
          <p:nvPr>
            <p:ph type="sldNum" sz="quarter" idx="12"/>
          </p:nvPr>
        </p:nvSpPr>
        <p:spPr/>
        <p:txBody>
          <a:bodyPr/>
          <a:lstStyle/>
          <a:p>
            <a:fld id="{98F4A237-58DC-4CB8-A92A-C7FDFBDB682E}" type="slidenum">
              <a:rPr lang="en-US" smtClean="0"/>
              <a:pPr/>
              <a:t>6</a:t>
            </a:fld>
            <a:endParaRPr lang="en-US" dirty="0"/>
          </a:p>
        </p:txBody>
      </p:sp>
    </p:spTree>
    <p:extLst>
      <p:ext uri="{BB962C8B-B14F-4D97-AF65-F5344CB8AC3E}">
        <p14:creationId xmlns:p14="http://schemas.microsoft.com/office/powerpoint/2010/main" xmlns="" val="23126291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عنصر نائب لرقم الشريحة 5"/>
          <p:cNvSpPr>
            <a:spLocks noGrp="1"/>
          </p:cNvSpPr>
          <p:nvPr>
            <p:ph type="sldNum" sz="quarter" idx="10"/>
          </p:nvPr>
        </p:nvSpPr>
        <p:spPr>
          <a:noFill/>
          <a:ln>
            <a:miter lim="800000"/>
            <a:headEnd/>
            <a:tailEnd/>
          </a:ln>
        </p:spPr>
        <p:txBody>
          <a:bodyPr/>
          <a:lstStyle/>
          <a:p>
            <a:fld id="{A9A59A00-564F-48A5-926F-11FC1902FD7D}" type="slidenum">
              <a:rPr lang="en-US"/>
              <a:pPr/>
              <a:t>60</a:t>
            </a:fld>
            <a:endParaRPr lang="en-US"/>
          </a:p>
        </p:txBody>
      </p:sp>
      <p:sp>
        <p:nvSpPr>
          <p:cNvPr id="147458" name="Rectangle 2"/>
          <p:cNvSpPr>
            <a:spLocks noGrp="1" noChangeArrowheads="1"/>
          </p:cNvSpPr>
          <p:nvPr>
            <p:ph type="title"/>
          </p:nvPr>
        </p:nvSpPr>
        <p:spPr/>
        <p:txBody>
          <a:bodyPr/>
          <a:lstStyle/>
          <a:p>
            <a:pPr eaLnBrk="1" hangingPunct="1">
              <a:defRPr/>
            </a:pPr>
            <a:r>
              <a:rPr lang="en-US" b="1" i="1" smtClean="0">
                <a:solidFill>
                  <a:srgbClr val="D93145"/>
                </a:solidFill>
                <a:effectLst>
                  <a:outerShdw blurRad="38100" dist="38100" dir="2700000" algn="tl">
                    <a:srgbClr val="C0C0C0"/>
                  </a:outerShdw>
                </a:effectLst>
                <a:latin typeface="Times New Roman" pitchFamily="18" charset="0"/>
              </a:rPr>
              <a:t>Exercise</a:t>
            </a:r>
          </a:p>
        </p:txBody>
      </p:sp>
      <p:sp>
        <p:nvSpPr>
          <p:cNvPr id="29700" name="Rectangle 3"/>
          <p:cNvSpPr>
            <a:spLocks noGrp="1" noChangeArrowheads="1"/>
          </p:cNvSpPr>
          <p:nvPr>
            <p:ph type="body" sz="half" idx="1"/>
          </p:nvPr>
        </p:nvSpPr>
        <p:spPr>
          <a:noFill/>
        </p:spPr>
        <p:txBody>
          <a:bodyPr/>
          <a:lstStyle/>
          <a:p>
            <a:pPr eaLnBrk="1" hangingPunct="1"/>
            <a:r>
              <a:rPr lang="en-US" sz="2800" dirty="0"/>
              <a:t>2 input AND</a:t>
            </a:r>
          </a:p>
          <a:p>
            <a:pPr eaLnBrk="1" hangingPunct="1">
              <a:buFontTx/>
              <a:buNone/>
            </a:pPr>
            <a:endParaRPr lang="en-US" sz="2800" dirty="0"/>
          </a:p>
        </p:txBody>
      </p:sp>
      <p:graphicFrame>
        <p:nvGraphicFramePr>
          <p:cNvPr id="147460" name="Group 4"/>
          <p:cNvGraphicFramePr>
            <a:graphicFrameLocks noGrp="1"/>
          </p:cNvGraphicFramePr>
          <p:nvPr>
            <p:ph sz="quarter" idx="2"/>
          </p:nvPr>
        </p:nvGraphicFramePr>
        <p:xfrm>
          <a:off x="685800" y="2209800"/>
          <a:ext cx="3276600" cy="1584960"/>
        </p:xfrm>
        <a:graphic>
          <a:graphicData uri="http://schemas.openxmlformats.org/drawingml/2006/table">
            <a:tbl>
              <a:tblPr/>
              <a:tblGrid>
                <a:gridCol w="1092200"/>
                <a:gridCol w="1092200"/>
                <a:gridCol w="1092200"/>
              </a:tblGrid>
              <a:tr h="3962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47482" name="Group 26"/>
          <p:cNvGraphicFramePr>
            <a:graphicFrameLocks noGrp="1"/>
          </p:cNvGraphicFramePr>
          <p:nvPr>
            <p:ph sz="quarter" idx="3"/>
          </p:nvPr>
        </p:nvGraphicFramePr>
        <p:xfrm>
          <a:off x="4953000" y="2133600"/>
          <a:ext cx="2971800" cy="1584960"/>
        </p:xfrm>
        <a:graphic>
          <a:graphicData uri="http://schemas.openxmlformats.org/drawingml/2006/table">
            <a:tbl>
              <a:tblPr/>
              <a:tblGrid>
                <a:gridCol w="990600"/>
                <a:gridCol w="990600"/>
                <a:gridCol w="990600"/>
              </a:tblGrid>
              <a:tr h="3962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4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745" name="Rectangle 48"/>
          <p:cNvSpPr>
            <a:spLocks noChangeArrowheads="1"/>
          </p:cNvSpPr>
          <p:nvPr/>
        </p:nvSpPr>
        <p:spPr bwMode="auto">
          <a:xfrm>
            <a:off x="4800600" y="1524000"/>
            <a:ext cx="4038600" cy="4525963"/>
          </a:xfrm>
          <a:prstGeom prst="rect">
            <a:avLst/>
          </a:prstGeom>
          <a:noFill/>
          <a:ln w="9525">
            <a:noFill/>
            <a:miter lim="800000"/>
            <a:headEnd/>
            <a:tailEnd/>
          </a:ln>
          <a:effectLst/>
        </p:spPr>
        <p:txBody>
          <a:bodyPr lIns="91425" tIns="45713" rIns="91425" bIns="45713"/>
          <a:lstStyle/>
          <a:p>
            <a:pPr marL="342846" indent="-342846">
              <a:spcBef>
                <a:spcPct val="20000"/>
              </a:spcBef>
              <a:buFontTx/>
              <a:buChar char="•"/>
            </a:pPr>
            <a:r>
              <a:rPr lang="en-US" sz="2800" dirty="0"/>
              <a:t>2 input OR</a:t>
            </a:r>
          </a:p>
          <a:p>
            <a:pPr marL="342846" indent="-342846">
              <a:spcBef>
                <a:spcPct val="20000"/>
              </a:spcBef>
            </a:pPr>
            <a:endParaRPr lang="en-US" sz="28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0" y="321500"/>
                </a:moveTo>
                <a:lnTo>
                  <a:pt x="4608004" y="321500"/>
                </a:lnTo>
                <a:lnTo>
                  <a:pt x="4608004" y="0"/>
                </a:lnTo>
                <a:lnTo>
                  <a:pt x="0" y="0"/>
                </a:lnTo>
                <a:lnTo>
                  <a:pt x="0" y="32150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189025" y="90295"/>
            <a:ext cx="7020476" cy="449820"/>
          </a:xfrm>
          <a:prstGeom prst="rect">
            <a:avLst/>
          </a:prstGeom>
        </p:spPr>
        <p:txBody>
          <a:bodyPr vert="horz" wrap="square" lIns="0" tIns="33990" rIns="0" bIns="0" rtlCol="0">
            <a:spAutoFit/>
          </a:bodyPr>
          <a:lstStyle/>
          <a:p>
            <a:pPr marL="25178">
              <a:spcBef>
                <a:spcPts val="268"/>
              </a:spcBef>
            </a:pPr>
            <a:r>
              <a:rPr sz="2700" spc="40" dirty="0">
                <a:solidFill>
                  <a:srgbClr val="FFFFFF"/>
                </a:solidFill>
              </a:rPr>
              <a:t>The AND </a:t>
            </a:r>
            <a:r>
              <a:rPr sz="2700" spc="20" dirty="0">
                <a:solidFill>
                  <a:srgbClr val="FFFFFF"/>
                </a:solidFill>
              </a:rPr>
              <a:t>problem </a:t>
            </a:r>
            <a:r>
              <a:rPr sz="2700" spc="40" dirty="0">
                <a:solidFill>
                  <a:srgbClr val="FFFFFF"/>
                </a:solidFill>
              </a:rPr>
              <a:t>and </a:t>
            </a:r>
            <a:r>
              <a:rPr sz="2700" spc="20" dirty="0">
                <a:solidFill>
                  <a:srgbClr val="FFFFFF"/>
                </a:solidFill>
              </a:rPr>
              <a:t>its </a:t>
            </a:r>
            <a:r>
              <a:rPr sz="2700" spc="30" dirty="0">
                <a:solidFill>
                  <a:srgbClr val="FFFFFF"/>
                </a:solidFill>
              </a:rPr>
              <a:t>neural</a:t>
            </a:r>
            <a:r>
              <a:rPr sz="2700" spc="-109" dirty="0">
                <a:solidFill>
                  <a:srgbClr val="FFFFFF"/>
                </a:solidFill>
              </a:rPr>
              <a:t> </a:t>
            </a:r>
            <a:r>
              <a:rPr sz="2700" spc="20" dirty="0">
                <a:solidFill>
                  <a:srgbClr val="FFFFFF"/>
                </a:solidFill>
              </a:rPr>
              <a:t>network</a:t>
            </a:r>
            <a:endParaRPr sz="2700"/>
          </a:p>
        </p:txBody>
      </p:sp>
      <p:sp>
        <p:nvSpPr>
          <p:cNvPr id="4" name="object 4"/>
          <p:cNvSpPr/>
          <p:nvPr/>
        </p:nvSpPr>
        <p:spPr>
          <a:xfrm>
            <a:off x="534660" y="1015185"/>
            <a:ext cx="152349" cy="15220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99205" y="872689"/>
            <a:ext cx="8029339" cy="1408724"/>
          </a:xfrm>
          <a:prstGeom prst="rect">
            <a:avLst/>
          </a:prstGeom>
        </p:spPr>
        <p:txBody>
          <a:bodyPr vert="horz" wrap="square" lIns="0" tIns="13848" rIns="0" bIns="0" rtlCol="0">
            <a:spAutoFit/>
          </a:bodyPr>
          <a:lstStyle/>
          <a:p>
            <a:pPr marL="25178" marR="10071">
              <a:lnSpc>
                <a:spcPct val="102600"/>
              </a:lnSpc>
              <a:spcBef>
                <a:spcPts val="109"/>
              </a:spcBef>
            </a:pPr>
            <a:r>
              <a:rPr sz="2200" spc="-20" dirty="0">
                <a:latin typeface="Arial"/>
                <a:cs typeface="Arial"/>
              </a:rPr>
              <a:t>A possible </a:t>
            </a:r>
            <a:r>
              <a:rPr sz="2200" spc="-10" dirty="0">
                <a:latin typeface="Arial"/>
                <a:cs typeface="Arial"/>
              </a:rPr>
              <a:t>neuron specification to </a:t>
            </a:r>
            <a:r>
              <a:rPr sz="2200" spc="-30" dirty="0">
                <a:latin typeface="Arial"/>
                <a:cs typeface="Arial"/>
              </a:rPr>
              <a:t>solve </a:t>
            </a:r>
            <a:r>
              <a:rPr sz="2200" spc="-10" dirty="0">
                <a:latin typeface="Arial"/>
                <a:cs typeface="Arial"/>
              </a:rPr>
              <a:t>the </a:t>
            </a:r>
            <a:r>
              <a:rPr sz="2200" spc="-20" dirty="0">
                <a:latin typeface="Arial"/>
                <a:cs typeface="Arial"/>
              </a:rPr>
              <a:t>AND problem </a:t>
            </a:r>
            <a:r>
              <a:rPr sz="2200" spc="-10" dirty="0">
                <a:latin typeface="Arial"/>
                <a:cs typeface="Arial"/>
              </a:rPr>
              <a:t>is </a:t>
            </a:r>
            <a:r>
              <a:rPr sz="2200" spc="-30" dirty="0">
                <a:latin typeface="Arial"/>
                <a:cs typeface="Arial"/>
              </a:rPr>
              <a:t>given  </a:t>
            </a:r>
            <a:r>
              <a:rPr sz="2200" spc="-10" dirty="0">
                <a:latin typeface="Arial"/>
                <a:cs typeface="Arial"/>
              </a:rPr>
              <a:t>in the </a:t>
            </a:r>
            <a:r>
              <a:rPr sz="2200" spc="-20" dirty="0">
                <a:latin typeface="Arial"/>
                <a:cs typeface="Arial"/>
              </a:rPr>
              <a:t>following. </a:t>
            </a:r>
            <a:r>
              <a:rPr sz="2200" spc="-10" dirty="0">
                <a:latin typeface="Arial"/>
                <a:cs typeface="Arial"/>
              </a:rPr>
              <a:t>In this solution, </a:t>
            </a:r>
            <a:r>
              <a:rPr sz="2200" spc="-20" dirty="0">
                <a:latin typeface="Arial"/>
                <a:cs typeface="Arial"/>
              </a:rPr>
              <a:t>when </a:t>
            </a:r>
            <a:r>
              <a:rPr sz="2200" spc="-10" dirty="0">
                <a:latin typeface="Arial"/>
                <a:cs typeface="Arial"/>
              </a:rPr>
              <a:t>the input is 11, the </a:t>
            </a:r>
            <a:r>
              <a:rPr sz="2200" spc="-20" dirty="0">
                <a:latin typeface="Arial"/>
                <a:cs typeface="Arial"/>
              </a:rPr>
              <a:t>weight  sum exceeds </a:t>
            </a:r>
            <a:r>
              <a:rPr sz="2200" spc="-10" dirty="0">
                <a:latin typeface="Arial"/>
                <a:cs typeface="Arial"/>
              </a:rPr>
              <a:t>the threshold </a:t>
            </a:r>
            <a:r>
              <a:rPr sz="2200" spc="-99" dirty="0">
                <a:latin typeface="Arial"/>
                <a:cs typeface="Arial"/>
              </a:rPr>
              <a:t>(</a:t>
            </a:r>
            <a:r>
              <a:rPr sz="2200" i="1" spc="-99" dirty="0">
                <a:latin typeface="Arial"/>
                <a:cs typeface="Arial"/>
              </a:rPr>
              <a:t>θ </a:t>
            </a:r>
            <a:r>
              <a:rPr sz="2200" spc="-20" dirty="0">
                <a:latin typeface="Arial"/>
                <a:cs typeface="Arial"/>
              </a:rPr>
              <a:t>= </a:t>
            </a:r>
            <a:r>
              <a:rPr sz="2200" spc="-10" dirty="0">
                <a:latin typeface="Arial"/>
                <a:cs typeface="Arial"/>
              </a:rPr>
              <a:t>0.9) leading to the output </a:t>
            </a:r>
            <a:r>
              <a:rPr sz="2200" spc="-20" dirty="0">
                <a:latin typeface="Arial"/>
                <a:cs typeface="Arial"/>
              </a:rPr>
              <a:t>1 </a:t>
            </a:r>
            <a:r>
              <a:rPr sz="2200" spc="-10" dirty="0">
                <a:latin typeface="Arial"/>
                <a:cs typeface="Arial"/>
              </a:rPr>
              <a:t>else it  </a:t>
            </a:r>
            <a:r>
              <a:rPr sz="2200" spc="-30" dirty="0">
                <a:latin typeface="Arial"/>
                <a:cs typeface="Arial"/>
              </a:rPr>
              <a:t>gives </a:t>
            </a:r>
            <a:r>
              <a:rPr sz="2200" spc="-10" dirty="0">
                <a:latin typeface="Arial"/>
                <a:cs typeface="Arial"/>
              </a:rPr>
              <a:t>the output</a:t>
            </a:r>
            <a:r>
              <a:rPr sz="2200" dirty="0">
                <a:latin typeface="Arial"/>
                <a:cs typeface="Arial"/>
              </a:rPr>
              <a:t> </a:t>
            </a:r>
            <a:r>
              <a:rPr sz="2200" spc="-10" dirty="0">
                <a:latin typeface="Arial"/>
                <a:cs typeface="Arial"/>
              </a:rPr>
              <a:t>0.</a:t>
            </a:r>
            <a:endParaRPr sz="2200">
              <a:latin typeface="Arial"/>
              <a:cs typeface="Arial"/>
            </a:endParaRPr>
          </a:p>
        </p:txBody>
      </p:sp>
      <p:sp>
        <p:nvSpPr>
          <p:cNvPr id="6" name="object 6"/>
          <p:cNvSpPr/>
          <p:nvPr/>
        </p:nvSpPr>
        <p:spPr>
          <a:xfrm>
            <a:off x="1708164" y="2805198"/>
            <a:ext cx="3103214" cy="215842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2007652" y="3061563"/>
            <a:ext cx="133507" cy="203599"/>
          </a:xfrm>
          <a:prstGeom prst="rect">
            <a:avLst/>
          </a:prstGeom>
        </p:spPr>
        <p:txBody>
          <a:bodyPr vert="horz" wrap="square" lIns="0" tIns="33990" rIns="0" bIns="0" rtlCol="0">
            <a:spAutoFit/>
          </a:bodyPr>
          <a:lstStyle/>
          <a:p>
            <a:pPr marL="25178">
              <a:spcBef>
                <a:spcPts val="268"/>
              </a:spcBef>
            </a:pPr>
            <a:r>
              <a:rPr sz="1100" spc="30" dirty="0">
                <a:latin typeface="Arial"/>
                <a:cs typeface="Arial"/>
              </a:rPr>
              <a:t>1</a:t>
            </a:r>
            <a:endParaRPr sz="1100">
              <a:latin typeface="Arial"/>
              <a:cs typeface="Arial"/>
            </a:endParaRPr>
          </a:p>
        </p:txBody>
      </p:sp>
      <p:sp>
        <p:nvSpPr>
          <p:cNvPr id="8" name="object 8"/>
          <p:cNvSpPr txBox="1"/>
          <p:nvPr/>
        </p:nvSpPr>
        <p:spPr>
          <a:xfrm>
            <a:off x="2949793" y="3061563"/>
            <a:ext cx="133507" cy="203599"/>
          </a:xfrm>
          <a:prstGeom prst="rect">
            <a:avLst/>
          </a:prstGeom>
        </p:spPr>
        <p:txBody>
          <a:bodyPr vert="horz" wrap="square" lIns="0" tIns="33990" rIns="0" bIns="0" rtlCol="0">
            <a:spAutoFit/>
          </a:bodyPr>
          <a:lstStyle/>
          <a:p>
            <a:pPr marL="25178">
              <a:spcBef>
                <a:spcPts val="268"/>
              </a:spcBef>
            </a:pPr>
            <a:r>
              <a:rPr sz="1100" spc="30" dirty="0">
                <a:latin typeface="Arial"/>
                <a:cs typeface="Arial"/>
              </a:rPr>
              <a:t>2</a:t>
            </a:r>
            <a:endParaRPr sz="1100">
              <a:latin typeface="Arial"/>
              <a:cs typeface="Arial"/>
            </a:endParaRPr>
          </a:p>
        </p:txBody>
      </p:sp>
      <p:sp>
        <p:nvSpPr>
          <p:cNvPr id="9" name="object 9"/>
          <p:cNvSpPr/>
          <p:nvPr/>
        </p:nvSpPr>
        <p:spPr>
          <a:xfrm>
            <a:off x="6387063" y="3563395"/>
            <a:ext cx="643607" cy="643016"/>
          </a:xfrm>
          <a:custGeom>
            <a:avLst/>
            <a:gdLst/>
            <a:ahLst/>
            <a:cxnLst/>
            <a:rect l="l" t="t" r="r" b="b"/>
            <a:pathLst>
              <a:path w="324485" h="324485">
                <a:moveTo>
                  <a:pt x="323983" y="161823"/>
                </a:moveTo>
                <a:lnTo>
                  <a:pt x="318214" y="118867"/>
                </a:lnTo>
                <a:lnTo>
                  <a:pt x="301924" y="80229"/>
                </a:lnTo>
                <a:lnTo>
                  <a:pt x="276644" y="47465"/>
                </a:lnTo>
                <a:lnTo>
                  <a:pt x="243904" y="22134"/>
                </a:lnTo>
                <a:lnTo>
                  <a:pt x="205233" y="5793"/>
                </a:lnTo>
                <a:lnTo>
                  <a:pt x="162160" y="0"/>
                </a:lnTo>
                <a:lnTo>
                  <a:pt x="119063" y="5793"/>
                </a:lnTo>
                <a:lnTo>
                  <a:pt x="80329" y="22134"/>
                </a:lnTo>
                <a:lnTo>
                  <a:pt x="47508" y="47465"/>
                </a:lnTo>
                <a:lnTo>
                  <a:pt x="22146" y="80229"/>
                </a:lnTo>
                <a:lnTo>
                  <a:pt x="5794" y="118867"/>
                </a:lnTo>
                <a:lnTo>
                  <a:pt x="0" y="161823"/>
                </a:lnTo>
                <a:lnTo>
                  <a:pt x="5794" y="204920"/>
                </a:lnTo>
                <a:lnTo>
                  <a:pt x="22146" y="243654"/>
                </a:lnTo>
                <a:lnTo>
                  <a:pt x="47508" y="276475"/>
                </a:lnTo>
                <a:lnTo>
                  <a:pt x="80329" y="301836"/>
                </a:lnTo>
                <a:lnTo>
                  <a:pt x="119063" y="318189"/>
                </a:lnTo>
                <a:lnTo>
                  <a:pt x="162160" y="323983"/>
                </a:lnTo>
                <a:lnTo>
                  <a:pt x="205233" y="318189"/>
                </a:lnTo>
                <a:lnTo>
                  <a:pt x="243904" y="301836"/>
                </a:lnTo>
                <a:lnTo>
                  <a:pt x="276644" y="276475"/>
                </a:lnTo>
                <a:lnTo>
                  <a:pt x="301924" y="243654"/>
                </a:lnTo>
                <a:lnTo>
                  <a:pt x="318214" y="204920"/>
                </a:lnTo>
                <a:lnTo>
                  <a:pt x="323983" y="161823"/>
                </a:lnTo>
                <a:close/>
              </a:path>
            </a:pathLst>
          </a:custGeom>
          <a:ln w="3175">
            <a:solidFill>
              <a:srgbClr val="000000"/>
            </a:solidFill>
          </a:ln>
        </p:spPr>
        <p:txBody>
          <a:bodyPr wrap="square" lIns="0" tIns="0" rIns="0" bIns="0" rtlCol="0"/>
          <a:lstStyle/>
          <a:p>
            <a:endParaRPr/>
          </a:p>
        </p:txBody>
      </p:sp>
      <p:sp>
        <p:nvSpPr>
          <p:cNvPr id="10" name="object 10"/>
          <p:cNvSpPr/>
          <p:nvPr/>
        </p:nvSpPr>
        <p:spPr>
          <a:xfrm>
            <a:off x="6730147" y="3035850"/>
            <a:ext cx="0" cy="528506"/>
          </a:xfrm>
          <a:custGeom>
            <a:avLst/>
            <a:gdLst/>
            <a:ahLst/>
            <a:cxnLst/>
            <a:rect l="l" t="t" r="r" b="b"/>
            <a:pathLst>
              <a:path h="266700">
                <a:moveTo>
                  <a:pt x="0" y="266214"/>
                </a:moveTo>
                <a:lnTo>
                  <a:pt x="0" y="0"/>
                </a:lnTo>
              </a:path>
            </a:pathLst>
          </a:custGeom>
          <a:ln w="3175">
            <a:solidFill>
              <a:srgbClr val="000000"/>
            </a:solidFill>
          </a:ln>
        </p:spPr>
        <p:txBody>
          <a:bodyPr wrap="square" lIns="0" tIns="0" rIns="0" bIns="0" rtlCol="0"/>
          <a:lstStyle/>
          <a:p>
            <a:endParaRPr/>
          </a:p>
        </p:txBody>
      </p:sp>
      <p:sp>
        <p:nvSpPr>
          <p:cNvPr id="11" name="object 11"/>
          <p:cNvSpPr/>
          <p:nvPr/>
        </p:nvSpPr>
        <p:spPr>
          <a:xfrm>
            <a:off x="6688602" y="2921370"/>
            <a:ext cx="83127" cy="125835"/>
          </a:xfrm>
          <a:custGeom>
            <a:avLst/>
            <a:gdLst/>
            <a:ahLst/>
            <a:cxnLst/>
            <a:rect l="l" t="t" r="r" b="b"/>
            <a:pathLst>
              <a:path w="41910" h="63500">
                <a:moveTo>
                  <a:pt x="20945" y="0"/>
                </a:moveTo>
                <a:lnTo>
                  <a:pt x="0" y="63175"/>
                </a:lnTo>
                <a:lnTo>
                  <a:pt x="41891" y="63175"/>
                </a:lnTo>
                <a:lnTo>
                  <a:pt x="20945" y="0"/>
                </a:lnTo>
                <a:close/>
              </a:path>
            </a:pathLst>
          </a:custGeom>
          <a:solidFill>
            <a:srgbClr val="000000"/>
          </a:solidFill>
        </p:spPr>
        <p:txBody>
          <a:bodyPr wrap="square" lIns="0" tIns="0" rIns="0" bIns="0" rtlCol="0"/>
          <a:lstStyle/>
          <a:p>
            <a:endParaRPr/>
          </a:p>
        </p:txBody>
      </p:sp>
      <p:sp>
        <p:nvSpPr>
          <p:cNvPr id="12" name="object 12"/>
          <p:cNvSpPr/>
          <p:nvPr/>
        </p:nvSpPr>
        <p:spPr>
          <a:xfrm>
            <a:off x="7012253" y="4196717"/>
            <a:ext cx="661240" cy="609040"/>
          </a:xfrm>
          <a:custGeom>
            <a:avLst/>
            <a:gdLst/>
            <a:ahLst/>
            <a:cxnLst/>
            <a:rect l="l" t="t" r="r" b="b"/>
            <a:pathLst>
              <a:path w="333375" h="307339">
                <a:moveTo>
                  <a:pt x="0" y="0"/>
                </a:moveTo>
                <a:lnTo>
                  <a:pt x="332767" y="306754"/>
                </a:lnTo>
              </a:path>
            </a:pathLst>
          </a:custGeom>
          <a:ln w="3175">
            <a:solidFill>
              <a:srgbClr val="000000"/>
            </a:solidFill>
          </a:ln>
        </p:spPr>
        <p:txBody>
          <a:bodyPr wrap="square" lIns="0" tIns="0" rIns="0" bIns="0" rtlCol="0"/>
          <a:lstStyle/>
          <a:p>
            <a:endParaRPr/>
          </a:p>
        </p:txBody>
      </p:sp>
      <p:sp>
        <p:nvSpPr>
          <p:cNvPr id="13" name="object 13"/>
          <p:cNvSpPr/>
          <p:nvPr/>
        </p:nvSpPr>
        <p:spPr>
          <a:xfrm>
            <a:off x="6927822" y="4119058"/>
            <a:ext cx="120913" cy="117026"/>
          </a:xfrm>
          <a:custGeom>
            <a:avLst/>
            <a:gdLst/>
            <a:ahLst/>
            <a:cxnLst/>
            <a:rect l="l" t="t" r="r" b="b"/>
            <a:pathLst>
              <a:path w="60960" h="59055">
                <a:moveTo>
                  <a:pt x="0" y="0"/>
                </a:moveTo>
                <a:lnTo>
                  <a:pt x="32094" y="58445"/>
                </a:lnTo>
                <a:lnTo>
                  <a:pt x="60472" y="27364"/>
                </a:lnTo>
                <a:lnTo>
                  <a:pt x="0" y="0"/>
                </a:lnTo>
                <a:close/>
              </a:path>
            </a:pathLst>
          </a:custGeom>
          <a:solidFill>
            <a:srgbClr val="000000"/>
          </a:solidFill>
        </p:spPr>
        <p:txBody>
          <a:bodyPr wrap="square" lIns="0" tIns="0" rIns="0" bIns="0" rtlCol="0"/>
          <a:lstStyle/>
          <a:p>
            <a:endParaRPr/>
          </a:p>
        </p:txBody>
      </p:sp>
      <p:sp>
        <p:nvSpPr>
          <p:cNvPr id="14" name="object 14"/>
          <p:cNvSpPr/>
          <p:nvPr/>
        </p:nvSpPr>
        <p:spPr>
          <a:xfrm>
            <a:off x="5873108" y="4230857"/>
            <a:ext cx="574334" cy="573807"/>
          </a:xfrm>
          <a:custGeom>
            <a:avLst/>
            <a:gdLst/>
            <a:ahLst/>
            <a:cxnLst/>
            <a:rect l="l" t="t" r="r" b="b"/>
            <a:pathLst>
              <a:path w="289560" h="289560">
                <a:moveTo>
                  <a:pt x="289524" y="0"/>
                </a:moveTo>
                <a:lnTo>
                  <a:pt x="0" y="289524"/>
                </a:lnTo>
              </a:path>
            </a:pathLst>
          </a:custGeom>
          <a:ln w="3175">
            <a:solidFill>
              <a:srgbClr val="000000"/>
            </a:solidFill>
          </a:ln>
        </p:spPr>
        <p:txBody>
          <a:bodyPr wrap="square" lIns="0" tIns="0" rIns="0" bIns="0" rtlCol="0"/>
          <a:lstStyle/>
          <a:p>
            <a:endParaRPr/>
          </a:p>
        </p:txBody>
      </p:sp>
      <p:sp>
        <p:nvSpPr>
          <p:cNvPr id="15" name="object 15"/>
          <p:cNvSpPr/>
          <p:nvPr/>
        </p:nvSpPr>
        <p:spPr>
          <a:xfrm>
            <a:off x="6410516" y="4149851"/>
            <a:ext cx="118393" cy="118284"/>
          </a:xfrm>
          <a:custGeom>
            <a:avLst/>
            <a:gdLst/>
            <a:ahLst/>
            <a:cxnLst/>
            <a:rect l="l" t="t" r="r" b="b"/>
            <a:pathLst>
              <a:path w="59689" h="59689">
                <a:moveTo>
                  <a:pt x="59458" y="0"/>
                </a:moveTo>
                <a:lnTo>
                  <a:pt x="0" y="29729"/>
                </a:lnTo>
                <a:lnTo>
                  <a:pt x="29729" y="59458"/>
                </a:lnTo>
                <a:lnTo>
                  <a:pt x="59458" y="0"/>
                </a:lnTo>
                <a:close/>
              </a:path>
            </a:pathLst>
          </a:custGeom>
          <a:solidFill>
            <a:srgbClr val="000000"/>
          </a:solidFill>
        </p:spPr>
        <p:txBody>
          <a:bodyPr wrap="square" lIns="0" tIns="0" rIns="0" bIns="0" rtlCol="0"/>
          <a:lstStyle/>
          <a:p>
            <a:endParaRPr/>
          </a:p>
        </p:txBody>
      </p:sp>
      <p:sp>
        <p:nvSpPr>
          <p:cNvPr id="16" name="object 16"/>
          <p:cNvSpPr/>
          <p:nvPr/>
        </p:nvSpPr>
        <p:spPr>
          <a:xfrm>
            <a:off x="6655768" y="2657599"/>
            <a:ext cx="108317" cy="166102"/>
          </a:xfrm>
          <a:custGeom>
            <a:avLst/>
            <a:gdLst/>
            <a:ahLst/>
            <a:cxnLst/>
            <a:rect l="l" t="t" r="r" b="b"/>
            <a:pathLst>
              <a:path w="54610" h="83819">
                <a:moveTo>
                  <a:pt x="4054" y="72634"/>
                </a:moveTo>
                <a:lnTo>
                  <a:pt x="5067" y="82093"/>
                </a:lnTo>
                <a:lnTo>
                  <a:pt x="7432" y="83107"/>
                </a:lnTo>
                <a:lnTo>
                  <a:pt x="9797" y="83445"/>
                </a:lnTo>
                <a:lnTo>
                  <a:pt x="14864" y="83445"/>
                </a:lnTo>
                <a:lnTo>
                  <a:pt x="17567" y="82769"/>
                </a:lnTo>
                <a:lnTo>
                  <a:pt x="22297" y="79391"/>
                </a:lnTo>
                <a:lnTo>
                  <a:pt x="24324" y="77026"/>
                </a:lnTo>
                <a:lnTo>
                  <a:pt x="26013" y="73648"/>
                </a:lnTo>
                <a:lnTo>
                  <a:pt x="8108" y="73648"/>
                </a:lnTo>
                <a:lnTo>
                  <a:pt x="6081" y="73310"/>
                </a:lnTo>
                <a:lnTo>
                  <a:pt x="4054" y="72634"/>
                </a:lnTo>
                <a:close/>
              </a:path>
              <a:path w="54610" h="83819">
                <a:moveTo>
                  <a:pt x="10810" y="0"/>
                </a:moveTo>
                <a:lnTo>
                  <a:pt x="0" y="0"/>
                </a:lnTo>
                <a:lnTo>
                  <a:pt x="22297" y="59458"/>
                </a:lnTo>
                <a:lnTo>
                  <a:pt x="21621" y="61486"/>
                </a:lnTo>
                <a:lnTo>
                  <a:pt x="21621" y="61823"/>
                </a:lnTo>
                <a:lnTo>
                  <a:pt x="20270" y="65877"/>
                </a:lnTo>
                <a:lnTo>
                  <a:pt x="18918" y="68242"/>
                </a:lnTo>
                <a:lnTo>
                  <a:pt x="18580" y="69256"/>
                </a:lnTo>
                <a:lnTo>
                  <a:pt x="12162" y="73648"/>
                </a:lnTo>
                <a:lnTo>
                  <a:pt x="26013" y="73648"/>
                </a:lnTo>
                <a:lnTo>
                  <a:pt x="27364" y="71283"/>
                </a:lnTo>
                <a:lnTo>
                  <a:pt x="29391" y="66891"/>
                </a:lnTo>
                <a:lnTo>
                  <a:pt x="36366" y="47972"/>
                </a:lnTo>
                <a:lnTo>
                  <a:pt x="27364" y="47972"/>
                </a:lnTo>
                <a:lnTo>
                  <a:pt x="26013" y="43242"/>
                </a:lnTo>
                <a:lnTo>
                  <a:pt x="24661" y="38851"/>
                </a:lnTo>
                <a:lnTo>
                  <a:pt x="22972" y="34459"/>
                </a:lnTo>
                <a:lnTo>
                  <a:pt x="10810" y="0"/>
                </a:lnTo>
                <a:close/>
              </a:path>
              <a:path w="54610" h="83819">
                <a:moveTo>
                  <a:pt x="54053" y="0"/>
                </a:moveTo>
                <a:lnTo>
                  <a:pt x="44256" y="0"/>
                </a:lnTo>
                <a:lnTo>
                  <a:pt x="31418" y="34459"/>
                </a:lnTo>
                <a:lnTo>
                  <a:pt x="30067" y="38851"/>
                </a:lnTo>
                <a:lnTo>
                  <a:pt x="28378" y="43580"/>
                </a:lnTo>
                <a:lnTo>
                  <a:pt x="27364" y="47972"/>
                </a:lnTo>
                <a:lnTo>
                  <a:pt x="36366" y="47972"/>
                </a:lnTo>
                <a:lnTo>
                  <a:pt x="54053" y="0"/>
                </a:lnTo>
                <a:close/>
              </a:path>
            </a:pathLst>
          </a:custGeom>
          <a:solidFill>
            <a:srgbClr val="000000"/>
          </a:solidFill>
        </p:spPr>
        <p:txBody>
          <a:bodyPr wrap="square" lIns="0" tIns="0" rIns="0" bIns="0" rtlCol="0"/>
          <a:lstStyle/>
          <a:p>
            <a:endParaRPr/>
          </a:p>
        </p:txBody>
      </p:sp>
      <p:sp>
        <p:nvSpPr>
          <p:cNvPr id="17" name="object 17"/>
          <p:cNvSpPr/>
          <p:nvPr/>
        </p:nvSpPr>
        <p:spPr>
          <a:xfrm>
            <a:off x="5648628" y="4862171"/>
            <a:ext cx="110837" cy="118284"/>
          </a:xfrm>
          <a:custGeom>
            <a:avLst/>
            <a:gdLst/>
            <a:ahLst/>
            <a:cxnLst/>
            <a:rect l="l" t="t" r="r" b="b"/>
            <a:pathLst>
              <a:path w="55880" h="59689">
                <a:moveTo>
                  <a:pt x="14189" y="0"/>
                </a:moveTo>
                <a:lnTo>
                  <a:pt x="1689" y="0"/>
                </a:lnTo>
                <a:lnTo>
                  <a:pt x="21621" y="28378"/>
                </a:lnTo>
                <a:lnTo>
                  <a:pt x="0" y="59121"/>
                </a:lnTo>
                <a:lnTo>
                  <a:pt x="12162" y="59121"/>
                </a:lnTo>
                <a:lnTo>
                  <a:pt x="27702" y="35810"/>
                </a:lnTo>
                <a:lnTo>
                  <a:pt x="38935" y="35810"/>
                </a:lnTo>
                <a:lnTo>
                  <a:pt x="33445" y="28040"/>
                </a:lnTo>
                <a:lnTo>
                  <a:pt x="38908" y="20607"/>
                </a:lnTo>
                <a:lnTo>
                  <a:pt x="27364" y="20607"/>
                </a:lnTo>
                <a:lnTo>
                  <a:pt x="26351" y="18580"/>
                </a:lnTo>
                <a:lnTo>
                  <a:pt x="24999" y="16553"/>
                </a:lnTo>
                <a:lnTo>
                  <a:pt x="23310" y="13851"/>
                </a:lnTo>
                <a:lnTo>
                  <a:pt x="14189" y="0"/>
                </a:lnTo>
                <a:close/>
              </a:path>
              <a:path w="55880" h="59689">
                <a:moveTo>
                  <a:pt x="38935" y="35810"/>
                </a:moveTo>
                <a:lnTo>
                  <a:pt x="27702" y="35810"/>
                </a:lnTo>
                <a:lnTo>
                  <a:pt x="43242" y="59121"/>
                </a:lnTo>
                <a:lnTo>
                  <a:pt x="55404" y="59121"/>
                </a:lnTo>
                <a:lnTo>
                  <a:pt x="38935" y="35810"/>
                </a:lnTo>
                <a:close/>
              </a:path>
              <a:path w="55880" h="59689">
                <a:moveTo>
                  <a:pt x="54053" y="0"/>
                </a:moveTo>
                <a:lnTo>
                  <a:pt x="41891" y="0"/>
                </a:lnTo>
                <a:lnTo>
                  <a:pt x="32094" y="13851"/>
                </a:lnTo>
                <a:lnTo>
                  <a:pt x="30405" y="15878"/>
                </a:lnTo>
                <a:lnTo>
                  <a:pt x="29053" y="17905"/>
                </a:lnTo>
                <a:lnTo>
                  <a:pt x="27364" y="20607"/>
                </a:lnTo>
                <a:lnTo>
                  <a:pt x="38908" y="20607"/>
                </a:lnTo>
                <a:lnTo>
                  <a:pt x="54053" y="0"/>
                </a:lnTo>
                <a:close/>
              </a:path>
            </a:pathLst>
          </a:custGeom>
          <a:solidFill>
            <a:srgbClr val="000000"/>
          </a:solidFill>
        </p:spPr>
        <p:txBody>
          <a:bodyPr wrap="square" lIns="0" tIns="0" rIns="0" bIns="0" rtlCol="0"/>
          <a:lstStyle/>
          <a:p>
            <a:endParaRPr/>
          </a:p>
        </p:txBody>
      </p:sp>
      <p:sp>
        <p:nvSpPr>
          <p:cNvPr id="18" name="object 18"/>
          <p:cNvSpPr txBox="1"/>
          <p:nvPr/>
        </p:nvSpPr>
        <p:spPr>
          <a:xfrm>
            <a:off x="5734672" y="4838340"/>
            <a:ext cx="133507" cy="203599"/>
          </a:xfrm>
          <a:prstGeom prst="rect">
            <a:avLst/>
          </a:prstGeom>
        </p:spPr>
        <p:txBody>
          <a:bodyPr vert="horz" wrap="square" lIns="0" tIns="33990" rIns="0" bIns="0" rtlCol="0">
            <a:spAutoFit/>
          </a:bodyPr>
          <a:lstStyle/>
          <a:p>
            <a:pPr marL="25178">
              <a:spcBef>
                <a:spcPts val="268"/>
              </a:spcBef>
            </a:pPr>
            <a:r>
              <a:rPr sz="1100" spc="30" dirty="0">
                <a:latin typeface="Arial"/>
                <a:cs typeface="Arial"/>
              </a:rPr>
              <a:t>1</a:t>
            </a:r>
            <a:endParaRPr sz="1100">
              <a:latin typeface="Arial"/>
              <a:cs typeface="Arial"/>
            </a:endParaRPr>
          </a:p>
        </p:txBody>
      </p:sp>
      <p:sp>
        <p:nvSpPr>
          <p:cNvPr id="19" name="object 19"/>
          <p:cNvSpPr/>
          <p:nvPr/>
        </p:nvSpPr>
        <p:spPr>
          <a:xfrm>
            <a:off x="7619352" y="4862171"/>
            <a:ext cx="110837" cy="118284"/>
          </a:xfrm>
          <a:custGeom>
            <a:avLst/>
            <a:gdLst/>
            <a:ahLst/>
            <a:cxnLst/>
            <a:rect l="l" t="t" r="r" b="b"/>
            <a:pathLst>
              <a:path w="55879" h="59689">
                <a:moveTo>
                  <a:pt x="14189" y="0"/>
                </a:moveTo>
                <a:lnTo>
                  <a:pt x="1689" y="0"/>
                </a:lnTo>
                <a:lnTo>
                  <a:pt x="21621" y="28378"/>
                </a:lnTo>
                <a:lnTo>
                  <a:pt x="0" y="59121"/>
                </a:lnTo>
                <a:lnTo>
                  <a:pt x="12162" y="59121"/>
                </a:lnTo>
                <a:lnTo>
                  <a:pt x="27702" y="35810"/>
                </a:lnTo>
                <a:lnTo>
                  <a:pt x="38935" y="35810"/>
                </a:lnTo>
                <a:lnTo>
                  <a:pt x="33445" y="28040"/>
                </a:lnTo>
                <a:lnTo>
                  <a:pt x="38908" y="20607"/>
                </a:lnTo>
                <a:lnTo>
                  <a:pt x="27364" y="20607"/>
                </a:lnTo>
                <a:lnTo>
                  <a:pt x="26351" y="18580"/>
                </a:lnTo>
                <a:lnTo>
                  <a:pt x="24999" y="16553"/>
                </a:lnTo>
                <a:lnTo>
                  <a:pt x="23310" y="13851"/>
                </a:lnTo>
                <a:lnTo>
                  <a:pt x="14189" y="0"/>
                </a:lnTo>
                <a:close/>
              </a:path>
              <a:path w="55879" h="59689">
                <a:moveTo>
                  <a:pt x="38935" y="35810"/>
                </a:moveTo>
                <a:lnTo>
                  <a:pt x="27702" y="35810"/>
                </a:lnTo>
                <a:lnTo>
                  <a:pt x="43242" y="59121"/>
                </a:lnTo>
                <a:lnTo>
                  <a:pt x="55404" y="59121"/>
                </a:lnTo>
                <a:lnTo>
                  <a:pt x="38935" y="35810"/>
                </a:lnTo>
                <a:close/>
              </a:path>
              <a:path w="55879" h="59689">
                <a:moveTo>
                  <a:pt x="54053" y="0"/>
                </a:moveTo>
                <a:lnTo>
                  <a:pt x="41891" y="0"/>
                </a:lnTo>
                <a:lnTo>
                  <a:pt x="32094" y="13851"/>
                </a:lnTo>
                <a:lnTo>
                  <a:pt x="30743" y="15878"/>
                </a:lnTo>
                <a:lnTo>
                  <a:pt x="29053" y="17905"/>
                </a:lnTo>
                <a:lnTo>
                  <a:pt x="27364" y="20607"/>
                </a:lnTo>
                <a:lnTo>
                  <a:pt x="38908" y="20607"/>
                </a:lnTo>
                <a:lnTo>
                  <a:pt x="54053" y="0"/>
                </a:lnTo>
                <a:close/>
              </a:path>
            </a:pathLst>
          </a:custGeom>
          <a:solidFill>
            <a:srgbClr val="000000"/>
          </a:solidFill>
        </p:spPr>
        <p:txBody>
          <a:bodyPr wrap="square" lIns="0" tIns="0" rIns="0" bIns="0" rtlCol="0"/>
          <a:lstStyle/>
          <a:p>
            <a:endParaRPr/>
          </a:p>
        </p:txBody>
      </p:sp>
      <p:sp>
        <p:nvSpPr>
          <p:cNvPr id="20" name="object 20"/>
          <p:cNvSpPr txBox="1"/>
          <p:nvPr/>
        </p:nvSpPr>
        <p:spPr>
          <a:xfrm>
            <a:off x="7705395" y="4838340"/>
            <a:ext cx="133507" cy="203599"/>
          </a:xfrm>
          <a:prstGeom prst="rect">
            <a:avLst/>
          </a:prstGeom>
        </p:spPr>
        <p:txBody>
          <a:bodyPr vert="horz" wrap="square" lIns="0" tIns="33990" rIns="0" bIns="0" rtlCol="0">
            <a:spAutoFit/>
          </a:bodyPr>
          <a:lstStyle/>
          <a:p>
            <a:pPr marL="25178">
              <a:spcBef>
                <a:spcPts val="268"/>
              </a:spcBef>
            </a:pPr>
            <a:r>
              <a:rPr sz="1100" spc="30" dirty="0">
                <a:latin typeface="Arial"/>
                <a:cs typeface="Arial"/>
              </a:rPr>
              <a:t>2</a:t>
            </a:r>
            <a:endParaRPr sz="1100">
              <a:latin typeface="Arial"/>
              <a:cs typeface="Arial"/>
            </a:endParaRPr>
          </a:p>
        </p:txBody>
      </p:sp>
      <p:sp>
        <p:nvSpPr>
          <p:cNvPr id="21" name="object 21"/>
          <p:cNvSpPr/>
          <p:nvPr/>
        </p:nvSpPr>
        <p:spPr>
          <a:xfrm>
            <a:off x="5821511" y="4067508"/>
            <a:ext cx="296848" cy="166028"/>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7299722" y="4110355"/>
            <a:ext cx="296178" cy="166028"/>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6539175" y="3811101"/>
            <a:ext cx="295507" cy="165359"/>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2475100" y="5395068"/>
            <a:ext cx="1530297" cy="211403"/>
          </a:xfrm>
          <a:custGeom>
            <a:avLst/>
            <a:gdLst/>
            <a:ahLst/>
            <a:cxnLst/>
            <a:rect l="l" t="t" r="r" b="b"/>
            <a:pathLst>
              <a:path w="771525" h="106680">
                <a:moveTo>
                  <a:pt x="37837" y="9797"/>
                </a:moveTo>
                <a:lnTo>
                  <a:pt x="27026" y="9797"/>
                </a:lnTo>
                <a:lnTo>
                  <a:pt x="27026" y="81756"/>
                </a:lnTo>
                <a:lnTo>
                  <a:pt x="37837" y="81756"/>
                </a:lnTo>
                <a:lnTo>
                  <a:pt x="37837" y="9797"/>
                </a:lnTo>
                <a:close/>
              </a:path>
              <a:path w="771525" h="106680">
                <a:moveTo>
                  <a:pt x="64864" y="0"/>
                </a:moveTo>
                <a:lnTo>
                  <a:pt x="0" y="0"/>
                </a:lnTo>
                <a:lnTo>
                  <a:pt x="0" y="9797"/>
                </a:lnTo>
                <a:lnTo>
                  <a:pt x="64864" y="9797"/>
                </a:lnTo>
                <a:lnTo>
                  <a:pt x="64864" y="0"/>
                </a:lnTo>
                <a:close/>
              </a:path>
              <a:path w="771525" h="106680">
                <a:moveTo>
                  <a:pt x="84796" y="0"/>
                </a:moveTo>
                <a:lnTo>
                  <a:pt x="74661" y="0"/>
                </a:lnTo>
                <a:lnTo>
                  <a:pt x="74661" y="81756"/>
                </a:lnTo>
                <a:lnTo>
                  <a:pt x="84796" y="81756"/>
                </a:lnTo>
                <a:lnTo>
                  <a:pt x="84796" y="44932"/>
                </a:lnTo>
                <a:lnTo>
                  <a:pt x="85134" y="41215"/>
                </a:lnTo>
                <a:lnTo>
                  <a:pt x="86485" y="38513"/>
                </a:lnTo>
                <a:lnTo>
                  <a:pt x="87499" y="35810"/>
                </a:lnTo>
                <a:lnTo>
                  <a:pt x="89526" y="33783"/>
                </a:lnTo>
                <a:lnTo>
                  <a:pt x="91891" y="32432"/>
                </a:lnTo>
                <a:lnTo>
                  <a:pt x="94593" y="30743"/>
                </a:lnTo>
                <a:lnTo>
                  <a:pt x="97296" y="30067"/>
                </a:lnTo>
                <a:lnTo>
                  <a:pt x="120494" y="30067"/>
                </a:lnTo>
                <a:lnTo>
                  <a:pt x="120194" y="29391"/>
                </a:lnTo>
                <a:lnTo>
                  <a:pt x="84796" y="29391"/>
                </a:lnTo>
                <a:lnTo>
                  <a:pt x="84796" y="0"/>
                </a:lnTo>
                <a:close/>
              </a:path>
              <a:path w="771525" h="106680">
                <a:moveTo>
                  <a:pt x="120494" y="30067"/>
                </a:moveTo>
                <a:lnTo>
                  <a:pt x="104391" y="30067"/>
                </a:lnTo>
                <a:lnTo>
                  <a:pt x="107431" y="31080"/>
                </a:lnTo>
                <a:lnTo>
                  <a:pt x="109458" y="33445"/>
                </a:lnTo>
                <a:lnTo>
                  <a:pt x="111823" y="35810"/>
                </a:lnTo>
                <a:lnTo>
                  <a:pt x="112836" y="39188"/>
                </a:lnTo>
                <a:lnTo>
                  <a:pt x="112836" y="81756"/>
                </a:lnTo>
                <a:lnTo>
                  <a:pt x="122972" y="81756"/>
                </a:lnTo>
                <a:lnTo>
                  <a:pt x="122972" y="38513"/>
                </a:lnTo>
                <a:lnTo>
                  <a:pt x="122296" y="34121"/>
                </a:lnTo>
                <a:lnTo>
                  <a:pt x="120494" y="30067"/>
                </a:lnTo>
                <a:close/>
              </a:path>
              <a:path w="771525" h="106680">
                <a:moveTo>
                  <a:pt x="106755" y="21283"/>
                </a:moveTo>
                <a:lnTo>
                  <a:pt x="95269" y="21283"/>
                </a:lnTo>
                <a:lnTo>
                  <a:pt x="89526" y="23986"/>
                </a:lnTo>
                <a:lnTo>
                  <a:pt x="84796" y="29391"/>
                </a:lnTo>
                <a:lnTo>
                  <a:pt x="120194" y="29391"/>
                </a:lnTo>
                <a:lnTo>
                  <a:pt x="119593" y="28040"/>
                </a:lnTo>
                <a:lnTo>
                  <a:pt x="117228" y="25675"/>
                </a:lnTo>
                <a:lnTo>
                  <a:pt x="113850" y="23986"/>
                </a:lnTo>
                <a:lnTo>
                  <a:pt x="110809" y="22297"/>
                </a:lnTo>
                <a:lnTo>
                  <a:pt x="106755" y="21283"/>
                </a:lnTo>
                <a:close/>
              </a:path>
              <a:path w="771525" h="106680">
                <a:moveTo>
                  <a:pt x="170606" y="21283"/>
                </a:moveTo>
                <a:lnTo>
                  <a:pt x="154390" y="21283"/>
                </a:lnTo>
                <a:lnTo>
                  <a:pt x="147633" y="23986"/>
                </a:lnTo>
                <a:lnTo>
                  <a:pt x="142566" y="29729"/>
                </a:lnTo>
                <a:lnTo>
                  <a:pt x="137498" y="35134"/>
                </a:lnTo>
                <a:lnTo>
                  <a:pt x="135031" y="42229"/>
                </a:lnTo>
                <a:lnTo>
                  <a:pt x="134919" y="62837"/>
                </a:lnTo>
                <a:lnTo>
                  <a:pt x="137498" y="69931"/>
                </a:lnTo>
                <a:lnTo>
                  <a:pt x="147633" y="80742"/>
                </a:lnTo>
                <a:lnTo>
                  <a:pt x="154390" y="83107"/>
                </a:lnTo>
                <a:lnTo>
                  <a:pt x="169931" y="83107"/>
                </a:lnTo>
                <a:lnTo>
                  <a:pt x="175674" y="81756"/>
                </a:lnTo>
                <a:lnTo>
                  <a:pt x="184458" y="74999"/>
                </a:lnTo>
                <a:lnTo>
                  <a:pt x="158106" y="74999"/>
                </a:lnTo>
                <a:lnTo>
                  <a:pt x="154052" y="73310"/>
                </a:lnTo>
                <a:lnTo>
                  <a:pt x="150674" y="69931"/>
                </a:lnTo>
                <a:lnTo>
                  <a:pt x="147633" y="66215"/>
                </a:lnTo>
                <a:lnTo>
                  <a:pt x="145606" y="61486"/>
                </a:lnTo>
                <a:lnTo>
                  <a:pt x="145269" y="54729"/>
                </a:lnTo>
                <a:lnTo>
                  <a:pt x="189525" y="54729"/>
                </a:lnTo>
                <a:lnTo>
                  <a:pt x="189525" y="46621"/>
                </a:lnTo>
                <a:lnTo>
                  <a:pt x="145944" y="46621"/>
                </a:lnTo>
                <a:lnTo>
                  <a:pt x="146282" y="41553"/>
                </a:lnTo>
                <a:lnTo>
                  <a:pt x="147971" y="37161"/>
                </a:lnTo>
                <a:lnTo>
                  <a:pt x="154052" y="31080"/>
                </a:lnTo>
                <a:lnTo>
                  <a:pt x="158106" y="29729"/>
                </a:lnTo>
                <a:lnTo>
                  <a:pt x="182409" y="29729"/>
                </a:lnTo>
                <a:lnTo>
                  <a:pt x="177025" y="23986"/>
                </a:lnTo>
                <a:lnTo>
                  <a:pt x="170606" y="21283"/>
                </a:lnTo>
                <a:close/>
              </a:path>
              <a:path w="771525" h="106680">
                <a:moveTo>
                  <a:pt x="178714" y="62837"/>
                </a:moveTo>
                <a:lnTo>
                  <a:pt x="177363" y="67229"/>
                </a:lnTo>
                <a:lnTo>
                  <a:pt x="175336" y="70269"/>
                </a:lnTo>
                <a:lnTo>
                  <a:pt x="172633" y="71958"/>
                </a:lnTo>
                <a:lnTo>
                  <a:pt x="169931" y="73985"/>
                </a:lnTo>
                <a:lnTo>
                  <a:pt x="166890" y="74999"/>
                </a:lnTo>
                <a:lnTo>
                  <a:pt x="184458" y="74999"/>
                </a:lnTo>
                <a:lnTo>
                  <a:pt x="187498" y="70269"/>
                </a:lnTo>
                <a:lnTo>
                  <a:pt x="189187" y="64188"/>
                </a:lnTo>
                <a:lnTo>
                  <a:pt x="178714" y="62837"/>
                </a:lnTo>
                <a:close/>
              </a:path>
              <a:path w="771525" h="106680">
                <a:moveTo>
                  <a:pt x="182409" y="29729"/>
                </a:moveTo>
                <a:lnTo>
                  <a:pt x="167904" y="29729"/>
                </a:lnTo>
                <a:lnTo>
                  <a:pt x="171958" y="31418"/>
                </a:lnTo>
                <a:lnTo>
                  <a:pt x="174998" y="35472"/>
                </a:lnTo>
                <a:lnTo>
                  <a:pt x="177363" y="37837"/>
                </a:lnTo>
                <a:lnTo>
                  <a:pt x="178376" y="41553"/>
                </a:lnTo>
                <a:lnTo>
                  <a:pt x="179052" y="46621"/>
                </a:lnTo>
                <a:lnTo>
                  <a:pt x="189525" y="46621"/>
                </a:lnTo>
                <a:lnTo>
                  <a:pt x="189525" y="42229"/>
                </a:lnTo>
                <a:lnTo>
                  <a:pt x="187160" y="34797"/>
                </a:lnTo>
                <a:lnTo>
                  <a:pt x="182409" y="29729"/>
                </a:lnTo>
                <a:close/>
              </a:path>
              <a:path w="771525" h="106680">
                <a:moveTo>
                  <a:pt x="268916" y="0"/>
                </a:moveTo>
                <a:lnTo>
                  <a:pt x="257430" y="0"/>
                </a:lnTo>
                <a:lnTo>
                  <a:pt x="226011" y="81756"/>
                </a:lnTo>
                <a:lnTo>
                  <a:pt x="237498" y="81756"/>
                </a:lnTo>
                <a:lnTo>
                  <a:pt x="246281" y="57094"/>
                </a:lnTo>
                <a:lnTo>
                  <a:pt x="292273" y="57094"/>
                </a:lnTo>
                <a:lnTo>
                  <a:pt x="288680" y="48310"/>
                </a:lnTo>
                <a:lnTo>
                  <a:pt x="249322" y="48310"/>
                </a:lnTo>
                <a:lnTo>
                  <a:pt x="258443" y="24324"/>
                </a:lnTo>
                <a:lnTo>
                  <a:pt x="260470" y="19256"/>
                </a:lnTo>
                <a:lnTo>
                  <a:pt x="261822" y="13851"/>
                </a:lnTo>
                <a:lnTo>
                  <a:pt x="262835" y="8783"/>
                </a:lnTo>
                <a:lnTo>
                  <a:pt x="272510" y="8783"/>
                </a:lnTo>
                <a:lnTo>
                  <a:pt x="268916" y="0"/>
                </a:lnTo>
                <a:close/>
              </a:path>
              <a:path w="771525" h="106680">
                <a:moveTo>
                  <a:pt x="292273" y="57094"/>
                </a:moveTo>
                <a:lnTo>
                  <a:pt x="280403" y="57094"/>
                </a:lnTo>
                <a:lnTo>
                  <a:pt x="290200" y="81756"/>
                </a:lnTo>
                <a:lnTo>
                  <a:pt x="302362" y="81756"/>
                </a:lnTo>
                <a:lnTo>
                  <a:pt x="292273" y="57094"/>
                </a:lnTo>
                <a:close/>
              </a:path>
              <a:path w="771525" h="106680">
                <a:moveTo>
                  <a:pt x="272510" y="8783"/>
                </a:moveTo>
                <a:lnTo>
                  <a:pt x="262835" y="8783"/>
                </a:lnTo>
                <a:lnTo>
                  <a:pt x="264187" y="13175"/>
                </a:lnTo>
                <a:lnTo>
                  <a:pt x="268578" y="25675"/>
                </a:lnTo>
                <a:lnTo>
                  <a:pt x="277024" y="48310"/>
                </a:lnTo>
                <a:lnTo>
                  <a:pt x="288680" y="48310"/>
                </a:lnTo>
                <a:lnTo>
                  <a:pt x="272510" y="8783"/>
                </a:lnTo>
                <a:close/>
              </a:path>
              <a:path w="771525" h="106680">
                <a:moveTo>
                  <a:pt x="321956" y="0"/>
                </a:moveTo>
                <a:lnTo>
                  <a:pt x="310808" y="0"/>
                </a:lnTo>
                <a:lnTo>
                  <a:pt x="310808" y="81756"/>
                </a:lnTo>
                <a:lnTo>
                  <a:pt x="321281" y="81756"/>
                </a:lnTo>
                <a:lnTo>
                  <a:pt x="321281" y="17567"/>
                </a:lnTo>
                <a:lnTo>
                  <a:pt x="333791" y="17567"/>
                </a:lnTo>
                <a:lnTo>
                  <a:pt x="321956" y="0"/>
                </a:lnTo>
                <a:close/>
              </a:path>
              <a:path w="771525" h="106680">
                <a:moveTo>
                  <a:pt x="333791" y="17567"/>
                </a:moveTo>
                <a:lnTo>
                  <a:pt x="321281" y="17567"/>
                </a:lnTo>
                <a:lnTo>
                  <a:pt x="364186" y="81756"/>
                </a:lnTo>
                <a:lnTo>
                  <a:pt x="375334" y="81756"/>
                </a:lnTo>
                <a:lnTo>
                  <a:pt x="375334" y="64188"/>
                </a:lnTo>
                <a:lnTo>
                  <a:pt x="365199" y="64188"/>
                </a:lnTo>
                <a:lnTo>
                  <a:pt x="333791" y="17567"/>
                </a:lnTo>
                <a:close/>
              </a:path>
              <a:path w="771525" h="106680">
                <a:moveTo>
                  <a:pt x="375334" y="0"/>
                </a:moveTo>
                <a:lnTo>
                  <a:pt x="365199" y="0"/>
                </a:lnTo>
                <a:lnTo>
                  <a:pt x="365199" y="64188"/>
                </a:lnTo>
                <a:lnTo>
                  <a:pt x="375334" y="64188"/>
                </a:lnTo>
                <a:lnTo>
                  <a:pt x="375334" y="0"/>
                </a:lnTo>
                <a:close/>
              </a:path>
              <a:path w="771525" h="106680">
                <a:moveTo>
                  <a:pt x="428037" y="0"/>
                </a:moveTo>
                <a:lnTo>
                  <a:pt x="393578" y="0"/>
                </a:lnTo>
                <a:lnTo>
                  <a:pt x="393578" y="81756"/>
                </a:lnTo>
                <a:lnTo>
                  <a:pt x="428037" y="81756"/>
                </a:lnTo>
                <a:lnTo>
                  <a:pt x="432429" y="81418"/>
                </a:lnTo>
                <a:lnTo>
                  <a:pt x="436145" y="80404"/>
                </a:lnTo>
                <a:lnTo>
                  <a:pt x="440199" y="79729"/>
                </a:lnTo>
                <a:lnTo>
                  <a:pt x="443239" y="78377"/>
                </a:lnTo>
                <a:lnTo>
                  <a:pt x="445942" y="76350"/>
                </a:lnTo>
                <a:lnTo>
                  <a:pt x="448645" y="74661"/>
                </a:lnTo>
                <a:lnTo>
                  <a:pt x="451347" y="72296"/>
                </a:lnTo>
                <a:lnTo>
                  <a:pt x="404388" y="72296"/>
                </a:lnTo>
                <a:lnTo>
                  <a:pt x="404388" y="9797"/>
                </a:lnTo>
                <a:lnTo>
                  <a:pt x="451501" y="9797"/>
                </a:lnTo>
                <a:lnTo>
                  <a:pt x="448307" y="7094"/>
                </a:lnTo>
                <a:lnTo>
                  <a:pt x="444928" y="4391"/>
                </a:lnTo>
                <a:lnTo>
                  <a:pt x="441212" y="2364"/>
                </a:lnTo>
                <a:lnTo>
                  <a:pt x="436483" y="1351"/>
                </a:lnTo>
                <a:lnTo>
                  <a:pt x="433104" y="337"/>
                </a:lnTo>
                <a:lnTo>
                  <a:pt x="428037" y="0"/>
                </a:lnTo>
                <a:close/>
              </a:path>
              <a:path w="771525" h="106680">
                <a:moveTo>
                  <a:pt x="451501" y="9797"/>
                </a:moveTo>
                <a:lnTo>
                  <a:pt x="428037" y="9797"/>
                </a:lnTo>
                <a:lnTo>
                  <a:pt x="432766" y="10472"/>
                </a:lnTo>
                <a:lnTo>
                  <a:pt x="435469" y="11486"/>
                </a:lnTo>
                <a:lnTo>
                  <a:pt x="449996" y="31756"/>
                </a:lnTo>
                <a:lnTo>
                  <a:pt x="449996" y="46621"/>
                </a:lnTo>
                <a:lnTo>
                  <a:pt x="434456" y="70607"/>
                </a:lnTo>
                <a:lnTo>
                  <a:pt x="431415" y="71621"/>
                </a:lnTo>
                <a:lnTo>
                  <a:pt x="427361" y="72296"/>
                </a:lnTo>
                <a:lnTo>
                  <a:pt x="451347" y="72296"/>
                </a:lnTo>
                <a:lnTo>
                  <a:pt x="453374" y="68918"/>
                </a:lnTo>
                <a:lnTo>
                  <a:pt x="455739" y="65877"/>
                </a:lnTo>
                <a:lnTo>
                  <a:pt x="457766" y="61823"/>
                </a:lnTo>
                <a:lnTo>
                  <a:pt x="460469" y="52364"/>
                </a:lnTo>
                <a:lnTo>
                  <a:pt x="461145" y="46621"/>
                </a:lnTo>
                <a:lnTo>
                  <a:pt x="461145" y="33107"/>
                </a:lnTo>
                <a:lnTo>
                  <a:pt x="460131" y="26688"/>
                </a:lnTo>
                <a:lnTo>
                  <a:pt x="458104" y="21283"/>
                </a:lnTo>
                <a:lnTo>
                  <a:pt x="455739" y="15540"/>
                </a:lnTo>
                <a:lnTo>
                  <a:pt x="452699" y="10810"/>
                </a:lnTo>
                <a:lnTo>
                  <a:pt x="451501" y="9797"/>
                </a:lnTo>
                <a:close/>
              </a:path>
              <a:path w="771525" h="106680">
                <a:moveTo>
                  <a:pt x="518239" y="0"/>
                </a:moveTo>
                <a:lnTo>
                  <a:pt x="507428" y="0"/>
                </a:lnTo>
                <a:lnTo>
                  <a:pt x="507428" y="81756"/>
                </a:lnTo>
                <a:lnTo>
                  <a:pt x="558441" y="81756"/>
                </a:lnTo>
                <a:lnTo>
                  <a:pt x="558441" y="72296"/>
                </a:lnTo>
                <a:lnTo>
                  <a:pt x="518239" y="72296"/>
                </a:lnTo>
                <a:lnTo>
                  <a:pt x="518239" y="0"/>
                </a:lnTo>
                <a:close/>
              </a:path>
              <a:path w="771525" h="106680">
                <a:moveTo>
                  <a:pt x="602360" y="21283"/>
                </a:moveTo>
                <a:lnTo>
                  <a:pt x="586819" y="21283"/>
                </a:lnTo>
                <a:lnTo>
                  <a:pt x="580738" y="23648"/>
                </a:lnTo>
                <a:lnTo>
                  <a:pt x="566549" y="52364"/>
                </a:lnTo>
                <a:lnTo>
                  <a:pt x="566549" y="62161"/>
                </a:lnTo>
                <a:lnTo>
                  <a:pt x="568914" y="69931"/>
                </a:lnTo>
                <a:lnTo>
                  <a:pt x="573982" y="75337"/>
                </a:lnTo>
                <a:lnTo>
                  <a:pt x="579387" y="80742"/>
                </a:lnTo>
                <a:lnTo>
                  <a:pt x="585806" y="83107"/>
                </a:lnTo>
                <a:lnTo>
                  <a:pt x="599319" y="83107"/>
                </a:lnTo>
                <a:lnTo>
                  <a:pt x="604049" y="82093"/>
                </a:lnTo>
                <a:lnTo>
                  <a:pt x="612833" y="77364"/>
                </a:lnTo>
                <a:lnTo>
                  <a:pt x="615197" y="74999"/>
                </a:lnTo>
                <a:lnTo>
                  <a:pt x="589184" y="74999"/>
                </a:lnTo>
                <a:lnTo>
                  <a:pt x="585130" y="72972"/>
                </a:lnTo>
                <a:lnTo>
                  <a:pt x="578373" y="65540"/>
                </a:lnTo>
                <a:lnTo>
                  <a:pt x="576684" y="59796"/>
                </a:lnTo>
                <a:lnTo>
                  <a:pt x="576691" y="44573"/>
                </a:lnTo>
                <a:lnTo>
                  <a:pt x="578373" y="39188"/>
                </a:lnTo>
                <a:lnTo>
                  <a:pt x="581752" y="35134"/>
                </a:lnTo>
                <a:lnTo>
                  <a:pt x="585130" y="31418"/>
                </a:lnTo>
                <a:lnTo>
                  <a:pt x="589184" y="29729"/>
                </a:lnTo>
                <a:lnTo>
                  <a:pt x="614501" y="29729"/>
                </a:lnTo>
                <a:lnTo>
                  <a:pt x="609116" y="23986"/>
                </a:lnTo>
                <a:lnTo>
                  <a:pt x="602360" y="21283"/>
                </a:lnTo>
                <a:close/>
              </a:path>
              <a:path w="771525" h="106680">
                <a:moveTo>
                  <a:pt x="614501" y="29729"/>
                </a:moveTo>
                <a:lnTo>
                  <a:pt x="599319" y="29729"/>
                </a:lnTo>
                <a:lnTo>
                  <a:pt x="603373" y="31418"/>
                </a:lnTo>
                <a:lnTo>
                  <a:pt x="606752" y="35134"/>
                </a:lnTo>
                <a:lnTo>
                  <a:pt x="610130" y="39188"/>
                </a:lnTo>
                <a:lnTo>
                  <a:pt x="611812" y="44573"/>
                </a:lnTo>
                <a:lnTo>
                  <a:pt x="611819" y="59796"/>
                </a:lnTo>
                <a:lnTo>
                  <a:pt x="610130" y="65540"/>
                </a:lnTo>
                <a:lnTo>
                  <a:pt x="603373" y="72972"/>
                </a:lnTo>
                <a:lnTo>
                  <a:pt x="599319" y="74999"/>
                </a:lnTo>
                <a:lnTo>
                  <a:pt x="615197" y="74999"/>
                </a:lnTo>
                <a:lnTo>
                  <a:pt x="616211" y="73985"/>
                </a:lnTo>
                <a:lnTo>
                  <a:pt x="620941" y="65202"/>
                </a:lnTo>
                <a:lnTo>
                  <a:pt x="621841" y="59796"/>
                </a:lnTo>
                <a:lnTo>
                  <a:pt x="621954" y="41891"/>
                </a:lnTo>
                <a:lnTo>
                  <a:pt x="619251" y="34797"/>
                </a:lnTo>
                <a:lnTo>
                  <a:pt x="614501" y="29729"/>
                </a:lnTo>
                <a:close/>
              </a:path>
              <a:path w="771525" h="106680">
                <a:moveTo>
                  <a:pt x="631751" y="86823"/>
                </a:moveTo>
                <a:lnTo>
                  <a:pt x="631751" y="93242"/>
                </a:lnTo>
                <a:lnTo>
                  <a:pt x="633778" y="97972"/>
                </a:lnTo>
                <a:lnTo>
                  <a:pt x="638170" y="101350"/>
                </a:lnTo>
                <a:lnTo>
                  <a:pt x="642562" y="104391"/>
                </a:lnTo>
                <a:lnTo>
                  <a:pt x="648305" y="106080"/>
                </a:lnTo>
                <a:lnTo>
                  <a:pt x="661143" y="106080"/>
                </a:lnTo>
                <a:lnTo>
                  <a:pt x="666211" y="104728"/>
                </a:lnTo>
                <a:lnTo>
                  <a:pt x="670265" y="102701"/>
                </a:lnTo>
                <a:lnTo>
                  <a:pt x="674319" y="100337"/>
                </a:lnTo>
                <a:lnTo>
                  <a:pt x="677021" y="97634"/>
                </a:lnTo>
                <a:lnTo>
                  <a:pt x="651008" y="97634"/>
                </a:lnTo>
                <a:lnTo>
                  <a:pt x="647630" y="96620"/>
                </a:lnTo>
                <a:lnTo>
                  <a:pt x="644927" y="94931"/>
                </a:lnTo>
                <a:lnTo>
                  <a:pt x="643238" y="93580"/>
                </a:lnTo>
                <a:lnTo>
                  <a:pt x="642224" y="91215"/>
                </a:lnTo>
                <a:lnTo>
                  <a:pt x="641549" y="88174"/>
                </a:lnTo>
                <a:lnTo>
                  <a:pt x="631751" y="86823"/>
                </a:lnTo>
                <a:close/>
              </a:path>
              <a:path w="771525" h="106680">
                <a:moveTo>
                  <a:pt x="682089" y="74323"/>
                </a:moveTo>
                <a:lnTo>
                  <a:pt x="671954" y="74323"/>
                </a:lnTo>
                <a:lnTo>
                  <a:pt x="671876" y="81756"/>
                </a:lnTo>
                <a:lnTo>
                  <a:pt x="671616" y="85134"/>
                </a:lnTo>
                <a:lnTo>
                  <a:pt x="659792" y="97634"/>
                </a:lnTo>
                <a:lnTo>
                  <a:pt x="677021" y="97634"/>
                </a:lnTo>
                <a:lnTo>
                  <a:pt x="677359" y="97296"/>
                </a:lnTo>
                <a:lnTo>
                  <a:pt x="679386" y="93580"/>
                </a:lnTo>
                <a:lnTo>
                  <a:pt x="681075" y="89526"/>
                </a:lnTo>
                <a:lnTo>
                  <a:pt x="682089" y="83107"/>
                </a:lnTo>
                <a:lnTo>
                  <a:pt x="682089" y="74323"/>
                </a:lnTo>
                <a:close/>
              </a:path>
              <a:path w="771525" h="106680">
                <a:moveTo>
                  <a:pt x="662494" y="21283"/>
                </a:moveTo>
                <a:lnTo>
                  <a:pt x="650332" y="21283"/>
                </a:lnTo>
                <a:lnTo>
                  <a:pt x="645603" y="22634"/>
                </a:lnTo>
                <a:lnTo>
                  <a:pt x="641886" y="25337"/>
                </a:lnTo>
                <a:lnTo>
                  <a:pt x="637832" y="27702"/>
                </a:lnTo>
                <a:lnTo>
                  <a:pt x="635130" y="31418"/>
                </a:lnTo>
                <a:lnTo>
                  <a:pt x="633103" y="36148"/>
                </a:lnTo>
                <a:lnTo>
                  <a:pt x="631076" y="41215"/>
                </a:lnTo>
                <a:lnTo>
                  <a:pt x="630062" y="46283"/>
                </a:lnTo>
                <a:lnTo>
                  <a:pt x="630062" y="60134"/>
                </a:lnTo>
                <a:lnTo>
                  <a:pt x="632089" y="67229"/>
                </a:lnTo>
                <a:lnTo>
                  <a:pt x="636481" y="72972"/>
                </a:lnTo>
                <a:lnTo>
                  <a:pt x="641211" y="79053"/>
                </a:lnTo>
                <a:lnTo>
                  <a:pt x="647292" y="81756"/>
                </a:lnTo>
                <a:lnTo>
                  <a:pt x="662156" y="81756"/>
                </a:lnTo>
                <a:lnTo>
                  <a:pt x="667562" y="79391"/>
                </a:lnTo>
                <a:lnTo>
                  <a:pt x="671954" y="74323"/>
                </a:lnTo>
                <a:lnTo>
                  <a:pt x="682089" y="74323"/>
                </a:lnTo>
                <a:lnTo>
                  <a:pt x="682089" y="73648"/>
                </a:lnTo>
                <a:lnTo>
                  <a:pt x="651684" y="73648"/>
                </a:lnTo>
                <a:lnTo>
                  <a:pt x="647967" y="71958"/>
                </a:lnTo>
                <a:lnTo>
                  <a:pt x="641886" y="64526"/>
                </a:lnTo>
                <a:lnTo>
                  <a:pt x="640197" y="59121"/>
                </a:lnTo>
                <a:lnTo>
                  <a:pt x="640197" y="43918"/>
                </a:lnTo>
                <a:lnTo>
                  <a:pt x="641886" y="38851"/>
                </a:lnTo>
                <a:lnTo>
                  <a:pt x="647967" y="31418"/>
                </a:lnTo>
                <a:lnTo>
                  <a:pt x="651684" y="29729"/>
                </a:lnTo>
                <a:lnTo>
                  <a:pt x="672967" y="29729"/>
                </a:lnTo>
                <a:lnTo>
                  <a:pt x="668238" y="23986"/>
                </a:lnTo>
                <a:lnTo>
                  <a:pt x="662494" y="21283"/>
                </a:lnTo>
                <a:close/>
              </a:path>
              <a:path w="771525" h="106680">
                <a:moveTo>
                  <a:pt x="682089" y="22634"/>
                </a:moveTo>
                <a:lnTo>
                  <a:pt x="672967" y="22634"/>
                </a:lnTo>
                <a:lnTo>
                  <a:pt x="672967" y="29729"/>
                </a:lnTo>
                <a:lnTo>
                  <a:pt x="660805" y="29729"/>
                </a:lnTo>
                <a:lnTo>
                  <a:pt x="664859" y="31418"/>
                </a:lnTo>
                <a:lnTo>
                  <a:pt x="667900" y="35134"/>
                </a:lnTo>
                <a:lnTo>
                  <a:pt x="671278" y="38851"/>
                </a:lnTo>
                <a:lnTo>
                  <a:pt x="672545" y="43918"/>
                </a:lnTo>
                <a:lnTo>
                  <a:pt x="672629" y="59121"/>
                </a:lnTo>
                <a:lnTo>
                  <a:pt x="671278" y="64864"/>
                </a:lnTo>
                <a:lnTo>
                  <a:pt x="664859" y="71958"/>
                </a:lnTo>
                <a:lnTo>
                  <a:pt x="661143" y="73648"/>
                </a:lnTo>
                <a:lnTo>
                  <a:pt x="682089" y="73648"/>
                </a:lnTo>
                <a:lnTo>
                  <a:pt x="682089" y="22634"/>
                </a:lnTo>
                <a:close/>
              </a:path>
              <a:path w="771525" h="106680">
                <a:moveTo>
                  <a:pt x="707426" y="0"/>
                </a:moveTo>
                <a:lnTo>
                  <a:pt x="697291" y="0"/>
                </a:lnTo>
                <a:lnTo>
                  <a:pt x="697291" y="11486"/>
                </a:lnTo>
                <a:lnTo>
                  <a:pt x="707426" y="11486"/>
                </a:lnTo>
                <a:lnTo>
                  <a:pt x="707426" y="0"/>
                </a:lnTo>
                <a:close/>
              </a:path>
              <a:path w="771525" h="106680">
                <a:moveTo>
                  <a:pt x="707426" y="22634"/>
                </a:moveTo>
                <a:lnTo>
                  <a:pt x="697291" y="22634"/>
                </a:lnTo>
                <a:lnTo>
                  <a:pt x="697291" y="81756"/>
                </a:lnTo>
                <a:lnTo>
                  <a:pt x="707426" y="81756"/>
                </a:lnTo>
                <a:lnTo>
                  <a:pt x="707426" y="22634"/>
                </a:lnTo>
                <a:close/>
              </a:path>
              <a:path w="771525" h="106680">
                <a:moveTo>
                  <a:pt x="753034" y="21283"/>
                </a:moveTo>
                <a:lnTo>
                  <a:pt x="741548" y="21283"/>
                </a:lnTo>
                <a:lnTo>
                  <a:pt x="736818" y="22634"/>
                </a:lnTo>
                <a:lnTo>
                  <a:pt x="728034" y="27364"/>
                </a:lnTo>
                <a:lnTo>
                  <a:pt x="724994" y="31080"/>
                </a:lnTo>
                <a:lnTo>
                  <a:pt x="722967" y="35810"/>
                </a:lnTo>
                <a:lnTo>
                  <a:pt x="720602" y="40540"/>
                </a:lnTo>
                <a:lnTo>
                  <a:pt x="719588" y="45945"/>
                </a:lnTo>
                <a:lnTo>
                  <a:pt x="719588" y="62499"/>
                </a:lnTo>
                <a:lnTo>
                  <a:pt x="721953" y="69931"/>
                </a:lnTo>
                <a:lnTo>
                  <a:pt x="732088" y="80742"/>
                </a:lnTo>
                <a:lnTo>
                  <a:pt x="738507" y="83107"/>
                </a:lnTo>
                <a:lnTo>
                  <a:pt x="753034" y="83107"/>
                </a:lnTo>
                <a:lnTo>
                  <a:pt x="758440" y="81418"/>
                </a:lnTo>
                <a:lnTo>
                  <a:pt x="762831" y="77364"/>
                </a:lnTo>
                <a:lnTo>
                  <a:pt x="765841" y="74999"/>
                </a:lnTo>
                <a:lnTo>
                  <a:pt x="741548" y="74999"/>
                </a:lnTo>
                <a:lnTo>
                  <a:pt x="737494" y="73310"/>
                </a:lnTo>
                <a:lnTo>
                  <a:pt x="731413" y="65877"/>
                </a:lnTo>
                <a:lnTo>
                  <a:pt x="730061" y="60134"/>
                </a:lnTo>
                <a:lnTo>
                  <a:pt x="730061" y="44256"/>
                </a:lnTo>
                <a:lnTo>
                  <a:pt x="731413" y="38513"/>
                </a:lnTo>
                <a:lnTo>
                  <a:pt x="734791" y="35134"/>
                </a:lnTo>
                <a:lnTo>
                  <a:pt x="737832" y="31418"/>
                </a:lnTo>
                <a:lnTo>
                  <a:pt x="741886" y="29729"/>
                </a:lnTo>
                <a:lnTo>
                  <a:pt x="766741" y="29729"/>
                </a:lnTo>
                <a:lnTo>
                  <a:pt x="766548" y="29391"/>
                </a:lnTo>
                <a:lnTo>
                  <a:pt x="762494" y="26351"/>
                </a:lnTo>
                <a:lnTo>
                  <a:pt x="758440" y="22972"/>
                </a:lnTo>
                <a:lnTo>
                  <a:pt x="753034" y="21283"/>
                </a:lnTo>
                <a:close/>
              </a:path>
              <a:path w="771525" h="106680">
                <a:moveTo>
                  <a:pt x="761480" y="60134"/>
                </a:moveTo>
                <a:lnTo>
                  <a:pt x="760804" y="65202"/>
                </a:lnTo>
                <a:lnTo>
                  <a:pt x="759115" y="68918"/>
                </a:lnTo>
                <a:lnTo>
                  <a:pt x="753710" y="73648"/>
                </a:lnTo>
                <a:lnTo>
                  <a:pt x="750331" y="74999"/>
                </a:lnTo>
                <a:lnTo>
                  <a:pt x="765841" y="74999"/>
                </a:lnTo>
                <a:lnTo>
                  <a:pt x="767561" y="73648"/>
                </a:lnTo>
                <a:lnTo>
                  <a:pt x="770264" y="68242"/>
                </a:lnTo>
                <a:lnTo>
                  <a:pt x="771277" y="61486"/>
                </a:lnTo>
                <a:lnTo>
                  <a:pt x="761480" y="60134"/>
                </a:lnTo>
                <a:close/>
              </a:path>
              <a:path w="771525" h="106680">
                <a:moveTo>
                  <a:pt x="766741" y="29729"/>
                </a:moveTo>
                <a:lnTo>
                  <a:pt x="750331" y="29729"/>
                </a:lnTo>
                <a:lnTo>
                  <a:pt x="753372" y="30743"/>
                </a:lnTo>
                <a:lnTo>
                  <a:pt x="755737" y="32432"/>
                </a:lnTo>
                <a:lnTo>
                  <a:pt x="758102" y="34459"/>
                </a:lnTo>
                <a:lnTo>
                  <a:pt x="759791" y="37499"/>
                </a:lnTo>
                <a:lnTo>
                  <a:pt x="760467" y="41553"/>
                </a:lnTo>
                <a:lnTo>
                  <a:pt x="770264" y="40202"/>
                </a:lnTo>
                <a:lnTo>
                  <a:pt x="769250" y="34121"/>
                </a:lnTo>
                <a:lnTo>
                  <a:pt x="766741" y="29729"/>
                </a:lnTo>
                <a:close/>
              </a:path>
            </a:pathLst>
          </a:custGeom>
          <a:solidFill>
            <a:srgbClr val="000000"/>
          </a:solidFill>
        </p:spPr>
        <p:txBody>
          <a:bodyPr wrap="square" lIns="0" tIns="0" rIns="0" bIns="0" rtlCol="0"/>
          <a:lstStyle/>
          <a:p>
            <a:endParaRPr/>
          </a:p>
        </p:txBody>
      </p:sp>
      <p:sp>
        <p:nvSpPr>
          <p:cNvPr id="25" name="object 25"/>
          <p:cNvSpPr/>
          <p:nvPr/>
        </p:nvSpPr>
        <p:spPr>
          <a:xfrm>
            <a:off x="5920683" y="5373646"/>
            <a:ext cx="1559960" cy="210214"/>
          </a:xfrm>
          <a:prstGeom prst="rect">
            <a:avLst/>
          </a:prstGeom>
          <a:blipFill>
            <a:blip r:embed="rId7" cstate="print"/>
            <a:stretch>
              <a:fillRect/>
            </a:stretch>
          </a:blipFill>
        </p:spPr>
        <p:txBody>
          <a:bodyPr wrap="square" lIns="0" tIns="0" rIns="0" bIns="0" rtlCol="0"/>
          <a:lstStyle/>
          <a:p>
            <a:endParaRPr/>
          </a:p>
        </p:txBody>
      </p:sp>
      <p:sp>
        <p:nvSpPr>
          <p:cNvPr id="26" name="object 26"/>
          <p:cNvSpPr txBox="1"/>
          <p:nvPr/>
        </p:nvSpPr>
        <p:spPr>
          <a:xfrm>
            <a:off x="748823" y="6000751"/>
            <a:ext cx="8391045" cy="361436"/>
          </a:xfrm>
          <a:prstGeom prst="rect">
            <a:avLst/>
          </a:prstGeom>
        </p:spPr>
        <p:txBody>
          <a:bodyPr vert="horz" wrap="square" lIns="0" tIns="22660" rIns="0" bIns="0" rtlCol="0">
            <a:spAutoFit/>
          </a:bodyPr>
          <a:lstStyle/>
          <a:p>
            <a:pPr marL="75533">
              <a:spcBef>
                <a:spcPts val="179"/>
              </a:spcBef>
            </a:pPr>
            <a:r>
              <a:rPr sz="2200" spc="-20" dirty="0">
                <a:latin typeface="Arial"/>
                <a:cs typeface="Arial"/>
              </a:rPr>
              <a:t>Here, </a:t>
            </a:r>
            <a:r>
              <a:rPr sz="2200" i="1" spc="-10" dirty="0">
                <a:latin typeface="Arial"/>
                <a:cs typeface="Arial"/>
              </a:rPr>
              <a:t>y </a:t>
            </a:r>
            <a:r>
              <a:rPr sz="2200" spc="89">
                <a:latin typeface="Tahoma"/>
                <a:cs typeface="Tahoma"/>
              </a:rPr>
              <a:t>= </a:t>
            </a:r>
            <a:r>
              <a:rPr sz="3300" spc="-536" baseline="40404">
                <a:latin typeface="Trebuchet MS"/>
                <a:cs typeface="Trebuchet MS"/>
              </a:rPr>
              <a:t> </a:t>
            </a:r>
            <a:r>
              <a:rPr lang="en-IN" sz="3300" spc="-536" baseline="40404" dirty="0">
                <a:latin typeface="Trebuchet MS"/>
                <a:cs typeface="Trebuchet MS"/>
              </a:rPr>
              <a:t>∑</a:t>
            </a:r>
            <a:r>
              <a:rPr sz="2200" i="1" spc="-10">
                <a:latin typeface="Arial"/>
                <a:cs typeface="Arial"/>
              </a:rPr>
              <a:t>w</a:t>
            </a:r>
            <a:r>
              <a:rPr sz="2400" i="1" spc="-14" baseline="-13888">
                <a:latin typeface="Arial"/>
                <a:cs typeface="Arial"/>
              </a:rPr>
              <a:t>i </a:t>
            </a:r>
            <a:r>
              <a:rPr sz="2200" i="1" spc="-10" dirty="0">
                <a:latin typeface="Arial"/>
                <a:cs typeface="Arial"/>
              </a:rPr>
              <a:t>x</a:t>
            </a:r>
            <a:r>
              <a:rPr sz="2400" i="1" spc="-14" baseline="-13888" dirty="0">
                <a:latin typeface="Arial"/>
                <a:cs typeface="Arial"/>
              </a:rPr>
              <a:t>i </a:t>
            </a:r>
            <a:r>
              <a:rPr sz="2200" i="1" spc="635" dirty="0">
                <a:latin typeface="Arial Narrow"/>
                <a:cs typeface="Arial Narrow"/>
              </a:rPr>
              <a:t>− </a:t>
            </a:r>
            <a:r>
              <a:rPr sz="2200" i="1" spc="-179" dirty="0">
                <a:latin typeface="Arial"/>
                <a:cs typeface="Arial"/>
              </a:rPr>
              <a:t>θ </a:t>
            </a:r>
            <a:r>
              <a:rPr sz="2200" spc="-20" dirty="0">
                <a:latin typeface="Arial"/>
                <a:cs typeface="Arial"/>
              </a:rPr>
              <a:t>and </a:t>
            </a:r>
            <a:r>
              <a:rPr sz="2200" i="1" spc="-10" dirty="0">
                <a:latin typeface="Arial"/>
                <a:cs typeface="Arial"/>
              </a:rPr>
              <a:t>w</a:t>
            </a:r>
            <a:r>
              <a:rPr sz="2400" spc="-14" baseline="-13888" dirty="0">
                <a:latin typeface="Arial"/>
                <a:cs typeface="Arial"/>
              </a:rPr>
              <a:t>1 </a:t>
            </a:r>
            <a:r>
              <a:rPr sz="2200" spc="89" dirty="0">
                <a:latin typeface="Tahoma"/>
                <a:cs typeface="Tahoma"/>
              </a:rPr>
              <a:t>= </a:t>
            </a:r>
            <a:r>
              <a:rPr sz="2200" spc="-10" dirty="0">
                <a:latin typeface="Arial"/>
                <a:cs typeface="Arial"/>
              </a:rPr>
              <a:t>0</a:t>
            </a:r>
            <a:r>
              <a:rPr sz="2200" i="1" spc="-10" dirty="0">
                <a:latin typeface="Arial"/>
                <a:cs typeface="Arial"/>
              </a:rPr>
              <a:t>.</a:t>
            </a:r>
            <a:r>
              <a:rPr sz="2200" spc="-10" dirty="0">
                <a:latin typeface="Arial"/>
                <a:cs typeface="Arial"/>
              </a:rPr>
              <a:t>5,</a:t>
            </a:r>
            <a:r>
              <a:rPr sz="2200" i="1" spc="-10" dirty="0">
                <a:latin typeface="Arial"/>
                <a:cs typeface="Arial"/>
              </a:rPr>
              <a:t>w</a:t>
            </a:r>
            <a:r>
              <a:rPr sz="2400" spc="-14" baseline="-13888" dirty="0">
                <a:latin typeface="Arial"/>
                <a:cs typeface="Arial"/>
              </a:rPr>
              <a:t>2 </a:t>
            </a:r>
            <a:r>
              <a:rPr sz="2200" spc="89" dirty="0">
                <a:latin typeface="Tahoma"/>
                <a:cs typeface="Tahoma"/>
              </a:rPr>
              <a:t>= </a:t>
            </a:r>
            <a:r>
              <a:rPr sz="2200" spc="-10" dirty="0">
                <a:latin typeface="Arial"/>
                <a:cs typeface="Arial"/>
              </a:rPr>
              <a:t>0</a:t>
            </a:r>
            <a:r>
              <a:rPr sz="2200" i="1" spc="-10" dirty="0">
                <a:latin typeface="Arial"/>
                <a:cs typeface="Arial"/>
              </a:rPr>
              <a:t>.</a:t>
            </a:r>
            <a:r>
              <a:rPr sz="2200" spc="-10" dirty="0">
                <a:latin typeface="Arial"/>
                <a:cs typeface="Arial"/>
              </a:rPr>
              <a:t>5 </a:t>
            </a:r>
            <a:r>
              <a:rPr sz="2200" spc="-20" dirty="0">
                <a:latin typeface="Arial"/>
                <a:cs typeface="Arial"/>
              </a:rPr>
              <a:t>and </a:t>
            </a:r>
            <a:r>
              <a:rPr sz="2200" i="1" spc="-179" dirty="0">
                <a:latin typeface="Arial"/>
                <a:cs typeface="Arial"/>
              </a:rPr>
              <a:t>θ </a:t>
            </a:r>
            <a:r>
              <a:rPr sz="2200" spc="89" dirty="0">
                <a:latin typeface="Tahoma"/>
                <a:cs typeface="Tahoma"/>
              </a:rPr>
              <a:t>= </a:t>
            </a:r>
            <a:r>
              <a:rPr sz="2200" spc="-10" dirty="0">
                <a:latin typeface="Arial"/>
                <a:cs typeface="Arial"/>
              </a:rPr>
              <a:t>0</a:t>
            </a:r>
            <a:r>
              <a:rPr sz="2200" i="1" spc="-10" dirty="0">
                <a:latin typeface="Arial"/>
                <a:cs typeface="Arial"/>
              </a:rPr>
              <a:t>.</a:t>
            </a:r>
            <a:r>
              <a:rPr sz="2200" spc="-10" dirty="0">
                <a:latin typeface="Arial"/>
                <a:cs typeface="Arial"/>
              </a:rPr>
              <a:t>9</a:t>
            </a:r>
            <a:r>
              <a:rPr lang="en-US" sz="2200" spc="-10" dirty="0">
                <a:latin typeface="Arial"/>
                <a:cs typeface="Arial"/>
              </a:rPr>
              <a:t>  </a:t>
            </a:r>
            <a:endParaRPr sz="2200" dirty="0">
              <a:latin typeface="Arial"/>
              <a:cs typeface="Arial"/>
            </a:endParaRPr>
          </a:p>
        </p:txBody>
      </p:sp>
      <p:sp>
        <p:nvSpPr>
          <p:cNvPr id="27" name="object 27"/>
          <p:cNvSpPr/>
          <p:nvPr/>
        </p:nvSpPr>
        <p:spPr>
          <a:xfrm>
            <a:off x="1" y="6592892"/>
            <a:ext cx="3046741" cy="256702"/>
          </a:xfrm>
          <a:custGeom>
            <a:avLst/>
            <a:gdLst/>
            <a:ahLst/>
            <a:cxnLst/>
            <a:rect l="l" t="t" r="r" b="b"/>
            <a:pathLst>
              <a:path w="1536065" h="129539">
                <a:moveTo>
                  <a:pt x="0" y="129032"/>
                </a:moveTo>
                <a:lnTo>
                  <a:pt x="1535976" y="129032"/>
                </a:lnTo>
                <a:lnTo>
                  <a:pt x="1535976" y="0"/>
                </a:lnTo>
                <a:lnTo>
                  <a:pt x="0" y="0"/>
                </a:lnTo>
                <a:lnTo>
                  <a:pt x="0" y="129032"/>
                </a:lnTo>
                <a:close/>
              </a:path>
            </a:pathLst>
          </a:custGeom>
          <a:solidFill>
            <a:srgbClr val="191959"/>
          </a:solidFill>
        </p:spPr>
        <p:txBody>
          <a:bodyPr wrap="square" lIns="0" tIns="0" rIns="0" bIns="0" rtlCol="0"/>
          <a:lstStyle/>
          <a:p>
            <a:endParaRPr/>
          </a:p>
        </p:txBody>
      </p:sp>
      <p:sp>
        <p:nvSpPr>
          <p:cNvPr id="28" name="object 28"/>
          <p:cNvSpPr/>
          <p:nvPr/>
        </p:nvSpPr>
        <p:spPr>
          <a:xfrm>
            <a:off x="3046565" y="6592892"/>
            <a:ext cx="3046741" cy="256702"/>
          </a:xfrm>
          <a:custGeom>
            <a:avLst/>
            <a:gdLst/>
            <a:ahLst/>
            <a:cxnLst/>
            <a:rect l="l" t="t" r="r" b="b"/>
            <a:pathLst>
              <a:path w="1536064" h="129539">
                <a:moveTo>
                  <a:pt x="0" y="129032"/>
                </a:moveTo>
                <a:lnTo>
                  <a:pt x="1535976" y="129032"/>
                </a:lnTo>
                <a:lnTo>
                  <a:pt x="1535976" y="0"/>
                </a:lnTo>
                <a:lnTo>
                  <a:pt x="0" y="0"/>
                </a:lnTo>
                <a:lnTo>
                  <a:pt x="0" y="129032"/>
                </a:lnTo>
                <a:close/>
              </a:path>
            </a:pathLst>
          </a:custGeom>
          <a:solidFill>
            <a:srgbClr val="262685"/>
          </a:solidFill>
        </p:spPr>
        <p:txBody>
          <a:bodyPr wrap="square" lIns="0" tIns="0" rIns="0" bIns="0" rtlCol="0"/>
          <a:lstStyle/>
          <a:p>
            <a:endParaRPr/>
          </a:p>
        </p:txBody>
      </p:sp>
      <p:sp>
        <p:nvSpPr>
          <p:cNvPr id="29" name="object 29"/>
          <p:cNvSpPr/>
          <p:nvPr/>
        </p:nvSpPr>
        <p:spPr>
          <a:xfrm>
            <a:off x="6093129" y="6592892"/>
            <a:ext cx="3046741" cy="256702"/>
          </a:xfrm>
          <a:custGeom>
            <a:avLst/>
            <a:gdLst/>
            <a:ahLst/>
            <a:cxnLst/>
            <a:rect l="l" t="t" r="r" b="b"/>
            <a:pathLst>
              <a:path w="1536064" h="129539">
                <a:moveTo>
                  <a:pt x="0" y="129032"/>
                </a:moveTo>
                <a:lnTo>
                  <a:pt x="1535976" y="129032"/>
                </a:lnTo>
                <a:lnTo>
                  <a:pt x="1535976" y="0"/>
                </a:lnTo>
                <a:lnTo>
                  <a:pt x="0" y="0"/>
                </a:lnTo>
                <a:lnTo>
                  <a:pt x="0" y="129032"/>
                </a:lnTo>
                <a:close/>
              </a:path>
            </a:pathLst>
          </a:custGeom>
          <a:solidFill>
            <a:srgbClr val="3333B2"/>
          </a:solidFill>
        </p:spPr>
        <p:txBody>
          <a:bodyPr wrap="square" lIns="0" tIns="0" rIns="0" bIns="0" rtlCol="0"/>
          <a:lstStyle/>
          <a:p>
            <a:endParaRPr/>
          </a:p>
        </p:txBody>
      </p:sp>
      <p:sp>
        <p:nvSpPr>
          <p:cNvPr id="31" name="object 31"/>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32" name="object 32"/>
          <p:cNvSpPr txBox="1">
            <a:spLocks noGrp="1"/>
          </p:cNvSpPr>
          <p:nvPr>
            <p:ph type="dt" sz="half" idx="4294967295"/>
          </p:nvPr>
        </p:nvSpPr>
        <p:spPr>
          <a:xfrm>
            <a:off x="7400065" y="6601381"/>
            <a:ext cx="804821" cy="202463"/>
          </a:xfrm>
          <a:prstGeom prst="rect">
            <a:avLst/>
          </a:prstGeom>
        </p:spPr>
        <p:txBody>
          <a:bodyPr vert="horz" wrap="square" lIns="0" tIns="17625" rIns="0" bIns="0" rtlCol="0">
            <a:spAutoFit/>
          </a:bodyPr>
          <a:lstStyle/>
          <a:p>
            <a:pPr marL="25178">
              <a:spcBef>
                <a:spcPts val="138"/>
              </a:spcBef>
            </a:pPr>
            <a:r>
              <a:rPr lang="en-US" spc="-10" dirty="0"/>
              <a:t>27.03.2018</a:t>
            </a:r>
            <a:endParaRPr spc="-10" dirty="0"/>
          </a:p>
        </p:txBody>
      </p:sp>
      <p:sp>
        <p:nvSpPr>
          <p:cNvPr id="33" name="object 33"/>
          <p:cNvSpPr txBox="1">
            <a:spLocks noGrp="1"/>
          </p:cNvSpPr>
          <p:nvPr>
            <p:ph type="sldNum" sz="quarter" idx="4294967295"/>
          </p:nvPr>
        </p:nvSpPr>
        <p:spPr>
          <a:xfrm>
            <a:off x="8471372" y="6601381"/>
            <a:ext cx="536549" cy="202463"/>
          </a:xfrm>
          <a:prstGeom prst="rect">
            <a:avLst/>
          </a:prstGeom>
        </p:spPr>
        <p:txBody>
          <a:bodyPr vert="horz" wrap="square" lIns="0" tIns="17625" rIns="0" bIns="0" rtlCol="0">
            <a:spAutoFit/>
          </a:bodyPr>
          <a:lstStyle/>
          <a:p>
            <a:pPr marL="50355">
              <a:spcBef>
                <a:spcPts val="138"/>
              </a:spcBef>
            </a:pPr>
            <a:fld id="{81D60167-4931-47E6-BA6A-407CBD079E47}" type="slidenum">
              <a:rPr spc="-10" dirty="0"/>
              <a:pPr marL="50355">
                <a:spcBef>
                  <a:spcPts val="138"/>
                </a:spcBef>
              </a:pPr>
              <a:t>61</a:t>
            </a:fld>
            <a:r>
              <a:rPr spc="-10" dirty="0"/>
              <a:t> /</a:t>
            </a:r>
            <a:r>
              <a:rPr spc="-138" dirty="0"/>
              <a:t> </a:t>
            </a:r>
            <a:r>
              <a:rPr spc="-10" dirty="0"/>
              <a:t>27</a:t>
            </a:r>
          </a:p>
        </p:txBody>
      </p:sp>
    </p:spTree>
    <p:extLst>
      <p:ext uri="{BB962C8B-B14F-4D97-AF65-F5344CB8AC3E}">
        <p14:creationId xmlns="" xmlns:p14="http://schemas.microsoft.com/office/powerpoint/2010/main" val="2512321021"/>
      </p:ext>
    </p:extLst>
  </p:cSld>
  <p:clrMapOvr>
    <a:masterClrMapping/>
  </p:clrMapOvr>
  <p:transition>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0" y="321500"/>
                </a:moveTo>
                <a:lnTo>
                  <a:pt x="4608004" y="321500"/>
                </a:lnTo>
                <a:lnTo>
                  <a:pt x="4608004" y="0"/>
                </a:lnTo>
                <a:lnTo>
                  <a:pt x="0" y="0"/>
                </a:lnTo>
                <a:lnTo>
                  <a:pt x="0" y="32150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189025" y="90295"/>
            <a:ext cx="7020476" cy="449820"/>
          </a:xfrm>
          <a:prstGeom prst="rect">
            <a:avLst/>
          </a:prstGeom>
        </p:spPr>
        <p:txBody>
          <a:bodyPr vert="horz" wrap="square" lIns="0" tIns="33990" rIns="0" bIns="0" rtlCol="0">
            <a:spAutoFit/>
          </a:bodyPr>
          <a:lstStyle/>
          <a:p>
            <a:pPr marL="25178">
              <a:spcBef>
                <a:spcPts val="268"/>
              </a:spcBef>
            </a:pPr>
            <a:r>
              <a:rPr sz="2700" spc="40" dirty="0">
                <a:solidFill>
                  <a:srgbClr val="FFFFFF"/>
                </a:solidFill>
              </a:rPr>
              <a:t>The AND </a:t>
            </a:r>
            <a:r>
              <a:rPr sz="2700" spc="20" dirty="0">
                <a:solidFill>
                  <a:srgbClr val="FFFFFF"/>
                </a:solidFill>
              </a:rPr>
              <a:t>problem </a:t>
            </a:r>
            <a:r>
              <a:rPr sz="2700" spc="40" dirty="0">
                <a:solidFill>
                  <a:srgbClr val="FFFFFF"/>
                </a:solidFill>
              </a:rPr>
              <a:t>and </a:t>
            </a:r>
            <a:r>
              <a:rPr sz="2700" spc="20" dirty="0">
                <a:solidFill>
                  <a:srgbClr val="FFFFFF"/>
                </a:solidFill>
              </a:rPr>
              <a:t>its </a:t>
            </a:r>
            <a:r>
              <a:rPr sz="2700" spc="30" dirty="0">
                <a:solidFill>
                  <a:srgbClr val="FFFFFF"/>
                </a:solidFill>
              </a:rPr>
              <a:t>neural</a:t>
            </a:r>
            <a:r>
              <a:rPr sz="2700" spc="-109" dirty="0">
                <a:solidFill>
                  <a:srgbClr val="FFFFFF"/>
                </a:solidFill>
              </a:rPr>
              <a:t> </a:t>
            </a:r>
            <a:r>
              <a:rPr sz="2700" spc="20" dirty="0">
                <a:solidFill>
                  <a:srgbClr val="FFFFFF"/>
                </a:solidFill>
              </a:rPr>
              <a:t>network</a:t>
            </a:r>
            <a:endParaRPr sz="2700"/>
          </a:p>
        </p:txBody>
      </p:sp>
      <p:sp>
        <p:nvSpPr>
          <p:cNvPr id="4" name="object 4"/>
          <p:cNvSpPr/>
          <p:nvPr/>
        </p:nvSpPr>
        <p:spPr>
          <a:xfrm>
            <a:off x="534660" y="952166"/>
            <a:ext cx="152349" cy="15220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99204" y="809693"/>
            <a:ext cx="7926057" cy="1060039"/>
          </a:xfrm>
          <a:prstGeom prst="rect">
            <a:avLst/>
          </a:prstGeom>
        </p:spPr>
        <p:txBody>
          <a:bodyPr vert="horz" wrap="square" lIns="0" tIns="13848" rIns="0" bIns="0" rtlCol="0">
            <a:spAutoFit/>
          </a:bodyPr>
          <a:lstStyle/>
          <a:p>
            <a:pPr marL="25178" marR="10071">
              <a:lnSpc>
                <a:spcPct val="102600"/>
              </a:lnSpc>
              <a:spcBef>
                <a:spcPts val="109"/>
              </a:spcBef>
            </a:pPr>
            <a:r>
              <a:rPr sz="2200" spc="-30" dirty="0">
                <a:latin typeface="Arial"/>
                <a:cs typeface="Arial"/>
              </a:rPr>
              <a:t>Alternatively, </a:t>
            </a:r>
            <a:r>
              <a:rPr sz="2200" spc="-10" dirty="0">
                <a:latin typeface="Arial"/>
                <a:cs typeface="Arial"/>
              </a:rPr>
              <a:t>the </a:t>
            </a:r>
            <a:r>
              <a:rPr sz="2200" spc="-20" dirty="0">
                <a:latin typeface="Arial"/>
                <a:cs typeface="Arial"/>
              </a:rPr>
              <a:t>AND problem </a:t>
            </a:r>
            <a:r>
              <a:rPr sz="2200" spc="-10" dirty="0">
                <a:latin typeface="Arial"/>
                <a:cs typeface="Arial"/>
              </a:rPr>
              <a:t>can </a:t>
            </a:r>
            <a:r>
              <a:rPr sz="2200" spc="-20" dirty="0">
                <a:latin typeface="Arial"/>
                <a:cs typeface="Arial"/>
              </a:rPr>
              <a:t>be </a:t>
            </a:r>
            <a:r>
              <a:rPr sz="2200" spc="-10" dirty="0">
                <a:latin typeface="Arial"/>
                <a:cs typeface="Arial"/>
              </a:rPr>
              <a:t>thought as </a:t>
            </a:r>
            <a:r>
              <a:rPr sz="2200" spc="-20" dirty="0">
                <a:latin typeface="Arial"/>
                <a:cs typeface="Arial"/>
              </a:rPr>
              <a:t>a </a:t>
            </a:r>
            <a:r>
              <a:rPr sz="2200" spc="-10" dirty="0">
                <a:latin typeface="Arial"/>
                <a:cs typeface="Arial"/>
              </a:rPr>
              <a:t>perception  </a:t>
            </a:r>
            <a:r>
              <a:rPr sz="2200" spc="-20" dirty="0">
                <a:latin typeface="Arial"/>
                <a:cs typeface="Arial"/>
              </a:rPr>
              <a:t>problem where </a:t>
            </a:r>
            <a:r>
              <a:rPr sz="2200" spc="-30" dirty="0">
                <a:latin typeface="Arial"/>
                <a:cs typeface="Arial"/>
              </a:rPr>
              <a:t>we </a:t>
            </a:r>
            <a:r>
              <a:rPr sz="2200" spc="-40" dirty="0">
                <a:latin typeface="Arial"/>
                <a:cs typeface="Arial"/>
              </a:rPr>
              <a:t>have </a:t>
            </a:r>
            <a:r>
              <a:rPr sz="2200" spc="-10" dirty="0">
                <a:latin typeface="Arial"/>
                <a:cs typeface="Arial"/>
              </a:rPr>
              <a:t>to </a:t>
            </a:r>
            <a:r>
              <a:rPr sz="2200" spc="-20" dirty="0">
                <a:latin typeface="Arial"/>
                <a:cs typeface="Arial"/>
              </a:rPr>
              <a:t>receive </a:t>
            </a:r>
            <a:r>
              <a:rPr sz="2200" spc="-30" dirty="0">
                <a:latin typeface="Arial"/>
                <a:cs typeface="Arial"/>
              </a:rPr>
              <a:t>four </a:t>
            </a:r>
            <a:r>
              <a:rPr sz="2200" spc="-20" dirty="0">
                <a:latin typeface="Arial"/>
                <a:cs typeface="Arial"/>
              </a:rPr>
              <a:t>different </a:t>
            </a:r>
            <a:r>
              <a:rPr sz="2200" spc="-10" dirty="0">
                <a:latin typeface="Arial"/>
                <a:cs typeface="Arial"/>
              </a:rPr>
              <a:t>patterns as input  </a:t>
            </a:r>
            <a:r>
              <a:rPr sz="2200" spc="-20" dirty="0">
                <a:latin typeface="Arial"/>
                <a:cs typeface="Arial"/>
              </a:rPr>
              <a:t>and perceive </a:t>
            </a:r>
            <a:r>
              <a:rPr sz="2200" spc="-10" dirty="0">
                <a:latin typeface="Arial"/>
                <a:cs typeface="Arial"/>
              </a:rPr>
              <a:t>the results as </a:t>
            </a:r>
            <a:r>
              <a:rPr sz="2200" spc="-20" dirty="0">
                <a:latin typeface="Arial"/>
                <a:cs typeface="Arial"/>
              </a:rPr>
              <a:t>0 </a:t>
            </a:r>
            <a:r>
              <a:rPr sz="2200" spc="-10" dirty="0">
                <a:latin typeface="Arial"/>
                <a:cs typeface="Arial"/>
              </a:rPr>
              <a:t>or</a:t>
            </a:r>
            <a:r>
              <a:rPr sz="2200" dirty="0">
                <a:latin typeface="Arial"/>
                <a:cs typeface="Arial"/>
              </a:rPr>
              <a:t> </a:t>
            </a:r>
            <a:r>
              <a:rPr sz="2200" spc="-10" dirty="0">
                <a:latin typeface="Arial"/>
                <a:cs typeface="Arial"/>
              </a:rPr>
              <a:t>1.</a:t>
            </a:r>
            <a:endParaRPr sz="2200">
              <a:latin typeface="Arial"/>
              <a:cs typeface="Arial"/>
            </a:endParaRPr>
          </a:p>
        </p:txBody>
      </p:sp>
      <p:sp>
        <p:nvSpPr>
          <p:cNvPr id="6" name="object 6"/>
          <p:cNvSpPr/>
          <p:nvPr/>
        </p:nvSpPr>
        <p:spPr>
          <a:xfrm>
            <a:off x="2813122" y="2262926"/>
            <a:ext cx="3547845" cy="199534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717367" y="4741848"/>
            <a:ext cx="1178896" cy="588908"/>
          </a:xfrm>
          <a:custGeom>
            <a:avLst/>
            <a:gdLst/>
            <a:ahLst/>
            <a:cxnLst/>
            <a:rect l="l" t="t" r="r" b="b"/>
            <a:pathLst>
              <a:path w="594360" h="297180">
                <a:moveTo>
                  <a:pt x="0" y="0"/>
                </a:moveTo>
                <a:lnTo>
                  <a:pt x="593997" y="296981"/>
                </a:lnTo>
              </a:path>
            </a:pathLst>
          </a:custGeom>
          <a:ln w="3175">
            <a:solidFill>
              <a:srgbClr val="000000"/>
            </a:solidFill>
          </a:ln>
        </p:spPr>
        <p:txBody>
          <a:bodyPr wrap="square" lIns="0" tIns="0" rIns="0" bIns="0" rtlCol="0"/>
          <a:lstStyle/>
          <a:p>
            <a:endParaRPr/>
          </a:p>
        </p:txBody>
      </p:sp>
      <p:sp>
        <p:nvSpPr>
          <p:cNvPr id="8" name="object 8"/>
          <p:cNvSpPr/>
          <p:nvPr/>
        </p:nvSpPr>
        <p:spPr>
          <a:xfrm>
            <a:off x="3844282" y="5279105"/>
            <a:ext cx="51638" cy="69209"/>
          </a:xfrm>
          <a:custGeom>
            <a:avLst/>
            <a:gdLst/>
            <a:ahLst/>
            <a:cxnLst/>
            <a:rect l="l" t="t" r="r" b="b"/>
            <a:pathLst>
              <a:path w="26035" h="34925">
                <a:moveTo>
                  <a:pt x="0" y="34484"/>
                </a:moveTo>
                <a:lnTo>
                  <a:pt x="25844" y="25865"/>
                </a:lnTo>
                <a:lnTo>
                  <a:pt x="17252" y="0"/>
                </a:lnTo>
              </a:path>
            </a:pathLst>
          </a:custGeom>
          <a:ln w="3175">
            <a:solidFill>
              <a:srgbClr val="000000"/>
            </a:solidFill>
          </a:ln>
        </p:spPr>
        <p:txBody>
          <a:bodyPr wrap="square" lIns="0" tIns="0" rIns="0" bIns="0" rtlCol="0"/>
          <a:lstStyle/>
          <a:p>
            <a:endParaRPr/>
          </a:p>
        </p:txBody>
      </p:sp>
      <p:sp>
        <p:nvSpPr>
          <p:cNvPr id="9" name="object 9"/>
          <p:cNvSpPr/>
          <p:nvPr/>
        </p:nvSpPr>
        <p:spPr>
          <a:xfrm>
            <a:off x="2717367" y="5330362"/>
            <a:ext cx="1178896" cy="746200"/>
          </a:xfrm>
          <a:custGeom>
            <a:avLst/>
            <a:gdLst/>
            <a:ahLst/>
            <a:cxnLst/>
            <a:rect l="l" t="t" r="r" b="b"/>
            <a:pathLst>
              <a:path w="594360" h="376555">
                <a:moveTo>
                  <a:pt x="0" y="376198"/>
                </a:moveTo>
                <a:lnTo>
                  <a:pt x="593997" y="0"/>
                </a:lnTo>
              </a:path>
            </a:pathLst>
          </a:custGeom>
          <a:ln w="3175">
            <a:solidFill>
              <a:srgbClr val="000000"/>
            </a:solidFill>
          </a:ln>
        </p:spPr>
        <p:txBody>
          <a:bodyPr wrap="square" lIns="0" tIns="0" rIns="0" bIns="0" rtlCol="0"/>
          <a:lstStyle/>
          <a:p>
            <a:endParaRPr/>
          </a:p>
        </p:txBody>
      </p:sp>
      <p:sp>
        <p:nvSpPr>
          <p:cNvPr id="10" name="object 10"/>
          <p:cNvSpPr/>
          <p:nvPr/>
        </p:nvSpPr>
        <p:spPr>
          <a:xfrm>
            <a:off x="3842759" y="5318525"/>
            <a:ext cx="52899" cy="65434"/>
          </a:xfrm>
          <a:custGeom>
            <a:avLst/>
            <a:gdLst/>
            <a:ahLst/>
            <a:cxnLst/>
            <a:rect l="l" t="t" r="r" b="b"/>
            <a:pathLst>
              <a:path w="26669" h="33019">
                <a:moveTo>
                  <a:pt x="20675" y="32571"/>
                </a:moveTo>
                <a:lnTo>
                  <a:pt x="26612" y="5972"/>
                </a:lnTo>
                <a:lnTo>
                  <a:pt x="0" y="0"/>
                </a:lnTo>
              </a:path>
            </a:pathLst>
          </a:custGeom>
          <a:ln w="3175">
            <a:solidFill>
              <a:srgbClr val="000000"/>
            </a:solidFill>
          </a:ln>
        </p:spPr>
        <p:txBody>
          <a:bodyPr wrap="square" lIns="0" tIns="0" rIns="0" bIns="0" rtlCol="0"/>
          <a:lstStyle/>
          <a:p>
            <a:endParaRPr/>
          </a:p>
        </p:txBody>
      </p:sp>
      <p:sp>
        <p:nvSpPr>
          <p:cNvPr id="11" name="object 11"/>
          <p:cNvSpPr/>
          <p:nvPr/>
        </p:nvSpPr>
        <p:spPr>
          <a:xfrm>
            <a:off x="3895545" y="4781020"/>
            <a:ext cx="785931" cy="1099796"/>
          </a:xfrm>
          <a:custGeom>
            <a:avLst/>
            <a:gdLst/>
            <a:ahLst/>
            <a:cxnLst/>
            <a:rect l="l" t="t" r="r" b="b"/>
            <a:pathLst>
              <a:path w="396239" h="554989">
                <a:moveTo>
                  <a:pt x="395979" y="277213"/>
                </a:moveTo>
                <a:lnTo>
                  <a:pt x="391957" y="221348"/>
                </a:lnTo>
                <a:lnTo>
                  <a:pt x="380421" y="169314"/>
                </a:lnTo>
                <a:lnTo>
                  <a:pt x="362168" y="122225"/>
                </a:lnTo>
                <a:lnTo>
                  <a:pt x="337995" y="81198"/>
                </a:lnTo>
                <a:lnTo>
                  <a:pt x="308697" y="47346"/>
                </a:lnTo>
                <a:lnTo>
                  <a:pt x="275072" y="21786"/>
                </a:lnTo>
                <a:lnTo>
                  <a:pt x="237916" y="5632"/>
                </a:lnTo>
                <a:lnTo>
                  <a:pt x="198024" y="0"/>
                </a:lnTo>
                <a:lnTo>
                  <a:pt x="158110" y="5632"/>
                </a:lnTo>
                <a:lnTo>
                  <a:pt x="120936" y="21786"/>
                </a:lnTo>
                <a:lnTo>
                  <a:pt x="87298" y="47346"/>
                </a:lnTo>
                <a:lnTo>
                  <a:pt x="57992" y="81198"/>
                </a:lnTo>
                <a:lnTo>
                  <a:pt x="33814" y="122225"/>
                </a:lnTo>
                <a:lnTo>
                  <a:pt x="15559" y="169314"/>
                </a:lnTo>
                <a:lnTo>
                  <a:pt x="4022" y="221348"/>
                </a:lnTo>
                <a:lnTo>
                  <a:pt x="0" y="277213"/>
                </a:lnTo>
                <a:lnTo>
                  <a:pt x="4022" y="333078"/>
                </a:lnTo>
                <a:lnTo>
                  <a:pt x="15559" y="385111"/>
                </a:lnTo>
                <a:lnTo>
                  <a:pt x="33814" y="432197"/>
                </a:lnTo>
                <a:lnTo>
                  <a:pt x="57992" y="473222"/>
                </a:lnTo>
                <a:lnTo>
                  <a:pt x="87298" y="507071"/>
                </a:lnTo>
                <a:lnTo>
                  <a:pt x="120936" y="532629"/>
                </a:lnTo>
                <a:lnTo>
                  <a:pt x="158110" y="548781"/>
                </a:lnTo>
                <a:lnTo>
                  <a:pt x="198024" y="554413"/>
                </a:lnTo>
                <a:lnTo>
                  <a:pt x="237916" y="548781"/>
                </a:lnTo>
                <a:lnTo>
                  <a:pt x="275072" y="532629"/>
                </a:lnTo>
                <a:lnTo>
                  <a:pt x="308697" y="507071"/>
                </a:lnTo>
                <a:lnTo>
                  <a:pt x="337995" y="473222"/>
                </a:lnTo>
                <a:lnTo>
                  <a:pt x="362168" y="432197"/>
                </a:lnTo>
                <a:lnTo>
                  <a:pt x="380421" y="385111"/>
                </a:lnTo>
                <a:lnTo>
                  <a:pt x="391957" y="333078"/>
                </a:lnTo>
                <a:lnTo>
                  <a:pt x="395979" y="277213"/>
                </a:lnTo>
                <a:close/>
              </a:path>
            </a:pathLst>
          </a:custGeom>
          <a:ln w="3175">
            <a:solidFill>
              <a:srgbClr val="000000"/>
            </a:solidFill>
          </a:ln>
        </p:spPr>
        <p:txBody>
          <a:bodyPr wrap="square" lIns="0" tIns="0" rIns="0" bIns="0" rtlCol="0"/>
          <a:lstStyle/>
          <a:p>
            <a:endParaRPr/>
          </a:p>
        </p:txBody>
      </p:sp>
      <p:sp>
        <p:nvSpPr>
          <p:cNvPr id="12" name="object 12"/>
          <p:cNvSpPr/>
          <p:nvPr/>
        </p:nvSpPr>
        <p:spPr>
          <a:xfrm>
            <a:off x="4036267" y="5046361"/>
            <a:ext cx="522327" cy="594400"/>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2409801" y="4541723"/>
            <a:ext cx="1068059" cy="402405"/>
          </a:xfrm>
          <a:prstGeom prst="rect">
            <a:avLst/>
          </a:prstGeom>
        </p:spPr>
        <p:txBody>
          <a:bodyPr vert="horz" wrap="square" lIns="0" tIns="30213" rIns="0" bIns="0" rtlCol="0">
            <a:spAutoFit/>
          </a:bodyPr>
          <a:lstStyle/>
          <a:p>
            <a:pPr marL="100711">
              <a:lnSpc>
                <a:spcPts val="1586"/>
              </a:lnSpc>
              <a:spcBef>
                <a:spcPts val="238"/>
              </a:spcBef>
            </a:pPr>
            <a:r>
              <a:rPr sz="1500" b="1" spc="10" dirty="0">
                <a:latin typeface="Arial"/>
                <a:cs typeface="Arial"/>
              </a:rPr>
              <a:t>x</a:t>
            </a:r>
            <a:r>
              <a:rPr sz="1500" b="1" spc="14" baseline="-11111" dirty="0">
                <a:latin typeface="Arial"/>
                <a:cs typeface="Arial"/>
              </a:rPr>
              <a:t>1</a:t>
            </a:r>
            <a:endParaRPr sz="1500" baseline="-11111">
              <a:latin typeface="Arial"/>
              <a:cs typeface="Arial"/>
            </a:endParaRPr>
          </a:p>
          <a:p>
            <a:pPr marL="785543">
              <a:lnSpc>
                <a:spcPts val="1348"/>
              </a:lnSpc>
            </a:pPr>
            <a:r>
              <a:rPr sz="1900" spc="30" baseline="8547" dirty="0">
                <a:latin typeface="Arial"/>
                <a:cs typeface="Arial"/>
              </a:rPr>
              <a:t>w</a:t>
            </a:r>
            <a:r>
              <a:rPr sz="800" spc="20" dirty="0">
                <a:latin typeface="Arial"/>
                <a:cs typeface="Arial"/>
              </a:rPr>
              <a:t>1</a:t>
            </a:r>
            <a:endParaRPr sz="800">
              <a:latin typeface="Arial"/>
              <a:cs typeface="Arial"/>
            </a:endParaRPr>
          </a:p>
        </p:txBody>
      </p:sp>
      <p:sp>
        <p:nvSpPr>
          <p:cNvPr id="14" name="object 14"/>
          <p:cNvSpPr txBox="1"/>
          <p:nvPr/>
        </p:nvSpPr>
        <p:spPr>
          <a:xfrm>
            <a:off x="2343963" y="5604230"/>
            <a:ext cx="1045389" cy="630695"/>
          </a:xfrm>
          <a:prstGeom prst="rect">
            <a:avLst/>
          </a:prstGeom>
        </p:spPr>
        <p:txBody>
          <a:bodyPr vert="horz" wrap="square" lIns="0" tIns="27695" rIns="0" bIns="0" rtlCol="0">
            <a:spAutoFit/>
          </a:bodyPr>
          <a:lstStyle/>
          <a:p>
            <a:pPr marR="85604" algn="r">
              <a:spcBef>
                <a:spcPts val="218"/>
              </a:spcBef>
            </a:pPr>
            <a:r>
              <a:rPr sz="1900" spc="14" baseline="8547" dirty="0">
                <a:latin typeface="Arial"/>
                <a:cs typeface="Arial"/>
              </a:rPr>
              <a:t>w</a:t>
            </a:r>
            <a:r>
              <a:rPr sz="800" spc="30" dirty="0">
                <a:latin typeface="Arial"/>
                <a:cs typeface="Arial"/>
              </a:rPr>
              <a:t>2</a:t>
            </a:r>
            <a:endParaRPr sz="800">
              <a:latin typeface="Arial"/>
              <a:cs typeface="Arial"/>
            </a:endParaRPr>
          </a:p>
          <a:p>
            <a:pPr>
              <a:spcBef>
                <a:spcPts val="59"/>
              </a:spcBef>
            </a:pPr>
            <a:endParaRPr sz="1300">
              <a:latin typeface="Times New Roman"/>
              <a:cs typeface="Times New Roman"/>
            </a:endParaRPr>
          </a:p>
          <a:p>
            <a:pPr marL="100711"/>
            <a:r>
              <a:rPr sz="1900" b="1" spc="30" baseline="8547" dirty="0">
                <a:latin typeface="Arial"/>
                <a:cs typeface="Arial"/>
              </a:rPr>
              <a:t>x</a:t>
            </a:r>
            <a:r>
              <a:rPr sz="800" b="1" spc="20" dirty="0">
                <a:latin typeface="Arial"/>
                <a:cs typeface="Arial"/>
              </a:rPr>
              <a:t>2</a:t>
            </a:r>
            <a:endParaRPr sz="800">
              <a:latin typeface="Arial"/>
              <a:cs typeface="Arial"/>
            </a:endParaRPr>
          </a:p>
        </p:txBody>
      </p:sp>
      <p:sp>
        <p:nvSpPr>
          <p:cNvPr id="15" name="object 15"/>
          <p:cNvSpPr/>
          <p:nvPr/>
        </p:nvSpPr>
        <p:spPr>
          <a:xfrm>
            <a:off x="4680960" y="5330361"/>
            <a:ext cx="837570" cy="0"/>
          </a:xfrm>
          <a:custGeom>
            <a:avLst/>
            <a:gdLst/>
            <a:ahLst/>
            <a:cxnLst/>
            <a:rect l="l" t="t" r="r" b="b"/>
            <a:pathLst>
              <a:path w="422275">
                <a:moveTo>
                  <a:pt x="0" y="0"/>
                </a:moveTo>
                <a:lnTo>
                  <a:pt x="422173" y="0"/>
                </a:lnTo>
              </a:path>
            </a:pathLst>
          </a:custGeom>
          <a:ln w="3175">
            <a:solidFill>
              <a:srgbClr val="000000"/>
            </a:solidFill>
          </a:ln>
        </p:spPr>
        <p:txBody>
          <a:bodyPr wrap="square" lIns="0" tIns="0" rIns="0" bIns="0" rtlCol="0"/>
          <a:lstStyle/>
          <a:p>
            <a:endParaRPr/>
          </a:p>
        </p:txBody>
      </p:sp>
      <p:sp>
        <p:nvSpPr>
          <p:cNvPr id="16" name="object 16"/>
          <p:cNvSpPr/>
          <p:nvPr/>
        </p:nvSpPr>
        <p:spPr>
          <a:xfrm>
            <a:off x="5508769" y="5292158"/>
            <a:ext cx="115873" cy="76760"/>
          </a:xfrm>
          <a:custGeom>
            <a:avLst/>
            <a:gdLst/>
            <a:ahLst/>
            <a:cxnLst/>
            <a:rect l="l" t="t" r="r" b="b"/>
            <a:pathLst>
              <a:path w="58419" h="38735">
                <a:moveTo>
                  <a:pt x="0" y="0"/>
                </a:moveTo>
                <a:lnTo>
                  <a:pt x="0" y="38557"/>
                </a:lnTo>
                <a:lnTo>
                  <a:pt x="57835" y="19278"/>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5623483" y="4781020"/>
            <a:ext cx="785931" cy="1099796"/>
          </a:xfrm>
          <a:custGeom>
            <a:avLst/>
            <a:gdLst/>
            <a:ahLst/>
            <a:cxnLst/>
            <a:rect l="l" t="t" r="r" b="b"/>
            <a:pathLst>
              <a:path w="396239" h="554989">
                <a:moveTo>
                  <a:pt x="396049" y="277213"/>
                </a:moveTo>
                <a:lnTo>
                  <a:pt x="392027" y="221348"/>
                </a:lnTo>
                <a:lnTo>
                  <a:pt x="380490" y="169314"/>
                </a:lnTo>
                <a:lnTo>
                  <a:pt x="362235" y="122225"/>
                </a:lnTo>
                <a:lnTo>
                  <a:pt x="338056" y="81198"/>
                </a:lnTo>
                <a:lnTo>
                  <a:pt x="308750" y="47346"/>
                </a:lnTo>
                <a:lnTo>
                  <a:pt x="275112" y="21786"/>
                </a:lnTo>
                <a:lnTo>
                  <a:pt x="237939" y="5632"/>
                </a:lnTo>
                <a:lnTo>
                  <a:pt x="198024" y="0"/>
                </a:lnTo>
                <a:lnTo>
                  <a:pt x="158130" y="5632"/>
                </a:lnTo>
                <a:lnTo>
                  <a:pt x="120966" y="21786"/>
                </a:lnTo>
                <a:lnTo>
                  <a:pt x="87329" y="47346"/>
                </a:lnTo>
                <a:lnTo>
                  <a:pt x="58019" y="81198"/>
                </a:lnTo>
                <a:lnTo>
                  <a:pt x="33832" y="122225"/>
                </a:lnTo>
                <a:lnTo>
                  <a:pt x="15568" y="169314"/>
                </a:lnTo>
                <a:lnTo>
                  <a:pt x="4025" y="221348"/>
                </a:lnTo>
                <a:lnTo>
                  <a:pt x="0" y="277213"/>
                </a:lnTo>
                <a:lnTo>
                  <a:pt x="4025" y="333078"/>
                </a:lnTo>
                <a:lnTo>
                  <a:pt x="15568" y="385111"/>
                </a:lnTo>
                <a:lnTo>
                  <a:pt x="33832" y="432197"/>
                </a:lnTo>
                <a:lnTo>
                  <a:pt x="58019" y="473222"/>
                </a:lnTo>
                <a:lnTo>
                  <a:pt x="87329" y="507071"/>
                </a:lnTo>
                <a:lnTo>
                  <a:pt x="120966" y="532629"/>
                </a:lnTo>
                <a:lnTo>
                  <a:pt x="158130" y="548781"/>
                </a:lnTo>
                <a:lnTo>
                  <a:pt x="198024" y="554413"/>
                </a:lnTo>
                <a:lnTo>
                  <a:pt x="237939" y="548781"/>
                </a:lnTo>
                <a:lnTo>
                  <a:pt x="275112" y="532629"/>
                </a:lnTo>
                <a:lnTo>
                  <a:pt x="308750" y="507071"/>
                </a:lnTo>
                <a:lnTo>
                  <a:pt x="338056" y="473222"/>
                </a:lnTo>
                <a:lnTo>
                  <a:pt x="362235" y="432197"/>
                </a:lnTo>
                <a:lnTo>
                  <a:pt x="380490" y="385111"/>
                </a:lnTo>
                <a:lnTo>
                  <a:pt x="392027" y="333078"/>
                </a:lnTo>
                <a:lnTo>
                  <a:pt x="396049" y="277213"/>
                </a:lnTo>
                <a:close/>
              </a:path>
            </a:pathLst>
          </a:custGeom>
          <a:ln w="3175">
            <a:solidFill>
              <a:srgbClr val="000000"/>
            </a:solidFill>
          </a:ln>
        </p:spPr>
        <p:txBody>
          <a:bodyPr wrap="square" lIns="0" tIns="0" rIns="0" bIns="0" rtlCol="0"/>
          <a:lstStyle/>
          <a:p>
            <a:endParaRPr/>
          </a:p>
        </p:txBody>
      </p:sp>
      <p:sp>
        <p:nvSpPr>
          <p:cNvPr id="18" name="object 18"/>
          <p:cNvSpPr/>
          <p:nvPr/>
        </p:nvSpPr>
        <p:spPr>
          <a:xfrm>
            <a:off x="5810106" y="5084711"/>
            <a:ext cx="413115" cy="492014"/>
          </a:xfrm>
          <a:custGeom>
            <a:avLst/>
            <a:gdLst/>
            <a:ahLst/>
            <a:cxnLst/>
            <a:rect l="l" t="t" r="r" b="b"/>
            <a:pathLst>
              <a:path w="208280" h="248285">
                <a:moveTo>
                  <a:pt x="0" y="247890"/>
                </a:moveTo>
                <a:lnTo>
                  <a:pt x="93738" y="247527"/>
                </a:lnTo>
                <a:lnTo>
                  <a:pt x="93738" y="0"/>
                </a:lnTo>
                <a:lnTo>
                  <a:pt x="207873" y="0"/>
                </a:lnTo>
              </a:path>
            </a:pathLst>
          </a:custGeom>
          <a:ln w="15087">
            <a:solidFill>
              <a:srgbClr val="000000"/>
            </a:solidFill>
          </a:ln>
        </p:spPr>
        <p:txBody>
          <a:bodyPr wrap="square" lIns="0" tIns="0" rIns="0" bIns="0" rtlCol="0"/>
          <a:lstStyle/>
          <a:p>
            <a:endParaRPr/>
          </a:p>
        </p:txBody>
      </p:sp>
      <p:sp>
        <p:nvSpPr>
          <p:cNvPr id="19" name="object 19"/>
          <p:cNvSpPr/>
          <p:nvPr/>
        </p:nvSpPr>
        <p:spPr>
          <a:xfrm>
            <a:off x="6409036" y="5173435"/>
            <a:ext cx="923217" cy="314588"/>
          </a:xfrm>
          <a:custGeom>
            <a:avLst/>
            <a:gdLst/>
            <a:ahLst/>
            <a:cxnLst/>
            <a:rect l="l" t="t" r="r" b="b"/>
            <a:pathLst>
              <a:path w="465454" h="158750">
                <a:moveTo>
                  <a:pt x="386060" y="0"/>
                </a:moveTo>
                <a:lnTo>
                  <a:pt x="386060" y="52261"/>
                </a:lnTo>
                <a:lnTo>
                  <a:pt x="0" y="52261"/>
                </a:lnTo>
                <a:lnTo>
                  <a:pt x="0" y="106116"/>
                </a:lnTo>
                <a:lnTo>
                  <a:pt x="386060" y="106116"/>
                </a:lnTo>
                <a:lnTo>
                  <a:pt x="386060" y="158384"/>
                </a:lnTo>
                <a:lnTo>
                  <a:pt x="465270" y="79188"/>
                </a:lnTo>
                <a:lnTo>
                  <a:pt x="386060" y="0"/>
                </a:lnTo>
                <a:close/>
              </a:path>
            </a:pathLst>
          </a:custGeom>
          <a:solidFill>
            <a:srgbClr val="DDE1CD"/>
          </a:solidFill>
        </p:spPr>
        <p:txBody>
          <a:bodyPr wrap="square" lIns="0" tIns="0" rIns="0" bIns="0" rtlCol="0"/>
          <a:lstStyle/>
          <a:p>
            <a:endParaRPr/>
          </a:p>
        </p:txBody>
      </p:sp>
      <p:sp>
        <p:nvSpPr>
          <p:cNvPr id="20" name="object 20"/>
          <p:cNvSpPr/>
          <p:nvPr/>
        </p:nvSpPr>
        <p:spPr>
          <a:xfrm>
            <a:off x="6409036" y="5173435"/>
            <a:ext cx="923217" cy="314588"/>
          </a:xfrm>
          <a:custGeom>
            <a:avLst/>
            <a:gdLst/>
            <a:ahLst/>
            <a:cxnLst/>
            <a:rect l="l" t="t" r="r" b="b"/>
            <a:pathLst>
              <a:path w="465454" h="158750">
                <a:moveTo>
                  <a:pt x="465270" y="79188"/>
                </a:moveTo>
                <a:lnTo>
                  <a:pt x="386060" y="0"/>
                </a:lnTo>
                <a:lnTo>
                  <a:pt x="386060" y="52261"/>
                </a:lnTo>
                <a:lnTo>
                  <a:pt x="0" y="52261"/>
                </a:lnTo>
                <a:lnTo>
                  <a:pt x="0" y="106116"/>
                </a:lnTo>
                <a:lnTo>
                  <a:pt x="386060" y="106116"/>
                </a:lnTo>
                <a:lnTo>
                  <a:pt x="386060" y="158384"/>
                </a:lnTo>
                <a:lnTo>
                  <a:pt x="465270" y="79188"/>
                </a:lnTo>
                <a:close/>
              </a:path>
            </a:pathLst>
          </a:custGeom>
          <a:ln w="3175">
            <a:solidFill>
              <a:srgbClr val="000000"/>
            </a:solidFill>
          </a:ln>
        </p:spPr>
        <p:txBody>
          <a:bodyPr wrap="square" lIns="0" tIns="0" rIns="0" bIns="0" rtlCol="0"/>
          <a:lstStyle/>
          <a:p>
            <a:endParaRPr/>
          </a:p>
        </p:txBody>
      </p:sp>
      <p:sp>
        <p:nvSpPr>
          <p:cNvPr id="21" name="object 21"/>
          <p:cNvSpPr txBox="1"/>
          <p:nvPr/>
        </p:nvSpPr>
        <p:spPr>
          <a:xfrm>
            <a:off x="7418782" y="5189163"/>
            <a:ext cx="180109" cy="261340"/>
          </a:xfrm>
          <a:prstGeom prst="rect">
            <a:avLst/>
          </a:prstGeom>
        </p:spPr>
        <p:txBody>
          <a:bodyPr vert="horz" wrap="square" lIns="0" tIns="30213" rIns="0" bIns="0" rtlCol="0">
            <a:spAutoFit/>
          </a:bodyPr>
          <a:lstStyle/>
          <a:p>
            <a:pPr marL="25178">
              <a:spcBef>
                <a:spcPts val="238"/>
              </a:spcBef>
            </a:pPr>
            <a:r>
              <a:rPr sz="1500" b="1" spc="20" dirty="0">
                <a:latin typeface="Arial"/>
                <a:cs typeface="Arial"/>
              </a:rPr>
              <a:t>Y</a:t>
            </a:r>
            <a:endParaRPr sz="1500">
              <a:latin typeface="Arial"/>
              <a:cs typeface="Arial"/>
            </a:endParaRPr>
          </a:p>
        </p:txBody>
      </p:sp>
      <p:sp>
        <p:nvSpPr>
          <p:cNvPr id="22" name="object 22"/>
          <p:cNvSpPr txBox="1"/>
          <p:nvPr/>
        </p:nvSpPr>
        <p:spPr>
          <a:xfrm>
            <a:off x="6722591" y="2835026"/>
            <a:ext cx="158697" cy="261340"/>
          </a:xfrm>
          <a:prstGeom prst="rect">
            <a:avLst/>
          </a:prstGeom>
        </p:spPr>
        <p:txBody>
          <a:bodyPr vert="horz" wrap="square" lIns="0" tIns="30213" rIns="0" bIns="0" rtlCol="0">
            <a:spAutoFit/>
          </a:bodyPr>
          <a:lstStyle/>
          <a:p>
            <a:pPr marL="25178">
              <a:spcBef>
                <a:spcPts val="238"/>
              </a:spcBef>
            </a:pPr>
            <a:r>
              <a:rPr sz="1500" b="1" spc="20" dirty="0">
                <a:solidFill>
                  <a:srgbClr val="FF0000"/>
                </a:solidFill>
                <a:latin typeface="Arial"/>
                <a:cs typeface="Arial"/>
              </a:rPr>
              <a:t>0</a:t>
            </a:r>
            <a:endParaRPr sz="1500">
              <a:latin typeface="Arial"/>
              <a:cs typeface="Arial"/>
            </a:endParaRPr>
          </a:p>
        </p:txBody>
      </p:sp>
      <p:sp>
        <p:nvSpPr>
          <p:cNvPr id="23" name="object 23"/>
          <p:cNvSpPr txBox="1"/>
          <p:nvPr/>
        </p:nvSpPr>
        <p:spPr>
          <a:xfrm>
            <a:off x="2113031" y="2498665"/>
            <a:ext cx="306059" cy="1286365"/>
          </a:xfrm>
          <a:prstGeom prst="rect">
            <a:avLst/>
          </a:prstGeom>
        </p:spPr>
        <p:txBody>
          <a:bodyPr vert="horz" wrap="square" lIns="0" tIns="130924" rIns="0" bIns="0" rtlCol="0">
            <a:spAutoFit/>
          </a:bodyPr>
          <a:lstStyle/>
          <a:p>
            <a:pPr marL="25178">
              <a:spcBef>
                <a:spcPts val="1031"/>
              </a:spcBef>
            </a:pPr>
            <a:r>
              <a:rPr sz="1500" b="1" spc="20" dirty="0">
                <a:solidFill>
                  <a:srgbClr val="FF0000"/>
                </a:solidFill>
                <a:latin typeface="Arial"/>
                <a:cs typeface="Arial"/>
              </a:rPr>
              <a:t>00</a:t>
            </a:r>
            <a:endParaRPr sz="1500">
              <a:latin typeface="Arial"/>
              <a:cs typeface="Arial"/>
            </a:endParaRPr>
          </a:p>
          <a:p>
            <a:pPr marL="25178">
              <a:spcBef>
                <a:spcPts val="842"/>
              </a:spcBef>
            </a:pPr>
            <a:r>
              <a:rPr sz="1500" b="1" spc="20" dirty="0">
                <a:solidFill>
                  <a:srgbClr val="FF0000"/>
                </a:solidFill>
                <a:latin typeface="Arial"/>
                <a:cs typeface="Arial"/>
              </a:rPr>
              <a:t>10</a:t>
            </a:r>
            <a:endParaRPr sz="1500">
              <a:latin typeface="Arial"/>
              <a:cs typeface="Arial"/>
            </a:endParaRPr>
          </a:p>
          <a:p>
            <a:pPr marL="64201">
              <a:spcBef>
                <a:spcPts val="615"/>
              </a:spcBef>
            </a:pPr>
            <a:r>
              <a:rPr sz="1500" b="1" spc="20" dirty="0">
                <a:solidFill>
                  <a:srgbClr val="FF0000"/>
                </a:solidFill>
                <a:latin typeface="Arial"/>
                <a:cs typeface="Arial"/>
              </a:rPr>
              <a:t>01</a:t>
            </a:r>
            <a:endParaRPr sz="1500">
              <a:latin typeface="Arial"/>
              <a:cs typeface="Arial"/>
            </a:endParaRPr>
          </a:p>
          <a:p>
            <a:pPr marL="64201">
              <a:spcBef>
                <a:spcPts val="297"/>
              </a:spcBef>
            </a:pPr>
            <a:r>
              <a:rPr sz="1500" b="1" spc="20" dirty="0">
                <a:solidFill>
                  <a:srgbClr val="00AF50"/>
                </a:solidFill>
                <a:latin typeface="Arial"/>
                <a:cs typeface="Arial"/>
              </a:rPr>
              <a:t>11</a:t>
            </a:r>
            <a:endParaRPr sz="1500">
              <a:latin typeface="Arial"/>
              <a:cs typeface="Arial"/>
            </a:endParaRPr>
          </a:p>
        </p:txBody>
      </p:sp>
      <p:sp>
        <p:nvSpPr>
          <p:cNvPr id="24" name="object 24"/>
          <p:cNvSpPr/>
          <p:nvPr/>
        </p:nvSpPr>
        <p:spPr>
          <a:xfrm>
            <a:off x="2481729" y="3133564"/>
            <a:ext cx="392719" cy="156134"/>
          </a:xfrm>
          <a:prstGeom prst="rect">
            <a:avLst/>
          </a:prstGeom>
          <a:blipFill>
            <a:blip r:embed="rId5" cstate="print"/>
            <a:stretch>
              <a:fillRect/>
            </a:stretch>
          </a:blipFill>
        </p:spPr>
        <p:txBody>
          <a:bodyPr wrap="square" lIns="0" tIns="0" rIns="0" bIns="0" rtlCol="0"/>
          <a:lstStyle/>
          <a:p>
            <a:endParaRPr/>
          </a:p>
        </p:txBody>
      </p:sp>
      <p:sp>
        <p:nvSpPr>
          <p:cNvPr id="25" name="object 25"/>
          <p:cNvSpPr txBox="1"/>
          <p:nvPr/>
        </p:nvSpPr>
        <p:spPr>
          <a:xfrm>
            <a:off x="6722591" y="3246958"/>
            <a:ext cx="158697" cy="261340"/>
          </a:xfrm>
          <a:prstGeom prst="rect">
            <a:avLst/>
          </a:prstGeom>
        </p:spPr>
        <p:txBody>
          <a:bodyPr vert="horz" wrap="square" lIns="0" tIns="30213" rIns="0" bIns="0" rtlCol="0">
            <a:spAutoFit/>
          </a:bodyPr>
          <a:lstStyle/>
          <a:p>
            <a:pPr marL="25178">
              <a:spcBef>
                <a:spcPts val="238"/>
              </a:spcBef>
            </a:pPr>
            <a:r>
              <a:rPr sz="1500" b="1" spc="20" dirty="0">
                <a:solidFill>
                  <a:srgbClr val="00AF50"/>
                </a:solidFill>
                <a:latin typeface="Arial"/>
                <a:cs typeface="Arial"/>
              </a:rPr>
              <a:t>1</a:t>
            </a:r>
            <a:endParaRPr sz="1500">
              <a:latin typeface="Arial"/>
              <a:cs typeface="Arial"/>
            </a:endParaRPr>
          </a:p>
        </p:txBody>
      </p:sp>
      <p:sp>
        <p:nvSpPr>
          <p:cNvPr id="26" name="object 26"/>
          <p:cNvSpPr/>
          <p:nvPr/>
        </p:nvSpPr>
        <p:spPr>
          <a:xfrm>
            <a:off x="2678091" y="2132523"/>
            <a:ext cx="1375379" cy="510890"/>
          </a:xfrm>
          <a:custGeom>
            <a:avLst/>
            <a:gdLst/>
            <a:ahLst/>
            <a:cxnLst/>
            <a:rect l="l" t="t" r="r" b="b"/>
            <a:pathLst>
              <a:path w="693419" h="257809">
                <a:moveTo>
                  <a:pt x="0" y="257397"/>
                </a:moveTo>
                <a:lnTo>
                  <a:pt x="693002" y="257397"/>
                </a:lnTo>
                <a:lnTo>
                  <a:pt x="693002" y="0"/>
                </a:lnTo>
                <a:lnTo>
                  <a:pt x="0" y="0"/>
                </a:lnTo>
                <a:lnTo>
                  <a:pt x="0" y="257397"/>
                </a:lnTo>
                <a:close/>
              </a:path>
            </a:pathLst>
          </a:custGeom>
          <a:solidFill>
            <a:srgbClr val="FFFFFF"/>
          </a:solidFill>
        </p:spPr>
        <p:txBody>
          <a:bodyPr wrap="square" lIns="0" tIns="0" rIns="0" bIns="0" rtlCol="0"/>
          <a:lstStyle/>
          <a:p>
            <a:endParaRPr/>
          </a:p>
        </p:txBody>
      </p:sp>
      <p:sp>
        <p:nvSpPr>
          <p:cNvPr id="27" name="object 27"/>
          <p:cNvSpPr/>
          <p:nvPr/>
        </p:nvSpPr>
        <p:spPr>
          <a:xfrm>
            <a:off x="2678091" y="2132523"/>
            <a:ext cx="1375379" cy="510890"/>
          </a:xfrm>
          <a:custGeom>
            <a:avLst/>
            <a:gdLst/>
            <a:ahLst/>
            <a:cxnLst/>
            <a:rect l="l" t="t" r="r" b="b"/>
            <a:pathLst>
              <a:path w="693419" h="257809">
                <a:moveTo>
                  <a:pt x="0" y="257397"/>
                </a:moveTo>
                <a:lnTo>
                  <a:pt x="693002" y="257397"/>
                </a:lnTo>
                <a:lnTo>
                  <a:pt x="693002" y="0"/>
                </a:lnTo>
                <a:lnTo>
                  <a:pt x="0" y="0"/>
                </a:lnTo>
                <a:lnTo>
                  <a:pt x="0" y="257397"/>
                </a:lnTo>
                <a:close/>
              </a:path>
            </a:pathLst>
          </a:custGeom>
          <a:ln w="3175">
            <a:solidFill>
              <a:srgbClr val="FFFFFF"/>
            </a:solidFill>
          </a:ln>
        </p:spPr>
        <p:txBody>
          <a:bodyPr wrap="square" lIns="0" tIns="0" rIns="0" bIns="0" rtlCol="0"/>
          <a:lstStyle/>
          <a:p>
            <a:endParaRPr/>
          </a:p>
        </p:txBody>
      </p:sp>
      <p:sp>
        <p:nvSpPr>
          <p:cNvPr id="28" name="object 28"/>
          <p:cNvSpPr/>
          <p:nvPr/>
        </p:nvSpPr>
        <p:spPr>
          <a:xfrm>
            <a:off x="4248974" y="2721175"/>
            <a:ext cx="982413" cy="196302"/>
          </a:xfrm>
          <a:custGeom>
            <a:avLst/>
            <a:gdLst/>
            <a:ahLst/>
            <a:cxnLst/>
            <a:rect l="l" t="t" r="r" b="b"/>
            <a:pathLst>
              <a:path w="495300" h="99059">
                <a:moveTo>
                  <a:pt x="0" y="98998"/>
                </a:moveTo>
                <a:lnTo>
                  <a:pt x="494999" y="98998"/>
                </a:lnTo>
                <a:lnTo>
                  <a:pt x="494999" y="0"/>
                </a:lnTo>
                <a:lnTo>
                  <a:pt x="0" y="0"/>
                </a:lnTo>
                <a:lnTo>
                  <a:pt x="0" y="98998"/>
                </a:lnTo>
                <a:close/>
              </a:path>
            </a:pathLst>
          </a:custGeom>
          <a:solidFill>
            <a:srgbClr val="FFFFFF"/>
          </a:solidFill>
        </p:spPr>
        <p:txBody>
          <a:bodyPr wrap="square" lIns="0" tIns="0" rIns="0" bIns="0" rtlCol="0"/>
          <a:lstStyle/>
          <a:p>
            <a:endParaRPr/>
          </a:p>
        </p:txBody>
      </p:sp>
      <p:sp>
        <p:nvSpPr>
          <p:cNvPr id="29" name="object 29"/>
          <p:cNvSpPr/>
          <p:nvPr/>
        </p:nvSpPr>
        <p:spPr>
          <a:xfrm>
            <a:off x="4248974" y="2721175"/>
            <a:ext cx="982413" cy="196302"/>
          </a:xfrm>
          <a:custGeom>
            <a:avLst/>
            <a:gdLst/>
            <a:ahLst/>
            <a:cxnLst/>
            <a:rect l="l" t="t" r="r" b="b"/>
            <a:pathLst>
              <a:path w="495300" h="99059">
                <a:moveTo>
                  <a:pt x="0" y="98998"/>
                </a:moveTo>
                <a:lnTo>
                  <a:pt x="494999" y="98998"/>
                </a:lnTo>
                <a:lnTo>
                  <a:pt x="494999" y="0"/>
                </a:lnTo>
                <a:lnTo>
                  <a:pt x="0" y="0"/>
                </a:lnTo>
                <a:lnTo>
                  <a:pt x="0" y="98998"/>
                </a:lnTo>
                <a:close/>
              </a:path>
            </a:pathLst>
          </a:custGeom>
          <a:ln w="3175">
            <a:solidFill>
              <a:srgbClr val="FFFFFF"/>
            </a:solidFill>
          </a:ln>
        </p:spPr>
        <p:txBody>
          <a:bodyPr wrap="square" lIns="0" tIns="0" rIns="0" bIns="0" rtlCol="0"/>
          <a:lstStyle/>
          <a:p>
            <a:endParaRPr/>
          </a:p>
        </p:txBody>
      </p:sp>
      <p:sp>
        <p:nvSpPr>
          <p:cNvPr id="30" name="object 30"/>
          <p:cNvSpPr/>
          <p:nvPr/>
        </p:nvSpPr>
        <p:spPr>
          <a:xfrm>
            <a:off x="4445431" y="3427386"/>
            <a:ext cx="982413" cy="275578"/>
          </a:xfrm>
          <a:custGeom>
            <a:avLst/>
            <a:gdLst/>
            <a:ahLst/>
            <a:cxnLst/>
            <a:rect l="l" t="t" r="r" b="b"/>
            <a:pathLst>
              <a:path w="495300" h="139064">
                <a:moveTo>
                  <a:pt x="0" y="138603"/>
                </a:moveTo>
                <a:lnTo>
                  <a:pt x="494999" y="138603"/>
                </a:lnTo>
                <a:lnTo>
                  <a:pt x="494999" y="0"/>
                </a:lnTo>
                <a:lnTo>
                  <a:pt x="0" y="0"/>
                </a:lnTo>
                <a:lnTo>
                  <a:pt x="0" y="138603"/>
                </a:lnTo>
                <a:close/>
              </a:path>
            </a:pathLst>
          </a:custGeom>
          <a:solidFill>
            <a:srgbClr val="FFFFFF"/>
          </a:solidFill>
        </p:spPr>
        <p:txBody>
          <a:bodyPr wrap="square" lIns="0" tIns="0" rIns="0" bIns="0" rtlCol="0"/>
          <a:lstStyle/>
          <a:p>
            <a:endParaRPr/>
          </a:p>
        </p:txBody>
      </p:sp>
      <p:sp>
        <p:nvSpPr>
          <p:cNvPr id="31" name="object 31"/>
          <p:cNvSpPr/>
          <p:nvPr/>
        </p:nvSpPr>
        <p:spPr>
          <a:xfrm>
            <a:off x="4445431" y="3427386"/>
            <a:ext cx="982413" cy="275578"/>
          </a:xfrm>
          <a:custGeom>
            <a:avLst/>
            <a:gdLst/>
            <a:ahLst/>
            <a:cxnLst/>
            <a:rect l="l" t="t" r="r" b="b"/>
            <a:pathLst>
              <a:path w="495300" h="139064">
                <a:moveTo>
                  <a:pt x="0" y="138603"/>
                </a:moveTo>
                <a:lnTo>
                  <a:pt x="494999" y="138603"/>
                </a:lnTo>
                <a:lnTo>
                  <a:pt x="494999" y="0"/>
                </a:lnTo>
                <a:lnTo>
                  <a:pt x="0" y="0"/>
                </a:lnTo>
                <a:lnTo>
                  <a:pt x="0" y="138603"/>
                </a:lnTo>
                <a:close/>
              </a:path>
            </a:pathLst>
          </a:custGeom>
          <a:ln w="3175">
            <a:solidFill>
              <a:srgbClr val="FFFFFF"/>
            </a:solidFill>
          </a:ln>
        </p:spPr>
        <p:txBody>
          <a:bodyPr wrap="square" lIns="0" tIns="0" rIns="0" bIns="0" rtlCol="0"/>
          <a:lstStyle/>
          <a:p>
            <a:endParaRPr/>
          </a:p>
        </p:txBody>
      </p:sp>
      <p:sp>
        <p:nvSpPr>
          <p:cNvPr id="32" name="object 32"/>
          <p:cNvSpPr/>
          <p:nvPr/>
        </p:nvSpPr>
        <p:spPr>
          <a:xfrm>
            <a:off x="3659879" y="3898203"/>
            <a:ext cx="1178896" cy="373730"/>
          </a:xfrm>
          <a:custGeom>
            <a:avLst/>
            <a:gdLst/>
            <a:ahLst/>
            <a:cxnLst/>
            <a:rect l="l" t="t" r="r" b="b"/>
            <a:pathLst>
              <a:path w="594360" h="188594">
                <a:moveTo>
                  <a:pt x="0" y="188099"/>
                </a:moveTo>
                <a:lnTo>
                  <a:pt x="593997" y="188099"/>
                </a:lnTo>
                <a:lnTo>
                  <a:pt x="593997" y="0"/>
                </a:lnTo>
                <a:lnTo>
                  <a:pt x="0" y="0"/>
                </a:lnTo>
                <a:lnTo>
                  <a:pt x="0" y="188099"/>
                </a:lnTo>
                <a:close/>
              </a:path>
            </a:pathLst>
          </a:custGeom>
          <a:solidFill>
            <a:srgbClr val="FFFFFF"/>
          </a:solidFill>
        </p:spPr>
        <p:txBody>
          <a:bodyPr wrap="square" lIns="0" tIns="0" rIns="0" bIns="0" rtlCol="0"/>
          <a:lstStyle/>
          <a:p>
            <a:endParaRPr/>
          </a:p>
        </p:txBody>
      </p:sp>
      <p:sp>
        <p:nvSpPr>
          <p:cNvPr id="33" name="object 33"/>
          <p:cNvSpPr/>
          <p:nvPr/>
        </p:nvSpPr>
        <p:spPr>
          <a:xfrm>
            <a:off x="3659879" y="3898203"/>
            <a:ext cx="1178896" cy="373730"/>
          </a:xfrm>
          <a:custGeom>
            <a:avLst/>
            <a:gdLst/>
            <a:ahLst/>
            <a:cxnLst/>
            <a:rect l="l" t="t" r="r" b="b"/>
            <a:pathLst>
              <a:path w="594360" h="188594">
                <a:moveTo>
                  <a:pt x="0" y="188099"/>
                </a:moveTo>
                <a:lnTo>
                  <a:pt x="593997" y="188099"/>
                </a:lnTo>
                <a:lnTo>
                  <a:pt x="593997" y="0"/>
                </a:lnTo>
                <a:lnTo>
                  <a:pt x="0" y="0"/>
                </a:lnTo>
                <a:lnTo>
                  <a:pt x="0" y="188099"/>
                </a:lnTo>
                <a:close/>
              </a:path>
            </a:pathLst>
          </a:custGeom>
          <a:ln w="3175">
            <a:solidFill>
              <a:srgbClr val="FFFFFF"/>
            </a:solidFill>
          </a:ln>
        </p:spPr>
        <p:txBody>
          <a:bodyPr wrap="square" lIns="0" tIns="0" rIns="0" bIns="0" rtlCol="0"/>
          <a:lstStyle/>
          <a:p>
            <a:endParaRPr/>
          </a:p>
        </p:txBody>
      </p:sp>
      <p:sp>
        <p:nvSpPr>
          <p:cNvPr id="34" name="object 34"/>
          <p:cNvSpPr/>
          <p:nvPr/>
        </p:nvSpPr>
        <p:spPr>
          <a:xfrm>
            <a:off x="3856336" y="2917315"/>
            <a:ext cx="707841" cy="196302"/>
          </a:xfrm>
          <a:custGeom>
            <a:avLst/>
            <a:gdLst/>
            <a:ahLst/>
            <a:cxnLst/>
            <a:rect l="l" t="t" r="r" b="b"/>
            <a:pathLst>
              <a:path w="356869" h="99059">
                <a:moveTo>
                  <a:pt x="0" y="98998"/>
                </a:moveTo>
                <a:lnTo>
                  <a:pt x="356402" y="98998"/>
                </a:lnTo>
                <a:lnTo>
                  <a:pt x="356402" y="0"/>
                </a:lnTo>
                <a:lnTo>
                  <a:pt x="0" y="0"/>
                </a:lnTo>
                <a:lnTo>
                  <a:pt x="0" y="98998"/>
                </a:lnTo>
                <a:close/>
              </a:path>
            </a:pathLst>
          </a:custGeom>
          <a:solidFill>
            <a:srgbClr val="FFFFFF"/>
          </a:solidFill>
        </p:spPr>
        <p:txBody>
          <a:bodyPr wrap="square" lIns="0" tIns="0" rIns="0" bIns="0" rtlCol="0"/>
          <a:lstStyle/>
          <a:p>
            <a:endParaRPr/>
          </a:p>
        </p:txBody>
      </p:sp>
      <p:sp>
        <p:nvSpPr>
          <p:cNvPr id="35" name="object 35"/>
          <p:cNvSpPr/>
          <p:nvPr/>
        </p:nvSpPr>
        <p:spPr>
          <a:xfrm>
            <a:off x="3856336" y="2917315"/>
            <a:ext cx="707841" cy="196302"/>
          </a:xfrm>
          <a:custGeom>
            <a:avLst/>
            <a:gdLst/>
            <a:ahLst/>
            <a:cxnLst/>
            <a:rect l="l" t="t" r="r" b="b"/>
            <a:pathLst>
              <a:path w="356869" h="99059">
                <a:moveTo>
                  <a:pt x="0" y="98998"/>
                </a:moveTo>
                <a:lnTo>
                  <a:pt x="356402" y="98998"/>
                </a:lnTo>
                <a:lnTo>
                  <a:pt x="356402" y="0"/>
                </a:lnTo>
                <a:lnTo>
                  <a:pt x="0" y="0"/>
                </a:lnTo>
                <a:lnTo>
                  <a:pt x="0" y="98998"/>
                </a:lnTo>
                <a:close/>
              </a:path>
            </a:pathLst>
          </a:custGeom>
          <a:ln w="3175">
            <a:solidFill>
              <a:srgbClr val="FFFFFF"/>
            </a:solidFill>
          </a:ln>
        </p:spPr>
        <p:txBody>
          <a:bodyPr wrap="square" lIns="0" tIns="0" rIns="0" bIns="0" rtlCol="0"/>
          <a:lstStyle/>
          <a:p>
            <a:endParaRPr/>
          </a:p>
        </p:txBody>
      </p:sp>
      <p:sp>
        <p:nvSpPr>
          <p:cNvPr id="36" name="object 36"/>
          <p:cNvSpPr/>
          <p:nvPr/>
        </p:nvSpPr>
        <p:spPr>
          <a:xfrm>
            <a:off x="3659879" y="3584296"/>
            <a:ext cx="392965" cy="314588"/>
          </a:xfrm>
          <a:custGeom>
            <a:avLst/>
            <a:gdLst/>
            <a:ahLst/>
            <a:cxnLst/>
            <a:rect l="l" t="t" r="r" b="b"/>
            <a:pathLst>
              <a:path w="198119" h="158750">
                <a:moveTo>
                  <a:pt x="0" y="158398"/>
                </a:moveTo>
                <a:lnTo>
                  <a:pt x="197996" y="158398"/>
                </a:lnTo>
                <a:lnTo>
                  <a:pt x="197996" y="0"/>
                </a:lnTo>
                <a:lnTo>
                  <a:pt x="0" y="0"/>
                </a:lnTo>
                <a:lnTo>
                  <a:pt x="0" y="158398"/>
                </a:lnTo>
                <a:close/>
              </a:path>
            </a:pathLst>
          </a:custGeom>
          <a:ln w="3175">
            <a:solidFill>
              <a:srgbClr val="FFFFFF"/>
            </a:solidFill>
          </a:ln>
        </p:spPr>
        <p:txBody>
          <a:bodyPr wrap="square" lIns="0" tIns="0" rIns="0" bIns="0" rtlCol="0"/>
          <a:lstStyle/>
          <a:p>
            <a:endParaRPr/>
          </a:p>
        </p:txBody>
      </p:sp>
      <p:sp>
        <p:nvSpPr>
          <p:cNvPr id="37" name="object 37"/>
          <p:cNvSpPr/>
          <p:nvPr/>
        </p:nvSpPr>
        <p:spPr>
          <a:xfrm>
            <a:off x="1" y="6592892"/>
            <a:ext cx="3046741" cy="256702"/>
          </a:xfrm>
          <a:custGeom>
            <a:avLst/>
            <a:gdLst/>
            <a:ahLst/>
            <a:cxnLst/>
            <a:rect l="l" t="t" r="r" b="b"/>
            <a:pathLst>
              <a:path w="1536065" h="129539">
                <a:moveTo>
                  <a:pt x="0" y="129032"/>
                </a:moveTo>
                <a:lnTo>
                  <a:pt x="1535976" y="129032"/>
                </a:lnTo>
                <a:lnTo>
                  <a:pt x="1535976" y="0"/>
                </a:lnTo>
                <a:lnTo>
                  <a:pt x="0" y="0"/>
                </a:lnTo>
                <a:lnTo>
                  <a:pt x="0" y="129032"/>
                </a:lnTo>
                <a:close/>
              </a:path>
            </a:pathLst>
          </a:custGeom>
          <a:solidFill>
            <a:srgbClr val="191959"/>
          </a:solidFill>
        </p:spPr>
        <p:txBody>
          <a:bodyPr wrap="square" lIns="0" tIns="0" rIns="0" bIns="0" rtlCol="0"/>
          <a:lstStyle/>
          <a:p>
            <a:endParaRPr/>
          </a:p>
        </p:txBody>
      </p:sp>
      <p:sp>
        <p:nvSpPr>
          <p:cNvPr id="38" name="object 38"/>
          <p:cNvSpPr/>
          <p:nvPr/>
        </p:nvSpPr>
        <p:spPr>
          <a:xfrm>
            <a:off x="3046565" y="6592892"/>
            <a:ext cx="3046741" cy="256702"/>
          </a:xfrm>
          <a:custGeom>
            <a:avLst/>
            <a:gdLst/>
            <a:ahLst/>
            <a:cxnLst/>
            <a:rect l="l" t="t" r="r" b="b"/>
            <a:pathLst>
              <a:path w="1536064" h="129539">
                <a:moveTo>
                  <a:pt x="0" y="129032"/>
                </a:moveTo>
                <a:lnTo>
                  <a:pt x="1535976" y="129032"/>
                </a:lnTo>
                <a:lnTo>
                  <a:pt x="1535976" y="0"/>
                </a:lnTo>
                <a:lnTo>
                  <a:pt x="0" y="0"/>
                </a:lnTo>
                <a:lnTo>
                  <a:pt x="0" y="129032"/>
                </a:lnTo>
                <a:close/>
              </a:path>
            </a:pathLst>
          </a:custGeom>
          <a:solidFill>
            <a:srgbClr val="262685"/>
          </a:solidFill>
        </p:spPr>
        <p:txBody>
          <a:bodyPr wrap="square" lIns="0" tIns="0" rIns="0" bIns="0" rtlCol="0"/>
          <a:lstStyle/>
          <a:p>
            <a:endParaRPr/>
          </a:p>
        </p:txBody>
      </p:sp>
      <p:sp>
        <p:nvSpPr>
          <p:cNvPr id="39" name="object 39"/>
          <p:cNvSpPr/>
          <p:nvPr/>
        </p:nvSpPr>
        <p:spPr>
          <a:xfrm>
            <a:off x="6093129" y="6592892"/>
            <a:ext cx="3046741" cy="256702"/>
          </a:xfrm>
          <a:custGeom>
            <a:avLst/>
            <a:gdLst/>
            <a:ahLst/>
            <a:cxnLst/>
            <a:rect l="l" t="t" r="r" b="b"/>
            <a:pathLst>
              <a:path w="1536064" h="129539">
                <a:moveTo>
                  <a:pt x="0" y="129032"/>
                </a:moveTo>
                <a:lnTo>
                  <a:pt x="1535976" y="129032"/>
                </a:lnTo>
                <a:lnTo>
                  <a:pt x="1535976" y="0"/>
                </a:lnTo>
                <a:lnTo>
                  <a:pt x="0" y="0"/>
                </a:lnTo>
                <a:lnTo>
                  <a:pt x="0" y="129032"/>
                </a:lnTo>
                <a:close/>
              </a:path>
            </a:pathLst>
          </a:custGeom>
          <a:solidFill>
            <a:srgbClr val="3333B2"/>
          </a:solidFill>
        </p:spPr>
        <p:txBody>
          <a:bodyPr wrap="square" lIns="0" tIns="0" rIns="0" bIns="0" rtlCol="0"/>
          <a:lstStyle/>
          <a:p>
            <a:endParaRPr/>
          </a:p>
        </p:txBody>
      </p:sp>
      <p:sp>
        <p:nvSpPr>
          <p:cNvPr id="41" name="object 41"/>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42" name="object 42"/>
          <p:cNvSpPr txBox="1">
            <a:spLocks noGrp="1"/>
          </p:cNvSpPr>
          <p:nvPr>
            <p:ph type="dt" sz="half" idx="4294967295"/>
          </p:nvPr>
        </p:nvSpPr>
        <p:spPr>
          <a:xfrm>
            <a:off x="7400065" y="6601381"/>
            <a:ext cx="804821" cy="202463"/>
          </a:xfrm>
          <a:prstGeom prst="rect">
            <a:avLst/>
          </a:prstGeom>
        </p:spPr>
        <p:txBody>
          <a:bodyPr vert="horz" wrap="square" lIns="0" tIns="17625" rIns="0" bIns="0" rtlCol="0">
            <a:spAutoFit/>
          </a:bodyPr>
          <a:lstStyle/>
          <a:p>
            <a:pPr marL="25178">
              <a:spcBef>
                <a:spcPts val="138"/>
              </a:spcBef>
            </a:pPr>
            <a:r>
              <a:rPr lang="en-US" spc="-10" dirty="0"/>
              <a:t>27.03.2018</a:t>
            </a:r>
            <a:endParaRPr spc="-10" dirty="0"/>
          </a:p>
        </p:txBody>
      </p:sp>
      <p:sp>
        <p:nvSpPr>
          <p:cNvPr id="43" name="object 43"/>
          <p:cNvSpPr txBox="1">
            <a:spLocks noGrp="1"/>
          </p:cNvSpPr>
          <p:nvPr>
            <p:ph type="sldNum" sz="quarter" idx="4294967295"/>
          </p:nvPr>
        </p:nvSpPr>
        <p:spPr>
          <a:xfrm>
            <a:off x="8471372" y="6601381"/>
            <a:ext cx="536549" cy="202463"/>
          </a:xfrm>
          <a:prstGeom prst="rect">
            <a:avLst/>
          </a:prstGeom>
        </p:spPr>
        <p:txBody>
          <a:bodyPr vert="horz" wrap="square" lIns="0" tIns="17625" rIns="0" bIns="0" rtlCol="0">
            <a:spAutoFit/>
          </a:bodyPr>
          <a:lstStyle/>
          <a:p>
            <a:pPr marL="50355">
              <a:spcBef>
                <a:spcPts val="138"/>
              </a:spcBef>
            </a:pPr>
            <a:fld id="{81D60167-4931-47E6-BA6A-407CBD079E47}" type="slidenum">
              <a:rPr spc="-10" dirty="0"/>
              <a:pPr marL="50355">
                <a:spcBef>
                  <a:spcPts val="138"/>
                </a:spcBef>
              </a:pPr>
              <a:t>62</a:t>
            </a:fld>
            <a:r>
              <a:rPr spc="-10" dirty="0"/>
              <a:t> /</a:t>
            </a:r>
            <a:r>
              <a:rPr spc="-138" dirty="0"/>
              <a:t> </a:t>
            </a:r>
            <a:r>
              <a:rPr spc="-10" dirty="0"/>
              <a:t>27</a:t>
            </a:r>
          </a:p>
        </p:txBody>
      </p:sp>
    </p:spTree>
    <p:extLst>
      <p:ext uri="{BB962C8B-B14F-4D97-AF65-F5344CB8AC3E}">
        <p14:creationId xmlns="" xmlns:p14="http://schemas.microsoft.com/office/powerpoint/2010/main" val="2528015272"/>
      </p:ext>
    </p:extLst>
  </p:cSld>
  <p:clrMapOvr>
    <a:masterClrMapping/>
  </p:clrMapOvr>
  <p:transition>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
            <a:ext cx="9140221" cy="637983"/>
          </a:xfrm>
          <a:custGeom>
            <a:avLst/>
            <a:gdLst/>
            <a:ahLst/>
            <a:cxnLst/>
            <a:rect l="l" t="t" r="r" b="b"/>
            <a:pathLst>
              <a:path w="4608195" h="321945">
                <a:moveTo>
                  <a:pt x="4608004" y="0"/>
                </a:moveTo>
                <a:lnTo>
                  <a:pt x="0" y="0"/>
                </a:lnTo>
                <a:lnTo>
                  <a:pt x="0" y="321500"/>
                </a:lnTo>
                <a:lnTo>
                  <a:pt x="4608004" y="321500"/>
                </a:lnTo>
                <a:lnTo>
                  <a:pt x="4608004" y="0"/>
                </a:lnTo>
                <a:close/>
              </a:path>
            </a:pathLst>
          </a:custGeom>
          <a:solidFill>
            <a:srgbClr val="3333B2"/>
          </a:solidFill>
        </p:spPr>
        <p:txBody>
          <a:bodyPr wrap="square" lIns="0" tIns="0" rIns="0" bIns="0" rtlCol="0"/>
          <a:lstStyle/>
          <a:p>
            <a:endParaRPr/>
          </a:p>
        </p:txBody>
      </p:sp>
      <p:sp>
        <p:nvSpPr>
          <p:cNvPr id="3" name="object 3"/>
          <p:cNvSpPr txBox="1">
            <a:spLocks noGrp="1"/>
          </p:cNvSpPr>
          <p:nvPr>
            <p:ph type="title"/>
          </p:nvPr>
        </p:nvSpPr>
        <p:spPr>
          <a:xfrm>
            <a:off x="189025" y="90295"/>
            <a:ext cx="3411995" cy="449820"/>
          </a:xfrm>
          <a:prstGeom prst="rect">
            <a:avLst/>
          </a:prstGeom>
        </p:spPr>
        <p:txBody>
          <a:bodyPr vert="horz" wrap="square" lIns="0" tIns="33990" rIns="0" bIns="0" rtlCol="0">
            <a:spAutoFit/>
          </a:bodyPr>
          <a:lstStyle/>
          <a:p>
            <a:pPr marL="25178">
              <a:spcBef>
                <a:spcPts val="268"/>
              </a:spcBef>
            </a:pPr>
            <a:r>
              <a:rPr sz="2700" b="1" spc="20" dirty="0">
                <a:solidFill>
                  <a:srgbClr val="FFFFFF"/>
                </a:solidFill>
                <a:latin typeface="Arial"/>
                <a:cs typeface="Arial"/>
              </a:rPr>
              <a:t>Advantages </a:t>
            </a:r>
            <a:r>
              <a:rPr sz="2700" b="1" spc="30" dirty="0">
                <a:solidFill>
                  <a:srgbClr val="FFFFFF"/>
                </a:solidFill>
                <a:latin typeface="Arial"/>
                <a:cs typeface="Arial"/>
              </a:rPr>
              <a:t>of</a:t>
            </a:r>
            <a:r>
              <a:rPr sz="2700" b="1" spc="-89" dirty="0">
                <a:solidFill>
                  <a:srgbClr val="FFFFFF"/>
                </a:solidFill>
                <a:latin typeface="Arial"/>
                <a:cs typeface="Arial"/>
              </a:rPr>
              <a:t> </a:t>
            </a:r>
            <a:r>
              <a:rPr sz="2700" b="1" spc="40" dirty="0">
                <a:solidFill>
                  <a:srgbClr val="FFFFFF"/>
                </a:solidFill>
                <a:latin typeface="Arial"/>
                <a:cs typeface="Arial"/>
              </a:rPr>
              <a:t>ANN</a:t>
            </a:r>
            <a:endParaRPr sz="2700">
              <a:latin typeface="Arial"/>
              <a:cs typeface="Arial"/>
            </a:endParaRPr>
          </a:p>
        </p:txBody>
      </p:sp>
      <p:sp>
        <p:nvSpPr>
          <p:cNvPr id="5" name="object 5"/>
          <p:cNvSpPr txBox="1">
            <a:spLocks noGrp="1"/>
          </p:cNvSpPr>
          <p:nvPr>
            <p:ph idx="1"/>
          </p:nvPr>
        </p:nvSpPr>
        <p:spPr>
          <a:xfrm>
            <a:off x="251851" y="1314974"/>
            <a:ext cx="8636519" cy="6760061"/>
          </a:xfrm>
          <a:prstGeom prst="rect">
            <a:avLst/>
          </a:prstGeom>
        </p:spPr>
        <p:txBody>
          <a:bodyPr vert="horz" wrap="square" lIns="0" tIns="13848" rIns="0" bIns="0" rtlCol="0">
            <a:spAutoFit/>
          </a:bodyPr>
          <a:lstStyle/>
          <a:p>
            <a:pPr marL="910172" marR="420467" indent="-339898" algn="just">
              <a:lnSpc>
                <a:spcPct val="102600"/>
              </a:lnSpc>
              <a:spcBef>
                <a:spcPts val="109"/>
              </a:spcBef>
            </a:pPr>
            <a:r>
              <a:rPr spc="-20" dirty="0"/>
              <a:t>ANNs exhibits mapping capabilities, </a:t>
            </a:r>
            <a:r>
              <a:rPr spc="-10" dirty="0"/>
              <a:t>that </a:t>
            </a:r>
            <a:r>
              <a:rPr spc="-20" dirty="0"/>
              <a:t>is, </a:t>
            </a:r>
            <a:r>
              <a:rPr spc="-30" dirty="0"/>
              <a:t>they </a:t>
            </a:r>
            <a:r>
              <a:rPr spc="-10" dirty="0"/>
              <a:t>can </a:t>
            </a:r>
            <a:r>
              <a:rPr spc="-20" dirty="0"/>
              <a:t>map </a:t>
            </a:r>
            <a:r>
              <a:rPr spc="-10" dirty="0"/>
              <a:t>input  patterns to their associated output</a:t>
            </a:r>
            <a:r>
              <a:rPr spc="-20" dirty="0"/>
              <a:t> </a:t>
            </a:r>
            <a:r>
              <a:rPr spc="-10" dirty="0"/>
              <a:t>pattern.</a:t>
            </a:r>
          </a:p>
          <a:p>
            <a:pPr marL="910172" marR="10071" indent="-339898" algn="just">
              <a:lnSpc>
                <a:spcPct val="102600"/>
              </a:lnSpc>
              <a:spcBef>
                <a:spcPts val="1715"/>
              </a:spcBef>
            </a:pPr>
            <a:r>
              <a:rPr spc="-20" dirty="0"/>
              <a:t>The ANNs </a:t>
            </a:r>
            <a:r>
              <a:rPr dirty="0"/>
              <a:t>learn </a:t>
            </a:r>
            <a:r>
              <a:rPr spc="-40" dirty="0"/>
              <a:t>by </a:t>
            </a:r>
            <a:r>
              <a:rPr spc="-30" dirty="0"/>
              <a:t>examples. </a:t>
            </a:r>
            <a:endParaRPr lang="en-US" spc="-30" dirty="0"/>
          </a:p>
          <a:p>
            <a:pPr marL="910172" marR="10071" indent="-339898" algn="just">
              <a:lnSpc>
                <a:spcPct val="102600"/>
              </a:lnSpc>
              <a:spcBef>
                <a:spcPts val="1715"/>
              </a:spcBef>
            </a:pPr>
            <a:r>
              <a:rPr spc="-20" dirty="0"/>
              <a:t>The </a:t>
            </a:r>
            <a:r>
              <a:rPr spc="-20" dirty="0"/>
              <a:t>ANNs </a:t>
            </a:r>
            <a:r>
              <a:rPr spc="-10" dirty="0"/>
              <a:t>posses the capability to </a:t>
            </a:r>
            <a:r>
              <a:rPr spc="-20" dirty="0"/>
              <a:t>generalize</a:t>
            </a:r>
            <a:endParaRPr lang="en-US" spc="-20" dirty="0"/>
          </a:p>
          <a:p>
            <a:pPr marL="910172" marR="10071" indent="-339898" algn="just">
              <a:lnSpc>
                <a:spcPct val="102600"/>
              </a:lnSpc>
              <a:spcBef>
                <a:spcPts val="1715"/>
              </a:spcBef>
            </a:pPr>
            <a:r>
              <a:rPr lang="en-IN" spc="-20" dirty="0"/>
              <a:t>The ANNs </a:t>
            </a:r>
            <a:r>
              <a:rPr lang="en-IN" spc="-10" dirty="0"/>
              <a:t>are </a:t>
            </a:r>
            <a:r>
              <a:rPr lang="en-IN" spc="-20" dirty="0"/>
              <a:t>robust </a:t>
            </a:r>
            <a:r>
              <a:rPr lang="en-IN" spc="-10" dirty="0"/>
              <a:t>system </a:t>
            </a:r>
            <a:r>
              <a:rPr lang="en-IN" spc="-20" dirty="0"/>
              <a:t>and </a:t>
            </a:r>
            <a:r>
              <a:rPr lang="en-IN" spc="-30" dirty="0"/>
              <a:t>fault </a:t>
            </a:r>
            <a:r>
              <a:rPr lang="en-IN" spc="-20" dirty="0"/>
              <a:t>tolerant. </a:t>
            </a:r>
            <a:r>
              <a:rPr lang="en-IN" spc="-30" dirty="0"/>
              <a:t>They </a:t>
            </a:r>
            <a:r>
              <a:rPr lang="en-IN" spc="-10" dirty="0"/>
              <a:t>can  </a:t>
            </a:r>
            <a:r>
              <a:rPr lang="en-IN" spc="-20" dirty="0"/>
              <a:t>therefore, </a:t>
            </a:r>
            <a:r>
              <a:rPr lang="en-IN" spc="-10" dirty="0"/>
              <a:t>recall full patterns from </a:t>
            </a:r>
            <a:r>
              <a:rPr lang="en-IN" spc="-20" dirty="0"/>
              <a:t>incomplete, </a:t>
            </a:r>
            <a:r>
              <a:rPr lang="en-IN" dirty="0"/>
              <a:t>partial </a:t>
            </a:r>
            <a:r>
              <a:rPr lang="en-IN" spc="-10" dirty="0"/>
              <a:t>or noisy  patterns</a:t>
            </a:r>
            <a:r>
              <a:rPr lang="en-IN" spc="-10" dirty="0"/>
              <a:t>.</a:t>
            </a:r>
          </a:p>
          <a:p>
            <a:pPr marL="910172" marR="10071" indent="-339898" algn="just">
              <a:lnSpc>
                <a:spcPct val="102600"/>
              </a:lnSpc>
              <a:spcBef>
                <a:spcPts val="1715"/>
              </a:spcBef>
            </a:pPr>
            <a:r>
              <a:rPr lang="en-IN" spc="-20" dirty="0"/>
              <a:t>The ANNS </a:t>
            </a:r>
            <a:r>
              <a:rPr lang="en-IN" spc="-10" dirty="0"/>
              <a:t>can process </a:t>
            </a:r>
            <a:r>
              <a:rPr lang="en-IN" spc="-20" dirty="0"/>
              <a:t>information </a:t>
            </a:r>
            <a:r>
              <a:rPr lang="en-IN" spc="-10" dirty="0"/>
              <a:t>in </a:t>
            </a:r>
            <a:r>
              <a:rPr lang="en-IN" spc="-20" dirty="0"/>
              <a:t>parallel, </a:t>
            </a:r>
            <a:r>
              <a:rPr lang="en-IN" spc="-10" dirty="0"/>
              <a:t>at high </a:t>
            </a:r>
            <a:r>
              <a:rPr lang="en-IN" spc="-20" dirty="0"/>
              <a:t>speed and  </a:t>
            </a:r>
            <a:r>
              <a:rPr lang="en-IN" spc="-10" dirty="0"/>
              <a:t>in </a:t>
            </a:r>
            <a:r>
              <a:rPr lang="en-IN" spc="-20" dirty="0"/>
              <a:t>a </a:t>
            </a:r>
            <a:r>
              <a:rPr lang="en-IN" spc="-10" dirty="0"/>
              <a:t>distributed </a:t>
            </a:r>
            <a:r>
              <a:rPr lang="en-IN" spc="-30" dirty="0"/>
              <a:t>manner</a:t>
            </a:r>
            <a:endParaRPr lang="en-IN" dirty="0"/>
          </a:p>
          <a:p>
            <a:pPr marL="570274" marR="10071" algn="just">
              <a:lnSpc>
                <a:spcPct val="102600"/>
              </a:lnSpc>
              <a:spcBef>
                <a:spcPts val="1715"/>
              </a:spcBef>
            </a:pPr>
            <a:endParaRPr spc="-20" dirty="0"/>
          </a:p>
        </p:txBody>
      </p:sp>
      <p:sp>
        <p:nvSpPr>
          <p:cNvPr id="4" name="object 4"/>
          <p:cNvSpPr/>
          <p:nvPr/>
        </p:nvSpPr>
        <p:spPr>
          <a:xfrm>
            <a:off x="534660" y="1809530"/>
            <a:ext cx="152349" cy="15220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4660" y="2709426"/>
            <a:ext cx="152349" cy="15220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4660" y="4291296"/>
            <a:ext cx="152349" cy="152209"/>
          </a:xfrm>
          <a:prstGeom prst="rect">
            <a:avLst/>
          </a:prstGeom>
          <a:blipFill>
            <a:blip r:embed="rId2" cstate="print"/>
            <a:stretch>
              <a:fillRect/>
            </a:stretch>
          </a:blipFill>
        </p:spPr>
        <p:txBody>
          <a:bodyPr wrap="square" lIns="0" tIns="0" rIns="0" bIns="0" rtlCol="0"/>
          <a:lstStyle/>
          <a:p>
            <a:endParaRPr/>
          </a:p>
        </p:txBody>
      </p:sp>
      <p:grpSp>
        <p:nvGrpSpPr>
          <p:cNvPr id="8" name="object 8"/>
          <p:cNvGrpSpPr/>
          <p:nvPr/>
        </p:nvGrpSpPr>
        <p:grpSpPr>
          <a:xfrm>
            <a:off x="2" y="6592892"/>
            <a:ext cx="9140221" cy="256702"/>
            <a:chOff x="0" y="3326968"/>
            <a:chExt cx="4608195" cy="129539"/>
          </a:xfrm>
        </p:grpSpPr>
        <p:sp>
          <p:nvSpPr>
            <p:cNvPr id="9" name="object 9"/>
            <p:cNvSpPr/>
            <p:nvPr/>
          </p:nvSpPr>
          <p:spPr>
            <a:xfrm>
              <a:off x="0" y="3326968"/>
              <a:ext cx="1536065" cy="129539"/>
            </a:xfrm>
            <a:custGeom>
              <a:avLst/>
              <a:gdLst/>
              <a:ahLst/>
              <a:cxnLst/>
              <a:rect l="l" t="t" r="r" b="b"/>
              <a:pathLst>
                <a:path w="1536065" h="129539">
                  <a:moveTo>
                    <a:pt x="1535976" y="0"/>
                  </a:moveTo>
                  <a:lnTo>
                    <a:pt x="0" y="0"/>
                  </a:lnTo>
                  <a:lnTo>
                    <a:pt x="0" y="129032"/>
                  </a:lnTo>
                  <a:lnTo>
                    <a:pt x="1535976" y="129032"/>
                  </a:lnTo>
                  <a:lnTo>
                    <a:pt x="1535976" y="0"/>
                  </a:lnTo>
                  <a:close/>
                </a:path>
              </a:pathLst>
            </a:custGeom>
            <a:solidFill>
              <a:srgbClr val="191959"/>
            </a:solidFill>
          </p:spPr>
          <p:txBody>
            <a:bodyPr wrap="square" lIns="0" tIns="0" rIns="0" bIns="0" rtlCol="0"/>
            <a:lstStyle/>
            <a:p>
              <a:endParaRPr/>
            </a:p>
          </p:txBody>
        </p:sp>
        <p:sp>
          <p:nvSpPr>
            <p:cNvPr id="10" name="object 10"/>
            <p:cNvSpPr/>
            <p:nvPr/>
          </p:nvSpPr>
          <p:spPr>
            <a:xfrm>
              <a:off x="1535976"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262685"/>
            </a:solidFill>
          </p:spPr>
          <p:txBody>
            <a:bodyPr wrap="square" lIns="0" tIns="0" rIns="0" bIns="0" rtlCol="0"/>
            <a:lstStyle/>
            <a:p>
              <a:endParaRPr/>
            </a:p>
          </p:txBody>
        </p:sp>
        <p:sp>
          <p:nvSpPr>
            <p:cNvPr id="11" name="object 11"/>
            <p:cNvSpPr/>
            <p:nvPr/>
          </p:nvSpPr>
          <p:spPr>
            <a:xfrm>
              <a:off x="3071952" y="3326968"/>
              <a:ext cx="1536065" cy="129539"/>
            </a:xfrm>
            <a:custGeom>
              <a:avLst/>
              <a:gdLst/>
              <a:ahLst/>
              <a:cxnLst/>
              <a:rect l="l" t="t" r="r" b="b"/>
              <a:pathLst>
                <a:path w="1536064" h="129539">
                  <a:moveTo>
                    <a:pt x="1535976" y="0"/>
                  </a:moveTo>
                  <a:lnTo>
                    <a:pt x="0" y="0"/>
                  </a:lnTo>
                  <a:lnTo>
                    <a:pt x="0" y="129032"/>
                  </a:lnTo>
                  <a:lnTo>
                    <a:pt x="1535976" y="129032"/>
                  </a:lnTo>
                  <a:lnTo>
                    <a:pt x="1535976" y="0"/>
                  </a:lnTo>
                  <a:close/>
                </a:path>
              </a:pathLst>
            </a:custGeom>
            <a:solidFill>
              <a:srgbClr val="3333B2"/>
            </a:solidFill>
          </p:spPr>
          <p:txBody>
            <a:bodyPr wrap="square" lIns="0" tIns="0" rIns="0" bIns="0" rtlCol="0"/>
            <a:lstStyle/>
            <a:p>
              <a:endParaRPr/>
            </a:p>
          </p:txBody>
        </p:sp>
      </p:grpSp>
      <p:sp>
        <p:nvSpPr>
          <p:cNvPr id="13" name="object 13"/>
          <p:cNvSpPr txBox="1"/>
          <p:nvPr/>
        </p:nvSpPr>
        <p:spPr>
          <a:xfrm>
            <a:off x="3598984" y="6601381"/>
            <a:ext cx="1942153" cy="202463"/>
          </a:xfrm>
          <a:prstGeom prst="rect">
            <a:avLst/>
          </a:prstGeom>
        </p:spPr>
        <p:txBody>
          <a:bodyPr vert="horz" wrap="square" lIns="0" tIns="17625" rIns="0" bIns="0" rtlCol="0">
            <a:spAutoFit/>
          </a:bodyPr>
          <a:lstStyle/>
          <a:p>
            <a:pPr marL="25178">
              <a:spcBef>
                <a:spcPts val="138"/>
              </a:spcBef>
            </a:pPr>
            <a:r>
              <a:rPr sz="1200" spc="-10" dirty="0">
                <a:solidFill>
                  <a:srgbClr val="FFFFFF"/>
                </a:solidFill>
                <a:latin typeface="Arial"/>
                <a:cs typeface="Arial"/>
              </a:rPr>
              <a:t>Soft Computing</a:t>
            </a:r>
            <a:r>
              <a:rPr sz="1200" spc="-20" dirty="0">
                <a:solidFill>
                  <a:srgbClr val="FFFFFF"/>
                </a:solidFill>
                <a:latin typeface="Arial"/>
                <a:cs typeface="Arial"/>
              </a:rPr>
              <a:t> </a:t>
            </a:r>
            <a:r>
              <a:rPr sz="1200" spc="-10" dirty="0">
                <a:solidFill>
                  <a:srgbClr val="FFFFFF"/>
                </a:solidFill>
                <a:latin typeface="Arial"/>
                <a:cs typeface="Arial"/>
              </a:rPr>
              <a:t>Applications</a:t>
            </a:r>
            <a:endParaRPr sz="1200">
              <a:latin typeface="Arial"/>
              <a:cs typeface="Arial"/>
            </a:endParaRPr>
          </a:p>
        </p:txBody>
      </p:sp>
      <p:sp>
        <p:nvSpPr>
          <p:cNvPr id="12" name="Date Placeholder 11"/>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14" name="Slide Number Placeholder 13"/>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63</a:t>
            </a:fld>
            <a:r>
              <a:rPr lang="en-IN" spc="-10" dirty="0"/>
              <a:t> /</a:t>
            </a:r>
            <a:r>
              <a:rPr lang="en-IN" spc="-138" dirty="0"/>
              <a:t> </a:t>
            </a:r>
            <a:r>
              <a:rPr lang="en-IN" spc="-10" dirty="0"/>
              <a:t>20</a:t>
            </a:r>
            <a:endParaRPr lang="en-IN" spc="-10" dirty="0"/>
          </a:p>
        </p:txBody>
      </p:sp>
    </p:spTree>
  </p:cSld>
  <p:clrMapOvr>
    <a:masterClrMapping/>
  </p:clrMapOvr>
  <p:transition>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667511"/>
          </a:xfrm>
        </p:spPr>
        <p:txBody>
          <a:bodyPr>
            <a:noAutofit/>
          </a:bodyPr>
          <a:lstStyle/>
          <a:p>
            <a:r>
              <a:rPr lang="en-US" sz="4600" b="1" dirty="0">
                <a:solidFill>
                  <a:srgbClr val="0000FF"/>
                </a:solidFill>
              </a:rPr>
              <a:t>NN Architectures</a:t>
            </a:r>
            <a:endParaRPr lang="en-US" sz="4600" b="1" dirty="0">
              <a:solidFill>
                <a:srgbClr val="0000FF"/>
              </a:solidFill>
            </a:endParaRPr>
          </a:p>
        </p:txBody>
      </p:sp>
      <p:sp>
        <p:nvSpPr>
          <p:cNvPr id="3" name="Content Placeholder 2"/>
          <p:cNvSpPr>
            <a:spLocks noGrp="1"/>
          </p:cNvSpPr>
          <p:nvPr>
            <p:ph idx="1"/>
          </p:nvPr>
        </p:nvSpPr>
        <p:spPr>
          <a:xfrm>
            <a:off x="457200" y="1447801"/>
            <a:ext cx="8229600" cy="4876800"/>
          </a:xfrm>
        </p:spPr>
        <p:txBody>
          <a:bodyPr>
            <a:normAutofit/>
          </a:bodyPr>
          <a:lstStyle/>
          <a:p>
            <a:pPr algn="just"/>
            <a:r>
              <a:rPr lang="en-US" sz="2000" dirty="0"/>
              <a:t>NN structure can be represented using Directed Graph</a:t>
            </a:r>
          </a:p>
          <a:p>
            <a:pPr algn="just"/>
            <a:r>
              <a:rPr lang="en-US" sz="2000" dirty="0"/>
              <a:t>   it is ordered tuple (V,E) vertices and Edges( v1,v2..Vn),(e1,e2,….En)</a:t>
            </a:r>
          </a:p>
          <a:p>
            <a:pPr algn="just"/>
            <a:r>
              <a:rPr lang="en-US" sz="2000" dirty="0"/>
              <a:t>Vertices of Graph represent neurons(I/O)</a:t>
            </a:r>
          </a:p>
          <a:p>
            <a:pPr algn="just"/>
            <a:r>
              <a:rPr lang="en-US" sz="2000" dirty="0"/>
              <a:t>Edges represent Synaptic links</a:t>
            </a:r>
          </a:p>
          <a:p>
            <a:pPr algn="just"/>
            <a:r>
              <a:rPr lang="en-US" sz="2000" dirty="0"/>
              <a:t>The edges are labeled  by the weights  and attached to synaptic Links</a:t>
            </a:r>
          </a:p>
        </p:txBody>
      </p:sp>
      <p:pic>
        <p:nvPicPr>
          <p:cNvPr id="307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58800" y="4286251"/>
            <a:ext cx="2771776" cy="20954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216400" y="4286251"/>
            <a:ext cx="4068764" cy="2252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5" name="Slide Number Placeholder 4"/>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64</a:t>
            </a:fld>
            <a:r>
              <a:rPr lang="en-IN" spc="-10" dirty="0"/>
              <a:t> /</a:t>
            </a:r>
            <a:r>
              <a:rPr lang="en-IN" spc="-138" dirty="0"/>
              <a:t> </a:t>
            </a:r>
            <a:r>
              <a:rPr lang="en-IN" spc="-10" dirty="0"/>
              <a:t>20</a:t>
            </a:r>
            <a:endParaRPr lang="en-IN" spc="-10" dirty="0"/>
          </a:p>
        </p:txBody>
      </p:sp>
    </p:spTree>
    <p:extLst>
      <p:ext uri="{BB962C8B-B14F-4D97-AF65-F5344CB8AC3E}">
        <p14:creationId xmlns="" xmlns:p14="http://schemas.microsoft.com/office/powerpoint/2010/main" val="26416244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09600"/>
          </a:xfrm>
        </p:spPr>
        <p:txBody>
          <a:bodyPr>
            <a:normAutofit fontScale="90000"/>
          </a:bodyPr>
          <a:lstStyle/>
          <a:p>
            <a:r>
              <a:rPr lang="en-US" dirty="0" smtClean="0"/>
              <a:t>Contd..</a:t>
            </a:r>
            <a:endParaRPr lang="en-US" dirty="0"/>
          </a:p>
        </p:txBody>
      </p:sp>
      <p:sp>
        <p:nvSpPr>
          <p:cNvPr id="3" name="Content Placeholder 2"/>
          <p:cNvSpPr>
            <a:spLocks noGrp="1"/>
          </p:cNvSpPr>
          <p:nvPr>
            <p:ph idx="1"/>
          </p:nvPr>
        </p:nvSpPr>
        <p:spPr>
          <a:xfrm>
            <a:off x="457200" y="1143002"/>
            <a:ext cx="8229600" cy="3643311"/>
          </a:xfrm>
        </p:spPr>
        <p:txBody>
          <a:bodyPr>
            <a:normAutofit fontScale="92500" lnSpcReduction="10000"/>
          </a:bodyPr>
          <a:lstStyle/>
          <a:p>
            <a:r>
              <a:rPr lang="en-US" dirty="0" smtClean="0"/>
              <a:t>Several Classes of NN, Classified according to learning Mechanisms.</a:t>
            </a:r>
          </a:p>
          <a:p>
            <a:endParaRPr lang="en-US" dirty="0" smtClean="0"/>
          </a:p>
          <a:p>
            <a:pPr algn="just">
              <a:buFont typeface="Wingdings" pitchFamily="2" charset="2"/>
              <a:buChar char="Ø"/>
            </a:pPr>
            <a:r>
              <a:rPr lang="en-US" sz="4300" b="1" dirty="0">
                <a:solidFill>
                  <a:srgbClr val="FF0000"/>
                </a:solidFill>
              </a:rPr>
              <a:t>Single Layer Feed Forward Network</a:t>
            </a:r>
          </a:p>
          <a:p>
            <a:pPr algn="just">
              <a:buFont typeface="Wingdings" pitchFamily="2" charset="2"/>
              <a:buChar char="Ø"/>
            </a:pPr>
            <a:r>
              <a:rPr lang="en-US" sz="4300" b="1" dirty="0">
                <a:solidFill>
                  <a:srgbClr val="FF0000"/>
                </a:solidFill>
              </a:rPr>
              <a:t>Multi layer Feed Forward Network</a:t>
            </a:r>
          </a:p>
          <a:p>
            <a:pPr algn="just">
              <a:buFont typeface="Wingdings" pitchFamily="2" charset="2"/>
              <a:buChar char="Ø"/>
            </a:pPr>
            <a:r>
              <a:rPr lang="en-US" sz="4300" b="1" dirty="0">
                <a:solidFill>
                  <a:srgbClr val="FF0000"/>
                </a:solidFill>
              </a:rPr>
              <a:t>Recurrent neural Network</a:t>
            </a:r>
            <a:endParaRPr lang="en-US" sz="4300" b="1" dirty="0">
              <a:solidFill>
                <a:srgbClr val="FF0000"/>
              </a:solidFill>
            </a:endParaRPr>
          </a:p>
        </p:txBody>
      </p:sp>
      <p:sp>
        <p:nvSpPr>
          <p:cNvPr id="4" name="Date Placeholder 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5" name="Slide Number Placeholder 4"/>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65</a:t>
            </a:fld>
            <a:r>
              <a:rPr lang="en-IN" spc="-10" dirty="0"/>
              <a:t> /</a:t>
            </a:r>
            <a:r>
              <a:rPr lang="en-IN" spc="-138" dirty="0"/>
              <a:t> </a:t>
            </a:r>
            <a:r>
              <a:rPr lang="en-IN" spc="-10" dirty="0"/>
              <a:t>20</a:t>
            </a:r>
            <a:endParaRPr lang="en-IN" spc="-10" dirty="0"/>
          </a:p>
        </p:txBody>
      </p:sp>
    </p:spTree>
    <p:extLst>
      <p:ext uri="{BB962C8B-B14F-4D97-AF65-F5344CB8AC3E}">
        <p14:creationId xmlns="" xmlns:p14="http://schemas.microsoft.com/office/powerpoint/2010/main" val="33004764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7"/>
            <a:ext cx="8229600" cy="591313"/>
          </a:xfrm>
        </p:spPr>
        <p:txBody>
          <a:bodyPr>
            <a:normAutofit fontScale="90000"/>
          </a:bodyPr>
          <a:lstStyle/>
          <a:p>
            <a:r>
              <a:rPr lang="en-US" sz="4000" dirty="0"/>
              <a:t>Single Layer Feed Forward Network</a:t>
            </a:r>
            <a:r>
              <a:rPr lang="en-US" dirty="0"/>
              <a:t/>
            </a:r>
            <a:br>
              <a:rPr lang="en-US" dirty="0"/>
            </a:br>
            <a:endParaRPr lang="en-US" dirty="0"/>
          </a:p>
        </p:txBody>
      </p:sp>
      <p:sp>
        <p:nvSpPr>
          <p:cNvPr id="3" name="Content Placeholder 2"/>
          <p:cNvSpPr>
            <a:spLocks noGrp="1"/>
          </p:cNvSpPr>
          <p:nvPr>
            <p:ph idx="1"/>
          </p:nvPr>
        </p:nvSpPr>
        <p:spPr>
          <a:xfrm>
            <a:off x="0" y="1000125"/>
            <a:ext cx="9144000" cy="5857875"/>
          </a:xfrm>
        </p:spPr>
        <p:txBody>
          <a:bodyPr>
            <a:normAutofit/>
          </a:bodyPr>
          <a:lstStyle/>
          <a:p>
            <a:endParaRPr lang="en-US" sz="2400" dirty="0"/>
          </a:p>
          <a:p>
            <a:r>
              <a:rPr lang="en-US" sz="2400" dirty="0"/>
              <a:t>This </a:t>
            </a:r>
            <a:r>
              <a:rPr lang="en-US" sz="2400" dirty="0"/>
              <a:t>network comprises 2 layers</a:t>
            </a:r>
          </a:p>
          <a:p>
            <a:r>
              <a:rPr lang="en-US" sz="2400" dirty="0"/>
              <a:t>       1.Input Layer  2.Out Put Layer</a:t>
            </a:r>
          </a:p>
          <a:p>
            <a:r>
              <a:rPr lang="en-US" sz="2400" dirty="0"/>
              <a:t>Input layer receives the Input signals and Out put layer receives the Out put Signals. The synaptic link connect every i/p neuron to  o/p neuron. Hence it is Feed Forward.</a:t>
            </a:r>
          </a:p>
          <a:p>
            <a:r>
              <a:rPr lang="en-US" sz="2400" dirty="0"/>
              <a:t>The  i/p layer transmits the signals to   o/p layer.</a:t>
            </a:r>
          </a:p>
          <a:p>
            <a:r>
              <a:rPr lang="en-US" sz="2400" dirty="0"/>
              <a:t>The O/P layer performs computations , hence it is SLFFNN.</a:t>
            </a:r>
          </a:p>
        </p:txBody>
      </p:sp>
      <p:sp>
        <p:nvSpPr>
          <p:cNvPr id="4" name="Date Placeholder 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5" name="Slide Number Placeholder 4"/>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66</a:t>
            </a:fld>
            <a:r>
              <a:rPr lang="en-IN" spc="-10" dirty="0"/>
              <a:t> /</a:t>
            </a:r>
            <a:r>
              <a:rPr lang="en-IN" spc="-138" dirty="0"/>
              <a:t> </a:t>
            </a:r>
            <a:r>
              <a:rPr lang="en-IN" spc="-10" dirty="0"/>
              <a:t>20</a:t>
            </a:r>
            <a:endParaRPr lang="en-IN" spc="-10" dirty="0"/>
          </a:p>
        </p:txBody>
      </p:sp>
    </p:spTree>
    <p:extLst>
      <p:ext uri="{BB962C8B-B14F-4D97-AF65-F5344CB8AC3E}">
        <p14:creationId xmlns="" xmlns:p14="http://schemas.microsoft.com/office/powerpoint/2010/main" val="23057281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F4A237-58DC-4CB8-A92A-C7FDFBDB682E}" type="slidenum">
              <a:rPr lang="en-US" smtClean="0"/>
              <a:pPr/>
              <a:t>67</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406400" y="1500188"/>
            <a:ext cx="8331200" cy="457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p:txBody>
          <a:bodyPr>
            <a:normAutofit fontScale="90000"/>
          </a:bodyPr>
          <a:lstStyle/>
          <a:p>
            <a:r>
              <a:rPr lang="en-US" sz="4000" b="1" dirty="0"/>
              <a:t>Single Layer Feed Forward Network</a:t>
            </a:r>
            <a:r>
              <a:rPr lang="en-US" b="1" dirty="0"/>
              <a:t/>
            </a:r>
            <a:br>
              <a:rPr lang="en-US" b="1" dirty="0"/>
            </a:br>
            <a:endParaRPr lang="en-US" b="1"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26"/>
            <a:ext cx="8229600" cy="790577"/>
          </a:xfrm>
        </p:spPr>
        <p:txBody>
          <a:bodyPr>
            <a:normAutofit fontScale="90000"/>
          </a:bodyPr>
          <a:lstStyle/>
          <a:p>
            <a:r>
              <a:rPr lang="en-US" dirty="0"/>
              <a:t>Multi layer Feed Forward Network</a:t>
            </a:r>
            <a:br>
              <a:rPr lang="en-US" dirty="0"/>
            </a:br>
            <a:endParaRPr lang="en-US" dirty="0"/>
          </a:p>
        </p:txBody>
      </p:sp>
      <p:sp>
        <p:nvSpPr>
          <p:cNvPr id="3" name="Content Placeholder 2"/>
          <p:cNvSpPr>
            <a:spLocks noGrp="1"/>
          </p:cNvSpPr>
          <p:nvPr>
            <p:ph idx="1"/>
          </p:nvPr>
        </p:nvSpPr>
        <p:spPr>
          <a:xfrm>
            <a:off x="457200" y="609601"/>
            <a:ext cx="8229600" cy="5714999"/>
          </a:xfrm>
        </p:spPr>
        <p:txBody>
          <a:bodyPr>
            <a:normAutofit/>
          </a:bodyPr>
          <a:lstStyle/>
          <a:p>
            <a:endParaRPr lang="en-US" sz="2000" dirty="0"/>
          </a:p>
          <a:p>
            <a:r>
              <a:rPr lang="en-US" sz="2000" dirty="0"/>
              <a:t>MLFFNN (L-m1-m2-n</a:t>
            </a:r>
            <a:r>
              <a:rPr lang="en-US" sz="2000" dirty="0"/>
              <a:t>) configuration.</a:t>
            </a:r>
          </a:p>
          <a:p>
            <a:r>
              <a:rPr lang="en-US" sz="2000" dirty="0"/>
              <a:t>As name indicates N/W is made up of multi layers.</a:t>
            </a:r>
          </a:p>
          <a:p>
            <a:r>
              <a:rPr lang="en-US" sz="2000" dirty="0"/>
              <a:t>I/P,O/P, Hidden </a:t>
            </a:r>
            <a:r>
              <a:rPr lang="en-US" sz="2000" dirty="0"/>
              <a:t>layers(M1,M2)</a:t>
            </a:r>
            <a:endParaRPr lang="en-US" sz="2000" dirty="0"/>
          </a:p>
          <a:p>
            <a:r>
              <a:rPr lang="en-US" sz="2000" dirty="0"/>
              <a:t>Computational units of hidden layer are called hidden neurons and hidden weights.</a:t>
            </a:r>
          </a:p>
          <a:p>
            <a:r>
              <a:rPr lang="en-US" sz="2000" dirty="0"/>
              <a:t>I/P- hidden layer weights</a:t>
            </a:r>
          </a:p>
          <a:p>
            <a:r>
              <a:rPr lang="en-US" sz="2000" dirty="0"/>
              <a:t>Hidden-O/P layer weights</a:t>
            </a:r>
          </a:p>
        </p:txBody>
      </p:sp>
      <p:sp>
        <p:nvSpPr>
          <p:cNvPr id="4" name="Date Placeholder 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5" name="Slide Number Placeholder 4"/>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68</a:t>
            </a:fld>
            <a:r>
              <a:rPr lang="en-IN" spc="-10" dirty="0"/>
              <a:t> /</a:t>
            </a:r>
            <a:r>
              <a:rPr lang="en-IN" spc="-138" dirty="0"/>
              <a:t> </a:t>
            </a:r>
            <a:r>
              <a:rPr lang="en-IN" spc="-10" dirty="0"/>
              <a:t>20</a:t>
            </a:r>
            <a:endParaRPr lang="en-IN" spc="-10" dirty="0"/>
          </a:p>
        </p:txBody>
      </p:sp>
    </p:spTree>
    <p:extLst>
      <p:ext uri="{BB962C8B-B14F-4D97-AF65-F5344CB8AC3E}">
        <p14:creationId xmlns="" xmlns:p14="http://schemas.microsoft.com/office/powerpoint/2010/main" val="33512771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Multi layer Feed Forward Network</a:t>
            </a:r>
            <a:endParaRPr lang="en-US" b="1" dirty="0"/>
          </a:p>
        </p:txBody>
      </p:sp>
      <p:sp>
        <p:nvSpPr>
          <p:cNvPr id="4" name="Slide Number Placeholder 3"/>
          <p:cNvSpPr>
            <a:spLocks noGrp="1"/>
          </p:cNvSpPr>
          <p:nvPr>
            <p:ph type="sldNum" sz="quarter" idx="12"/>
          </p:nvPr>
        </p:nvSpPr>
        <p:spPr/>
        <p:txBody>
          <a:bodyPr/>
          <a:lstStyle/>
          <a:p>
            <a:fld id="{98F4A237-58DC-4CB8-A92A-C7FDFBDB682E}" type="slidenum">
              <a:rPr lang="en-US" smtClean="0"/>
              <a:pPr/>
              <a:t>69</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355600" y="1357312"/>
            <a:ext cx="7975600" cy="5143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DC6B27-41D9-4FE3-843E-24CE3A1EF74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34B595EA-F05F-446C-B052-85B3B5E05A09}"/>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xmlns="" id="{2E535969-CE55-415C-8FC2-575D1DFD0183}"/>
              </a:ext>
            </a:extLst>
          </p:cNvPr>
          <p:cNvSpPr>
            <a:spLocks noGrp="1"/>
          </p:cNvSpPr>
          <p:nvPr>
            <p:ph type="sldNum" sz="quarter" idx="12"/>
          </p:nvPr>
        </p:nvSpPr>
        <p:spPr/>
        <p:txBody>
          <a:bodyPr/>
          <a:lstStyle/>
          <a:p>
            <a:fld id="{98F4A237-58DC-4CB8-A92A-C7FDFBDB682E}" type="slidenum">
              <a:rPr lang="en-US" smtClean="0"/>
              <a:pPr/>
              <a:t>7</a:t>
            </a:fld>
            <a:endParaRPr lang="en-US" dirty="0"/>
          </a:p>
        </p:txBody>
      </p:sp>
      <p:pic>
        <p:nvPicPr>
          <p:cNvPr id="6" name="Picture 5">
            <a:extLst>
              <a:ext uri="{FF2B5EF4-FFF2-40B4-BE49-F238E27FC236}">
                <a16:creationId xmlns:a16="http://schemas.microsoft.com/office/drawing/2014/main" xmlns="" id="{9E930EAC-92BF-4340-BED3-956F5DB67E14}"/>
              </a:ext>
            </a:extLst>
          </p:cNvPr>
          <p:cNvPicPr>
            <a:picLocks noChangeAspect="1"/>
          </p:cNvPicPr>
          <p:nvPr/>
        </p:nvPicPr>
        <p:blipFill>
          <a:blip r:embed="rId2"/>
          <a:stretch>
            <a:fillRect/>
          </a:stretch>
        </p:blipFill>
        <p:spPr>
          <a:xfrm>
            <a:off x="0" y="1"/>
            <a:ext cx="9144000" cy="6857999"/>
          </a:xfrm>
          <a:prstGeom prst="rect">
            <a:avLst/>
          </a:prstGeom>
        </p:spPr>
      </p:pic>
    </p:spTree>
    <p:extLst>
      <p:ext uri="{BB962C8B-B14F-4D97-AF65-F5344CB8AC3E}">
        <p14:creationId xmlns:p14="http://schemas.microsoft.com/office/powerpoint/2010/main" xmlns="" val="8006427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819912"/>
          </a:xfrm>
        </p:spPr>
        <p:txBody>
          <a:bodyPr/>
          <a:lstStyle/>
          <a:p>
            <a:r>
              <a:rPr lang="en-US" dirty="0" smtClean="0"/>
              <a:t>L-m1-m2-n MLFFNN</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1" y="1690687"/>
            <a:ext cx="8382000" cy="4481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5" name="Slide Number Placeholder 4"/>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70</a:t>
            </a:fld>
            <a:r>
              <a:rPr lang="en-IN" spc="-10" dirty="0"/>
              <a:t> /</a:t>
            </a:r>
            <a:r>
              <a:rPr lang="en-IN" spc="-138" dirty="0"/>
              <a:t> </a:t>
            </a:r>
            <a:r>
              <a:rPr lang="en-IN" spc="-10" dirty="0"/>
              <a:t>20</a:t>
            </a:r>
            <a:endParaRPr lang="en-IN" spc="-10" dirty="0"/>
          </a:p>
        </p:txBody>
      </p:sp>
    </p:spTree>
    <p:extLst>
      <p:ext uri="{BB962C8B-B14F-4D97-AF65-F5344CB8AC3E}">
        <p14:creationId xmlns="" xmlns:p14="http://schemas.microsoft.com/office/powerpoint/2010/main" val="23121930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438912"/>
          </a:xfrm>
        </p:spPr>
        <p:txBody>
          <a:bodyPr>
            <a:normAutofit fontScale="90000"/>
          </a:bodyPr>
          <a:lstStyle/>
          <a:p>
            <a:r>
              <a:rPr lang="en-US" dirty="0" smtClean="0"/>
              <a:t>Recurrent NN</a:t>
            </a:r>
            <a:endParaRPr lang="en-US" dirty="0"/>
          </a:p>
        </p:txBody>
      </p:sp>
      <p:sp>
        <p:nvSpPr>
          <p:cNvPr id="3" name="Content Placeholder 2"/>
          <p:cNvSpPr>
            <a:spLocks noGrp="1"/>
          </p:cNvSpPr>
          <p:nvPr>
            <p:ph idx="1"/>
          </p:nvPr>
        </p:nvSpPr>
        <p:spPr>
          <a:xfrm>
            <a:off x="457200" y="1066800"/>
            <a:ext cx="8229600" cy="5257801"/>
          </a:xfrm>
        </p:spPr>
        <p:txBody>
          <a:bodyPr>
            <a:normAutofit fontScale="92500"/>
          </a:bodyPr>
          <a:lstStyle/>
          <a:p>
            <a:r>
              <a:rPr lang="en-US" dirty="0" smtClean="0"/>
              <a:t>Differs from Single and Multi layer Architecture in the </a:t>
            </a:r>
            <a:r>
              <a:rPr lang="en-US" dirty="0" err="1" smtClean="0"/>
              <a:t>sence</a:t>
            </a:r>
            <a:r>
              <a:rPr lang="en-US" dirty="0" smtClean="0"/>
              <a:t> that there is a at least </a:t>
            </a:r>
            <a:r>
              <a:rPr lang="en-US" b="1" dirty="0" smtClean="0">
                <a:solidFill>
                  <a:srgbClr val="FF0000"/>
                </a:solidFill>
              </a:rPr>
              <a:t>one feed back loop </a:t>
            </a:r>
            <a:r>
              <a:rPr lang="en-US" dirty="0" smtClean="0"/>
              <a:t>is there.</a:t>
            </a:r>
          </a:p>
          <a:p>
            <a:r>
              <a:rPr lang="en-US" dirty="0" smtClean="0"/>
              <a:t>There exist one layer with  feedback connections</a:t>
            </a:r>
          </a:p>
          <a:p>
            <a:r>
              <a:rPr lang="en-US" dirty="0" smtClean="0"/>
              <a:t>Self feed back loops will be there</a:t>
            </a:r>
          </a:p>
          <a:p>
            <a:r>
              <a:rPr lang="en-US" dirty="0" smtClean="0"/>
              <a:t>O/P of neuron is I/P  to the other in the form of feedback.</a:t>
            </a:r>
          </a:p>
          <a:p>
            <a:r>
              <a:rPr lang="en-US" dirty="0" smtClean="0"/>
              <a:t>There could also be neurons with self back lines  ,that is output neuron is feedback into itself as a output.</a:t>
            </a:r>
            <a:endParaRPr lang="en-US" dirty="0"/>
          </a:p>
        </p:txBody>
      </p:sp>
      <p:sp>
        <p:nvSpPr>
          <p:cNvPr id="4" name="Date Placeholder 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5" name="Slide Number Placeholder 4"/>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71</a:t>
            </a:fld>
            <a:r>
              <a:rPr lang="en-IN" spc="-10" dirty="0"/>
              <a:t> /</a:t>
            </a:r>
            <a:r>
              <a:rPr lang="en-IN" spc="-138" dirty="0"/>
              <a:t> </a:t>
            </a:r>
            <a:r>
              <a:rPr lang="en-IN" spc="-10" dirty="0"/>
              <a:t>20</a:t>
            </a:r>
            <a:endParaRPr lang="en-IN" spc="-10" dirty="0"/>
          </a:p>
        </p:txBody>
      </p:sp>
    </p:spTree>
    <p:extLst>
      <p:ext uri="{BB962C8B-B14F-4D97-AF65-F5344CB8AC3E}">
        <p14:creationId xmlns="" xmlns:p14="http://schemas.microsoft.com/office/powerpoint/2010/main" val="5805703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F4A237-58DC-4CB8-A92A-C7FDFBDB682E}" type="slidenum">
              <a:rPr lang="en-US" smtClean="0"/>
              <a:pPr/>
              <a:t>72</a:t>
            </a:fld>
            <a:endParaRPr lang="en-US"/>
          </a:p>
        </p:txBody>
      </p:sp>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11200" y="642938"/>
            <a:ext cx="7569200" cy="5529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438912"/>
          </a:xfrm>
        </p:spPr>
        <p:txBody>
          <a:bodyPr>
            <a:normAutofit fontScale="90000"/>
          </a:bodyPr>
          <a:lstStyle/>
          <a:p>
            <a:r>
              <a:rPr lang="en-US" dirty="0" smtClean="0"/>
              <a:t>Characteristics of NN</a:t>
            </a:r>
            <a:endParaRPr lang="en-US" dirty="0"/>
          </a:p>
        </p:txBody>
      </p:sp>
      <p:sp>
        <p:nvSpPr>
          <p:cNvPr id="3" name="Content Placeholder 2"/>
          <p:cNvSpPr>
            <a:spLocks noGrp="1"/>
          </p:cNvSpPr>
          <p:nvPr>
            <p:ph idx="1"/>
          </p:nvPr>
        </p:nvSpPr>
        <p:spPr>
          <a:xfrm>
            <a:off x="457200" y="1066800"/>
            <a:ext cx="8229600" cy="5257801"/>
          </a:xfrm>
        </p:spPr>
        <p:txBody>
          <a:bodyPr/>
          <a:lstStyle/>
          <a:p>
            <a:endParaRPr lang="en-US" dirty="0" smtClean="0"/>
          </a:p>
          <a:p>
            <a:r>
              <a:rPr lang="en-US" dirty="0" smtClean="0"/>
              <a:t>NN exhibits </a:t>
            </a:r>
            <a:r>
              <a:rPr lang="en-US" dirty="0" smtClean="0">
                <a:solidFill>
                  <a:srgbClr val="FF0000"/>
                </a:solidFill>
              </a:rPr>
              <a:t>mapping capabilities </a:t>
            </a:r>
            <a:r>
              <a:rPr lang="en-US" dirty="0" smtClean="0"/>
              <a:t>{ mapping of I/P and O/P patterns}</a:t>
            </a:r>
          </a:p>
          <a:p>
            <a:r>
              <a:rPr lang="en-US" dirty="0" smtClean="0"/>
              <a:t>NN </a:t>
            </a:r>
            <a:r>
              <a:rPr lang="en-US" dirty="0" smtClean="0">
                <a:solidFill>
                  <a:srgbClr val="FF0000"/>
                </a:solidFill>
              </a:rPr>
              <a:t>learns by example</a:t>
            </a:r>
          </a:p>
          <a:p>
            <a:r>
              <a:rPr lang="en-US" dirty="0" smtClean="0"/>
              <a:t>NN </a:t>
            </a:r>
            <a:r>
              <a:rPr lang="en-US" dirty="0" smtClean="0">
                <a:solidFill>
                  <a:srgbClr val="FF0000"/>
                </a:solidFill>
              </a:rPr>
              <a:t>posses the capability to generalize</a:t>
            </a:r>
            <a:r>
              <a:rPr lang="en-US" dirty="0" smtClean="0"/>
              <a:t>, </a:t>
            </a:r>
            <a:r>
              <a:rPr lang="en-US" dirty="0" smtClean="0">
                <a:solidFill>
                  <a:srgbClr val="FF0000"/>
                </a:solidFill>
              </a:rPr>
              <a:t>predict the new out comes from past trends</a:t>
            </a:r>
          </a:p>
          <a:p>
            <a:r>
              <a:rPr lang="en-US" dirty="0" smtClean="0"/>
              <a:t>NN are </a:t>
            </a:r>
            <a:r>
              <a:rPr lang="en-US" dirty="0" smtClean="0">
                <a:solidFill>
                  <a:srgbClr val="FF0000"/>
                </a:solidFill>
              </a:rPr>
              <a:t>Robust and Fault Tolerant </a:t>
            </a:r>
            <a:r>
              <a:rPr lang="en-US" dirty="0" smtClean="0"/>
              <a:t>systems</a:t>
            </a:r>
          </a:p>
          <a:p>
            <a:r>
              <a:rPr lang="en-US" dirty="0" smtClean="0"/>
              <a:t>NN can </a:t>
            </a:r>
            <a:r>
              <a:rPr lang="en-US" dirty="0" smtClean="0">
                <a:solidFill>
                  <a:srgbClr val="FF0000"/>
                </a:solidFill>
              </a:rPr>
              <a:t>process information in parallel at higher speed and distributed manner.</a:t>
            </a:r>
            <a:endParaRPr lang="en-US" dirty="0">
              <a:solidFill>
                <a:srgbClr val="FF0000"/>
              </a:solidFill>
            </a:endParaRPr>
          </a:p>
        </p:txBody>
      </p:sp>
      <p:sp>
        <p:nvSpPr>
          <p:cNvPr id="4" name="Date Placeholder 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5" name="Slide Number Placeholder 4"/>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73</a:t>
            </a:fld>
            <a:r>
              <a:rPr lang="en-IN" spc="-10" dirty="0"/>
              <a:t> /</a:t>
            </a:r>
            <a:r>
              <a:rPr lang="en-IN" spc="-138" dirty="0"/>
              <a:t> </a:t>
            </a:r>
            <a:r>
              <a:rPr lang="en-IN" spc="-10" dirty="0"/>
              <a:t>20</a:t>
            </a:r>
            <a:endParaRPr lang="en-IN" spc="-10" dirty="0"/>
          </a:p>
        </p:txBody>
      </p:sp>
    </p:spTree>
    <p:extLst>
      <p:ext uri="{BB962C8B-B14F-4D97-AF65-F5344CB8AC3E}">
        <p14:creationId xmlns="" xmlns:p14="http://schemas.microsoft.com/office/powerpoint/2010/main" val="7156374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98F4A237-58DC-4CB8-A92A-C7FDFBDB682E}" type="slidenum">
              <a:rPr lang="en-US" smtClean="0"/>
              <a:pPr/>
              <a:t>74</a:t>
            </a:fld>
            <a:endParaRPr lang="en-US"/>
          </a:p>
        </p:txBody>
      </p:sp>
      <p:pic>
        <p:nvPicPr>
          <p:cNvPr id="2050" name="Picture 2"/>
          <p:cNvPicPr>
            <a:picLocks noChangeAspect="1" noChangeArrowheads="1"/>
          </p:cNvPicPr>
          <p:nvPr/>
        </p:nvPicPr>
        <p:blipFill>
          <a:blip r:embed="rId2"/>
          <a:srcRect/>
          <a:stretch>
            <a:fillRect/>
          </a:stretch>
        </p:blipFill>
        <p:spPr bwMode="auto">
          <a:xfrm>
            <a:off x="0" y="714375"/>
            <a:ext cx="9144000" cy="59293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Learning is a process of which free parameter of the neural networks are adopted through a process of change in environment in which neural network is present. </a:t>
            </a:r>
          </a:p>
          <a:p>
            <a:endParaRPr lang="en-US" dirty="0"/>
          </a:p>
        </p:txBody>
      </p:sp>
      <p:sp>
        <p:nvSpPr>
          <p:cNvPr id="4" name="Slide Number Placeholder 3"/>
          <p:cNvSpPr>
            <a:spLocks noGrp="1"/>
          </p:cNvSpPr>
          <p:nvPr>
            <p:ph type="sldNum" sz="quarter" idx="12"/>
          </p:nvPr>
        </p:nvSpPr>
        <p:spPr/>
        <p:txBody>
          <a:bodyPr/>
          <a:lstStyle/>
          <a:p>
            <a:fld id="{98F4A237-58DC-4CB8-A92A-C7FDFBDB682E}"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90"/>
            <a:ext cx="8229600" cy="972311"/>
          </a:xfrm>
        </p:spPr>
        <p:txBody>
          <a:bodyPr/>
          <a:lstStyle/>
          <a:p>
            <a:r>
              <a:rPr lang="en-US" dirty="0" smtClean="0"/>
              <a:t>NN learning Methods</a:t>
            </a:r>
            <a:endParaRPr lang="en-US" dirty="0"/>
          </a:p>
        </p:txBody>
      </p:sp>
      <p:sp>
        <p:nvSpPr>
          <p:cNvPr id="3" name="Content Placeholder 2"/>
          <p:cNvSpPr>
            <a:spLocks noGrp="1"/>
          </p:cNvSpPr>
          <p:nvPr>
            <p:ph idx="1"/>
          </p:nvPr>
        </p:nvSpPr>
        <p:spPr>
          <a:xfrm>
            <a:off x="457200" y="1600199"/>
            <a:ext cx="8229600" cy="4724400"/>
          </a:xfrm>
        </p:spPr>
        <p:txBody>
          <a:bodyPr>
            <a:normAutofit fontScale="92500" lnSpcReduction="10000"/>
          </a:bodyPr>
          <a:lstStyle/>
          <a:p>
            <a:pPr marL="0" indent="0">
              <a:buNone/>
            </a:pPr>
            <a:r>
              <a:rPr lang="en-US" dirty="0" smtClean="0"/>
              <a:t>1. </a:t>
            </a:r>
            <a:r>
              <a:rPr lang="en-US" dirty="0" smtClean="0">
                <a:solidFill>
                  <a:srgbClr val="FF0000"/>
                </a:solidFill>
              </a:rPr>
              <a:t>Supervised Learning</a:t>
            </a:r>
          </a:p>
          <a:p>
            <a:pPr marL="0" indent="0">
              <a:buNone/>
            </a:pPr>
            <a:r>
              <a:rPr lang="en-US" dirty="0"/>
              <a:t> </a:t>
            </a:r>
            <a:r>
              <a:rPr lang="en-US" dirty="0" smtClean="0"/>
              <a:t>       a. </a:t>
            </a:r>
            <a:r>
              <a:rPr lang="en-US" dirty="0" smtClean="0">
                <a:solidFill>
                  <a:srgbClr val="FF0000"/>
                </a:solidFill>
              </a:rPr>
              <a:t>Error Correction</a:t>
            </a:r>
          </a:p>
          <a:p>
            <a:pPr marL="0" indent="0">
              <a:buNone/>
            </a:pPr>
            <a:r>
              <a:rPr lang="en-US" dirty="0"/>
              <a:t> </a:t>
            </a:r>
            <a:r>
              <a:rPr lang="en-US" dirty="0" smtClean="0"/>
              <a:t>             a1.Least mean Square</a:t>
            </a:r>
          </a:p>
          <a:p>
            <a:pPr marL="0" indent="0">
              <a:buNone/>
            </a:pPr>
            <a:r>
              <a:rPr lang="en-US" dirty="0"/>
              <a:t> </a:t>
            </a:r>
            <a:r>
              <a:rPr lang="en-US" dirty="0" smtClean="0"/>
              <a:t>             a2.Back Propagation</a:t>
            </a:r>
          </a:p>
          <a:p>
            <a:pPr marL="0" indent="0">
              <a:buNone/>
            </a:pPr>
            <a:r>
              <a:rPr lang="en-US" dirty="0"/>
              <a:t> </a:t>
            </a:r>
            <a:r>
              <a:rPr lang="en-US" dirty="0" smtClean="0"/>
              <a:t>       b. </a:t>
            </a:r>
            <a:r>
              <a:rPr lang="en-US" dirty="0" smtClean="0">
                <a:solidFill>
                  <a:srgbClr val="FF0000"/>
                </a:solidFill>
              </a:rPr>
              <a:t>Stochastic </a:t>
            </a:r>
          </a:p>
          <a:p>
            <a:pPr marL="0" indent="0">
              <a:buNone/>
            </a:pPr>
            <a:r>
              <a:rPr lang="en-US" dirty="0" smtClean="0"/>
              <a:t>2. </a:t>
            </a:r>
            <a:r>
              <a:rPr lang="en-US" dirty="0" smtClean="0">
                <a:solidFill>
                  <a:srgbClr val="FF0000"/>
                </a:solidFill>
              </a:rPr>
              <a:t>Un Supervised Learning</a:t>
            </a:r>
          </a:p>
          <a:p>
            <a:pPr marL="0" indent="0">
              <a:buNone/>
            </a:pPr>
            <a:r>
              <a:rPr lang="en-US" dirty="0"/>
              <a:t> </a:t>
            </a:r>
            <a:r>
              <a:rPr lang="en-US" dirty="0" smtClean="0"/>
              <a:t>      a. Hebbian</a:t>
            </a:r>
          </a:p>
          <a:p>
            <a:pPr marL="0" indent="0">
              <a:buNone/>
            </a:pPr>
            <a:r>
              <a:rPr lang="en-US" dirty="0"/>
              <a:t> </a:t>
            </a:r>
            <a:r>
              <a:rPr lang="en-US" dirty="0" smtClean="0"/>
              <a:t>      b. Competitive</a:t>
            </a:r>
          </a:p>
          <a:p>
            <a:pPr marL="0" indent="0">
              <a:buNone/>
            </a:pPr>
            <a:r>
              <a:rPr lang="en-US" dirty="0" smtClean="0"/>
              <a:t>3. </a:t>
            </a:r>
            <a:r>
              <a:rPr lang="en-US" dirty="0" smtClean="0">
                <a:solidFill>
                  <a:srgbClr val="FF0000"/>
                </a:solidFill>
              </a:rPr>
              <a:t>Reinforced learning.</a:t>
            </a:r>
            <a:endParaRPr lang="en-US" dirty="0">
              <a:solidFill>
                <a:srgbClr val="FF0000"/>
              </a:solidFill>
            </a:endParaRPr>
          </a:p>
        </p:txBody>
      </p:sp>
      <p:sp>
        <p:nvSpPr>
          <p:cNvPr id="4" name="Date Placeholder 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5" name="Slide Number Placeholder 4"/>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76</a:t>
            </a:fld>
            <a:r>
              <a:rPr lang="en-IN" spc="-10" dirty="0"/>
              <a:t> /</a:t>
            </a:r>
            <a:r>
              <a:rPr lang="en-IN" spc="-138" dirty="0"/>
              <a:t> </a:t>
            </a:r>
            <a:r>
              <a:rPr lang="en-IN" spc="-10" dirty="0"/>
              <a:t>20</a:t>
            </a:r>
            <a:endParaRPr lang="en-IN" spc="-10" dirty="0"/>
          </a:p>
        </p:txBody>
      </p:sp>
    </p:spTree>
    <p:extLst>
      <p:ext uri="{BB962C8B-B14F-4D97-AF65-F5344CB8AC3E}">
        <p14:creationId xmlns="" xmlns:p14="http://schemas.microsoft.com/office/powerpoint/2010/main" val="4649233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90"/>
            <a:ext cx="8229600" cy="743712"/>
          </a:xfrm>
        </p:spPr>
        <p:txBody>
          <a:bodyPr>
            <a:normAutofit/>
          </a:bodyPr>
          <a:lstStyle/>
          <a:p>
            <a:r>
              <a:rPr lang="en-US" sz="3600" dirty="0">
                <a:solidFill>
                  <a:srgbClr val="FF0000"/>
                </a:solidFill>
              </a:rPr>
              <a:t>Supervised Learning</a:t>
            </a:r>
          </a:p>
        </p:txBody>
      </p:sp>
      <p:sp>
        <p:nvSpPr>
          <p:cNvPr id="3" name="Content Placeholder 2"/>
          <p:cNvSpPr>
            <a:spLocks noGrp="1"/>
          </p:cNvSpPr>
          <p:nvPr>
            <p:ph idx="1"/>
          </p:nvPr>
        </p:nvSpPr>
        <p:spPr>
          <a:xfrm>
            <a:off x="457200" y="1447801"/>
            <a:ext cx="8229600" cy="4876800"/>
          </a:xfrm>
        </p:spPr>
        <p:txBody>
          <a:bodyPr/>
          <a:lstStyle/>
          <a:p>
            <a:r>
              <a:rPr lang="en-US" dirty="0" smtClean="0"/>
              <a:t>Every </a:t>
            </a:r>
            <a:r>
              <a:rPr lang="en-US" dirty="0" smtClean="0">
                <a:solidFill>
                  <a:srgbClr val="FF0000"/>
                </a:solidFill>
              </a:rPr>
              <a:t>I/P pattern is used to train </a:t>
            </a:r>
            <a:r>
              <a:rPr lang="en-US" dirty="0" smtClean="0"/>
              <a:t>the N/W associated with O/P pattern.</a:t>
            </a:r>
          </a:p>
          <a:p>
            <a:r>
              <a:rPr lang="en-US" dirty="0" smtClean="0">
                <a:solidFill>
                  <a:srgbClr val="FF0000"/>
                </a:solidFill>
              </a:rPr>
              <a:t>A teacher </a:t>
            </a:r>
            <a:r>
              <a:rPr lang="en-US" dirty="0" smtClean="0"/>
              <a:t>is assumed to be present during the learning process</a:t>
            </a:r>
          </a:p>
          <a:p>
            <a:r>
              <a:rPr lang="en-US" dirty="0" smtClean="0">
                <a:solidFill>
                  <a:srgbClr val="FF0000"/>
                </a:solidFill>
              </a:rPr>
              <a:t>Comparison is made </a:t>
            </a:r>
            <a:r>
              <a:rPr lang="en-US" dirty="0" smtClean="0"/>
              <a:t>b/n N/W computed O/P and the expected O/P to determine the error.</a:t>
            </a:r>
          </a:p>
          <a:p>
            <a:r>
              <a:rPr lang="en-US" dirty="0" smtClean="0">
                <a:solidFill>
                  <a:srgbClr val="FF0000"/>
                </a:solidFill>
              </a:rPr>
              <a:t>Error can be used  to change N/W parameters </a:t>
            </a:r>
            <a:r>
              <a:rPr lang="en-US" dirty="0" smtClean="0"/>
              <a:t>which results in improvement of performance.</a:t>
            </a:r>
            <a:endParaRPr lang="en-US" dirty="0"/>
          </a:p>
        </p:txBody>
      </p:sp>
      <p:sp>
        <p:nvSpPr>
          <p:cNvPr id="4" name="Date Placeholder 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5" name="Slide Number Placeholder 4"/>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77</a:t>
            </a:fld>
            <a:r>
              <a:rPr lang="en-IN" spc="-10" dirty="0"/>
              <a:t> /</a:t>
            </a:r>
            <a:r>
              <a:rPr lang="en-IN" spc="-138" dirty="0"/>
              <a:t> </a:t>
            </a:r>
            <a:r>
              <a:rPr lang="en-IN" spc="-10" dirty="0"/>
              <a:t>20</a:t>
            </a:r>
            <a:endParaRPr lang="en-IN" spc="-10" dirty="0"/>
          </a:p>
        </p:txBody>
      </p:sp>
    </p:spTree>
    <p:extLst>
      <p:ext uri="{BB962C8B-B14F-4D97-AF65-F5344CB8AC3E}">
        <p14:creationId xmlns="" xmlns:p14="http://schemas.microsoft.com/office/powerpoint/2010/main" val="17990207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F4A237-58DC-4CB8-A92A-C7FDFBDB682E}" type="slidenum">
              <a:rPr lang="en-US" smtClean="0"/>
              <a:pPr/>
              <a:t>78</a:t>
            </a:fld>
            <a:endParaRPr lang="en-US"/>
          </a:p>
        </p:txBody>
      </p:sp>
      <p:pic>
        <p:nvPicPr>
          <p:cNvPr id="205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F4A237-58DC-4CB8-A92A-C7FDFBDB682E}" type="slidenum">
              <a:rPr lang="en-US" smtClean="0"/>
              <a:pPr/>
              <a:t>79</a:t>
            </a:fld>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20" y="704088"/>
            <a:ext cx="5852160" cy="896112"/>
          </a:xfrm>
        </p:spPr>
        <p:txBody>
          <a:bodyPr/>
          <a:lstStyle/>
          <a:p>
            <a:r>
              <a:rPr lang="en-US" dirty="0"/>
              <a:t> Concept Of Computing</a:t>
            </a:r>
          </a:p>
        </p:txBody>
      </p:sp>
      <p:sp>
        <p:nvSpPr>
          <p:cNvPr id="3" name="Content Placeholder 2"/>
          <p:cNvSpPr>
            <a:spLocks noGrp="1"/>
          </p:cNvSpPr>
          <p:nvPr>
            <p:ph idx="1"/>
          </p:nvPr>
        </p:nvSpPr>
        <p:spPr>
          <a:xfrm>
            <a:off x="1645920" y="1828800"/>
            <a:ext cx="5852160" cy="4495800"/>
          </a:xfrm>
        </p:spPr>
        <p:txBody>
          <a:bodyPr/>
          <a:lstStyle/>
          <a:p>
            <a:pPr>
              <a:buNone/>
            </a:pPr>
            <a:r>
              <a:rPr lang="en-US" dirty="0"/>
              <a:t>.</a:t>
            </a:r>
          </a:p>
        </p:txBody>
      </p:sp>
      <p:sp>
        <p:nvSpPr>
          <p:cNvPr id="4" name="Rectangle 3"/>
          <p:cNvSpPr/>
          <p:nvPr/>
        </p:nvSpPr>
        <p:spPr>
          <a:xfrm>
            <a:off x="3379893" y="2438400"/>
            <a:ext cx="233002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9568" tIns="34784" rIns="69568" bIns="34784" rtlCol="0" anchor="ctr"/>
          <a:lstStyle/>
          <a:p>
            <a:pPr algn="ctr"/>
            <a:r>
              <a:rPr lang="en-US" sz="1500" dirty="0"/>
              <a:t>COMPUTING</a:t>
            </a:r>
          </a:p>
        </p:txBody>
      </p:sp>
      <p:sp>
        <p:nvSpPr>
          <p:cNvPr id="5" name="Rectangle 4"/>
          <p:cNvSpPr/>
          <p:nvPr/>
        </p:nvSpPr>
        <p:spPr>
          <a:xfrm>
            <a:off x="2025227" y="4343400"/>
            <a:ext cx="151722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9568" tIns="34784" rIns="69568" bIns="34784" rtlCol="0" anchor="ctr"/>
          <a:lstStyle/>
          <a:p>
            <a:pPr algn="ctr"/>
            <a:r>
              <a:rPr lang="en-US" sz="1500" dirty="0"/>
              <a:t>Hard Computing</a:t>
            </a:r>
          </a:p>
        </p:txBody>
      </p:sp>
      <p:sp>
        <p:nvSpPr>
          <p:cNvPr id="6" name="Rectangle 5"/>
          <p:cNvSpPr/>
          <p:nvPr/>
        </p:nvSpPr>
        <p:spPr>
          <a:xfrm>
            <a:off x="6015053" y="4283595"/>
            <a:ext cx="146304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9568" tIns="34784" rIns="69568" bIns="34784" rtlCol="0" anchor="ctr"/>
          <a:lstStyle/>
          <a:p>
            <a:pPr algn="ctr"/>
            <a:r>
              <a:rPr lang="en-US" sz="1500" dirty="0"/>
              <a:t>Soft Computing</a:t>
            </a:r>
          </a:p>
        </p:txBody>
      </p:sp>
      <p:cxnSp>
        <p:nvCxnSpPr>
          <p:cNvPr id="10" name="Straight Arrow Connector 9"/>
          <p:cNvCxnSpPr>
            <a:stCxn id="4" idx="2"/>
          </p:cNvCxnSpPr>
          <p:nvPr/>
        </p:nvCxnSpPr>
        <p:spPr>
          <a:xfrm flipH="1">
            <a:off x="3217334" y="3352800"/>
            <a:ext cx="1327573"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a:endCxn id="6" idx="0"/>
          </p:cNvCxnSpPr>
          <p:nvPr/>
        </p:nvCxnSpPr>
        <p:spPr>
          <a:xfrm>
            <a:off x="4544907" y="3352800"/>
            <a:ext cx="2201667" cy="93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517813" y="3352800"/>
            <a:ext cx="235712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xmlns="" id="{C595ED9F-589A-45E2-AD46-31AEA603766F}"/>
              </a:ext>
            </a:extLst>
          </p:cNvPr>
          <p:cNvSpPr>
            <a:spLocks noGrp="1"/>
          </p:cNvSpPr>
          <p:nvPr>
            <p:ph type="sldNum" sz="quarter" idx="12"/>
          </p:nvPr>
        </p:nvSpPr>
        <p:spPr/>
        <p:txBody>
          <a:bodyPr/>
          <a:lstStyle/>
          <a:p>
            <a:fld id="{98F4A237-58DC-4CB8-A92A-C7FDFBDB682E}" type="slidenum">
              <a:rPr lang="en-US" smtClean="0"/>
              <a:pPr/>
              <a:t>8</a:t>
            </a:fld>
            <a:endParaRPr lang="en-US" dirty="0"/>
          </a:p>
        </p:txBody>
      </p:sp>
    </p:spTree>
    <p:extLst>
      <p:ext uri="{BB962C8B-B14F-4D97-AF65-F5344CB8AC3E}">
        <p14:creationId xmlns:p14="http://schemas.microsoft.com/office/powerpoint/2010/main" xmlns="" val="321964729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1338972"/>
            <a:ext cx="7061200" cy="2308310"/>
          </a:xfrm>
          <a:prstGeom prst="rect">
            <a:avLst/>
          </a:prstGeom>
          <a:noFill/>
        </p:spPr>
        <p:txBody>
          <a:bodyPr wrap="square" lIns="91425" tIns="45713" rIns="91425" bIns="45713" rtlCol="0">
            <a:spAutoFit/>
          </a:bodyPr>
          <a:lstStyle/>
          <a:p>
            <a:r>
              <a:rPr lang="en-US" b="1" dirty="0" smtClean="0"/>
              <a:t>Supervised</a:t>
            </a:r>
            <a:r>
              <a:rPr lang="en-US" dirty="0" smtClean="0"/>
              <a:t>: Learning with a </a:t>
            </a:r>
            <a:r>
              <a:rPr lang="en-US" b="1" dirty="0" smtClean="0">
                <a:solidFill>
                  <a:srgbClr val="E68230"/>
                </a:solidFill>
              </a:rPr>
              <a:t>labeled training</a:t>
            </a:r>
            <a:r>
              <a:rPr lang="en-US" dirty="0" smtClean="0"/>
              <a:t> set</a:t>
            </a:r>
            <a:endParaRPr lang="en-US" dirty="0"/>
          </a:p>
          <a:p>
            <a:r>
              <a:rPr lang="en-US" dirty="0" smtClean="0"/>
              <a:t>Example: email </a:t>
            </a:r>
            <a:r>
              <a:rPr lang="en-US" i="1" dirty="0" smtClean="0">
                <a:solidFill>
                  <a:schemeClr val="accent2">
                    <a:lumMod val="75000"/>
                  </a:schemeClr>
                </a:solidFill>
              </a:rPr>
              <a:t>classification</a:t>
            </a:r>
            <a:r>
              <a:rPr lang="en-US" dirty="0" smtClean="0">
                <a:solidFill>
                  <a:schemeClr val="accent2">
                    <a:lumMod val="75000"/>
                  </a:schemeClr>
                </a:solidFill>
              </a:rPr>
              <a:t> </a:t>
            </a:r>
            <a:r>
              <a:rPr lang="en-US" dirty="0" smtClean="0"/>
              <a:t>with already labeled emails</a:t>
            </a:r>
          </a:p>
          <a:p>
            <a:endParaRPr lang="en-US" dirty="0"/>
          </a:p>
          <a:p>
            <a:r>
              <a:rPr lang="en-US" b="1" dirty="0" smtClean="0"/>
              <a:t>Unsupervised</a:t>
            </a:r>
            <a:r>
              <a:rPr lang="en-US" dirty="0" smtClean="0"/>
              <a:t>: Discover </a:t>
            </a:r>
            <a:r>
              <a:rPr lang="en-US" b="1" dirty="0" smtClean="0">
                <a:solidFill>
                  <a:srgbClr val="E68230"/>
                </a:solidFill>
              </a:rPr>
              <a:t>patterns</a:t>
            </a:r>
            <a:r>
              <a:rPr lang="en-US" dirty="0" smtClean="0"/>
              <a:t> in </a:t>
            </a:r>
            <a:r>
              <a:rPr lang="en-US" b="1" dirty="0" smtClean="0">
                <a:solidFill>
                  <a:srgbClr val="E68230"/>
                </a:solidFill>
              </a:rPr>
              <a:t>unlabeled</a:t>
            </a:r>
            <a:r>
              <a:rPr lang="en-US" dirty="0" smtClean="0"/>
              <a:t> data</a:t>
            </a:r>
          </a:p>
          <a:p>
            <a:r>
              <a:rPr lang="en-US" dirty="0" smtClean="0"/>
              <a:t>Example: </a:t>
            </a:r>
            <a:r>
              <a:rPr lang="en-US" i="1" dirty="0" smtClean="0">
                <a:solidFill>
                  <a:srgbClr val="BA6016"/>
                </a:solidFill>
              </a:rPr>
              <a:t>cluster</a:t>
            </a:r>
            <a:r>
              <a:rPr lang="en-US" dirty="0" smtClean="0">
                <a:solidFill>
                  <a:srgbClr val="BA6016"/>
                </a:solidFill>
              </a:rPr>
              <a:t> </a:t>
            </a:r>
            <a:r>
              <a:rPr lang="en-US" dirty="0" smtClean="0"/>
              <a:t>similar documents based on text</a:t>
            </a:r>
          </a:p>
          <a:p>
            <a:endParaRPr lang="en-US" dirty="0"/>
          </a:p>
          <a:p>
            <a:r>
              <a:rPr lang="en-US" b="1" dirty="0" smtClean="0"/>
              <a:t>Reinforcement learning</a:t>
            </a:r>
            <a:r>
              <a:rPr lang="en-US" dirty="0" smtClean="0"/>
              <a:t>: learn to </a:t>
            </a:r>
            <a:r>
              <a:rPr lang="en-US" b="1" dirty="0" smtClean="0">
                <a:solidFill>
                  <a:schemeClr val="accent2"/>
                </a:solidFill>
              </a:rPr>
              <a:t>act</a:t>
            </a:r>
            <a:r>
              <a:rPr lang="en-US" dirty="0" smtClean="0"/>
              <a:t> based on </a:t>
            </a:r>
            <a:r>
              <a:rPr lang="en-US" b="1" dirty="0" smtClean="0">
                <a:solidFill>
                  <a:srgbClr val="E68230"/>
                </a:solidFill>
              </a:rPr>
              <a:t>feedback/reward</a:t>
            </a:r>
          </a:p>
          <a:p>
            <a:r>
              <a:rPr lang="en-US" dirty="0" smtClean="0"/>
              <a:t>Example: learn to play Go, reward: </a:t>
            </a:r>
            <a:r>
              <a:rPr lang="en-US" i="1" dirty="0" smtClean="0">
                <a:solidFill>
                  <a:srgbClr val="BA6016"/>
                </a:solidFill>
              </a:rPr>
              <a:t>win or lose </a:t>
            </a:r>
          </a:p>
        </p:txBody>
      </p:sp>
      <p:sp>
        <p:nvSpPr>
          <p:cNvPr id="7" name="Title 1"/>
          <p:cNvSpPr txBox="1">
            <a:spLocks/>
          </p:cNvSpPr>
          <p:nvPr/>
        </p:nvSpPr>
        <p:spPr>
          <a:xfrm>
            <a:off x="551280" y="182564"/>
            <a:ext cx="8041440" cy="858837"/>
          </a:xfrm>
          <a:prstGeom prst="rect">
            <a:avLst/>
          </a:prstGeom>
        </p:spPr>
        <p:txBody>
          <a:bodyPr vert="horz" lIns="91425" tIns="45713" rIns="91425" bIns="45713"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Types of Learning</a:t>
            </a:r>
            <a:endParaRPr lang="en-US" dirty="0"/>
          </a:p>
        </p:txBody>
      </p:sp>
      <p:grpSp>
        <p:nvGrpSpPr>
          <p:cNvPr id="2" name="Group 20"/>
          <p:cNvGrpSpPr/>
          <p:nvPr/>
        </p:nvGrpSpPr>
        <p:grpSpPr>
          <a:xfrm>
            <a:off x="558234" y="4140201"/>
            <a:ext cx="3048566" cy="1549400"/>
            <a:chOff x="393134" y="4140200"/>
            <a:chExt cx="2007166" cy="1549400"/>
          </a:xfrm>
        </p:grpSpPr>
        <p:pic>
          <p:nvPicPr>
            <p:cNvPr id="12" name="Picture 11"/>
            <p:cNvPicPr>
              <a:picLocks noChangeAspect="1"/>
            </p:cNvPicPr>
            <p:nvPr/>
          </p:nvPicPr>
          <p:blipFill>
            <a:blip r:embed="rId3"/>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class A</a:t>
              </a:r>
              <a:endParaRPr lang="en-US" dirty="0"/>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class A</a:t>
              </a:r>
              <a:endParaRPr lang="en-US" dirty="0"/>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925259" cy="369332"/>
            </a:xfrm>
            <a:prstGeom prst="rect">
              <a:avLst/>
            </a:prstGeom>
            <a:noFill/>
          </p:spPr>
          <p:txBody>
            <a:bodyPr wrap="none" rtlCol="0">
              <a:spAutoFit/>
            </a:bodyPr>
            <a:lstStyle/>
            <a:p>
              <a:r>
                <a:rPr lang="en-US" dirty="0" smtClean="0"/>
                <a:t>Classification</a:t>
              </a:r>
              <a:endParaRPr lang="en-US" dirty="0"/>
            </a:p>
          </p:txBody>
        </p:sp>
      </p:grpSp>
      <p:sp>
        <p:nvSpPr>
          <p:cNvPr id="25" name="TextBox 24"/>
          <p:cNvSpPr txBox="1"/>
          <p:nvPr/>
        </p:nvSpPr>
        <p:spPr>
          <a:xfrm>
            <a:off x="577237" y="5798234"/>
            <a:ext cx="1984295" cy="923316"/>
          </a:xfrm>
          <a:prstGeom prst="rect">
            <a:avLst/>
          </a:prstGeom>
          <a:noFill/>
        </p:spPr>
        <p:txBody>
          <a:bodyPr wrap="none" lIns="91425" tIns="45713" rIns="91425" bIns="45713" rtlCol="0">
            <a:spAutoFit/>
          </a:bodyPr>
          <a:lstStyle/>
          <a:p>
            <a:r>
              <a:rPr lang="en-US" dirty="0" smtClean="0"/>
              <a:t>Anomaly Detection</a:t>
            </a:r>
          </a:p>
          <a:p>
            <a:r>
              <a:rPr lang="en-US" dirty="0" smtClean="0"/>
              <a:t>Sequence labeling</a:t>
            </a:r>
          </a:p>
          <a:p>
            <a:r>
              <a:rPr lang="mr-IN" dirty="0" smtClean="0"/>
              <a:t>…</a:t>
            </a:r>
            <a:endParaRPr lang="en-US" dirty="0"/>
          </a:p>
        </p:txBody>
      </p:sp>
      <p:grpSp>
        <p:nvGrpSpPr>
          <p:cNvPr id="3" name="Group 30"/>
          <p:cNvGrpSpPr/>
          <p:nvPr/>
        </p:nvGrpSpPr>
        <p:grpSpPr>
          <a:xfrm>
            <a:off x="5689601" y="4070350"/>
            <a:ext cx="3259443" cy="1619250"/>
            <a:chOff x="5635074" y="4070350"/>
            <a:chExt cx="2670726" cy="1619250"/>
          </a:xfrm>
        </p:grpSpPr>
        <p:pic>
          <p:nvPicPr>
            <p:cNvPr id="26" name="Picture 25" descr="220px-Cluster-2.svg.pn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3"/>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920795" cy="369332"/>
            </a:xfrm>
            <a:prstGeom prst="rect">
              <a:avLst/>
            </a:prstGeom>
            <a:noFill/>
          </p:spPr>
          <p:txBody>
            <a:bodyPr wrap="none" rtlCol="0">
              <a:spAutoFit/>
            </a:bodyPr>
            <a:lstStyle/>
            <a:p>
              <a:r>
                <a:rPr lang="en-US" dirty="0" smtClean="0"/>
                <a:t>Clustering</a:t>
              </a:r>
              <a:endParaRPr lang="en-US" dirty="0"/>
            </a:p>
          </p:txBody>
        </p:sp>
      </p:grpSp>
    </p:spTree>
    <p:extLst>
      <p:ext uri="{BB962C8B-B14F-4D97-AF65-F5344CB8AC3E}">
        <p14:creationId xmlns="" xmlns:p14="http://schemas.microsoft.com/office/powerpoint/2010/main" val="416364401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52C0170-F3D9-487E-B63E-FC47858097C4}" type="slidenum">
              <a:rPr lang="he-IL"/>
              <a:pPr/>
              <a:t>81</a:t>
            </a:fld>
            <a:endParaRPr lang="en-US"/>
          </a:p>
        </p:txBody>
      </p:sp>
      <p:sp>
        <p:nvSpPr>
          <p:cNvPr id="179202" name="Rectangle 2050"/>
          <p:cNvSpPr>
            <a:spLocks noGrp="1" noChangeArrowheads="1"/>
          </p:cNvSpPr>
          <p:nvPr>
            <p:ph type="title"/>
          </p:nvPr>
        </p:nvSpPr>
        <p:spPr>
          <a:xfrm>
            <a:off x="1165226" y="533401"/>
            <a:ext cx="7793038" cy="741363"/>
          </a:xfrm>
        </p:spPr>
        <p:txBody>
          <a:bodyPr>
            <a:normAutofit fontScale="90000"/>
          </a:bodyPr>
          <a:lstStyle/>
          <a:p>
            <a:r>
              <a:rPr lang="en-US" b="1"/>
              <a:t>Supervised Learning</a:t>
            </a:r>
          </a:p>
        </p:txBody>
      </p:sp>
      <p:sp>
        <p:nvSpPr>
          <p:cNvPr id="179203" name="Rectangle 2051"/>
          <p:cNvSpPr>
            <a:spLocks noGrp="1" noChangeArrowheads="1"/>
          </p:cNvSpPr>
          <p:nvPr>
            <p:ph type="body" idx="1"/>
          </p:nvPr>
        </p:nvSpPr>
        <p:spPr>
          <a:xfrm>
            <a:off x="1371600" y="1600200"/>
            <a:ext cx="6934200" cy="990600"/>
          </a:xfrm>
        </p:spPr>
        <p:txBody>
          <a:bodyPr>
            <a:normAutofit fontScale="92500" lnSpcReduction="20000"/>
          </a:bodyPr>
          <a:lstStyle/>
          <a:p>
            <a:r>
              <a:rPr lang="en-US" dirty="0"/>
              <a:t>Training and test data sets</a:t>
            </a:r>
          </a:p>
          <a:p>
            <a:r>
              <a:rPr lang="en-US" dirty="0"/>
              <a:t>Training set; input &amp; target</a:t>
            </a:r>
          </a:p>
        </p:txBody>
      </p:sp>
      <p:sp>
        <p:nvSpPr>
          <p:cNvPr id="179205" name="Rectangle 2053"/>
          <p:cNvSpPr>
            <a:spLocks noChangeArrowheads="1"/>
          </p:cNvSpPr>
          <p:nvPr/>
        </p:nvSpPr>
        <p:spPr bwMode="auto">
          <a:xfrm>
            <a:off x="685800" y="1981200"/>
            <a:ext cx="7772400" cy="4114800"/>
          </a:xfrm>
          <a:prstGeom prst="rect">
            <a:avLst/>
          </a:prstGeom>
          <a:noFill/>
          <a:ln w="9525">
            <a:noFill/>
            <a:miter lim="800000"/>
            <a:headEnd/>
            <a:tailEnd/>
          </a:ln>
          <a:effectLst/>
        </p:spPr>
        <p:txBody>
          <a:bodyPr lIns="91425" tIns="45713" rIns="91425" bIns="45713"/>
          <a:lstStyle/>
          <a:p>
            <a:pPr marL="342846" indent="-342846">
              <a:spcBef>
                <a:spcPct val="20000"/>
              </a:spcBef>
              <a:buClr>
                <a:schemeClr val="folHlink"/>
              </a:buClr>
              <a:buSzPct val="60000"/>
              <a:buFont typeface="Wingdings" pitchFamily="2" charset="2"/>
              <a:buChar char="n"/>
            </a:pPr>
            <a:endParaRPr lang="en-US" dirty="0"/>
          </a:p>
        </p:txBody>
      </p:sp>
      <p:pic>
        <p:nvPicPr>
          <p:cNvPr id="179206" name="Picture 2054" descr="training process"/>
          <p:cNvPicPr>
            <a:picLocks noChangeAspect="1" noChangeArrowheads="1"/>
          </p:cNvPicPr>
          <p:nvPr/>
        </p:nvPicPr>
        <p:blipFill>
          <a:blip r:embed="rId2"/>
          <a:srcRect/>
          <a:stretch>
            <a:fillRect/>
          </a:stretch>
        </p:blipFill>
        <p:spPr bwMode="auto">
          <a:xfrm>
            <a:off x="304800" y="3124200"/>
            <a:ext cx="8026400" cy="31623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nodePh="1">
                                  <p:stCondLst>
                                    <p:cond delay="0"/>
                                  </p:stCondLst>
                                  <p:endCondLst>
                                    <p:cond evt="begin" delay="0">
                                      <p:tn val="5"/>
                                    </p:cond>
                                  </p:endCondLst>
                                  <p:childTnLst>
                                    <p:set>
                                      <p:cBhvr>
                                        <p:cTn id="6" dur="1" fill="hold">
                                          <p:stCondLst>
                                            <p:cond delay="0"/>
                                          </p:stCondLst>
                                        </p:cTn>
                                        <p:tgtEl>
                                          <p:spTgt spid="179205">
                                            <p:txEl>
                                              <p:pRg st="0" end="0"/>
                                            </p:txEl>
                                          </p:spTgt>
                                        </p:tgtEl>
                                        <p:attrNameLst>
                                          <p:attrName>style.visibility</p:attrName>
                                        </p:attrNameLst>
                                      </p:cBhvr>
                                      <p:to>
                                        <p:strVal val="visible"/>
                                      </p:to>
                                    </p:set>
                                    <p:animEffect transition="in" filter="box(out)">
                                      <p:cBhvr>
                                        <p:cTn id="7" dur="500"/>
                                        <p:tgtEl>
                                          <p:spTgt spid="1792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79206"/>
                                        </p:tgtEl>
                                        <p:attrNameLst>
                                          <p:attrName>style.visibility</p:attrName>
                                        </p:attrNameLst>
                                      </p:cBhvr>
                                      <p:to>
                                        <p:strVal val="visible"/>
                                      </p:to>
                                    </p:set>
                                    <p:animEffect transition="in" filter="box(out)">
                                      <p:cBhvr>
                                        <p:cTn id="12" dur="500"/>
                                        <p:tgtEl>
                                          <p:spTgt spid="179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build="p"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5"/>
          <p:cNvSpPr>
            <a:spLocks noGrp="1"/>
          </p:cNvSpPr>
          <p:nvPr>
            <p:ph type="sldNum" sz="quarter" idx="12"/>
          </p:nvPr>
        </p:nvSpPr>
        <p:spPr/>
        <p:txBody>
          <a:bodyPr/>
          <a:lstStyle/>
          <a:p>
            <a:fld id="{AEEE9647-B704-4CC5-8692-A3C6A5FBB69C}" type="slidenum">
              <a:rPr lang="he-IL"/>
              <a:pPr/>
              <a:t>82</a:t>
            </a:fld>
            <a:endParaRPr lang="en-US"/>
          </a:p>
        </p:txBody>
      </p:sp>
      <p:sp>
        <p:nvSpPr>
          <p:cNvPr id="182274" name="Rectangle 2"/>
          <p:cNvSpPr>
            <a:spLocks noGrp="1" noChangeArrowheads="1"/>
          </p:cNvSpPr>
          <p:nvPr>
            <p:ph type="title"/>
          </p:nvPr>
        </p:nvSpPr>
        <p:spPr>
          <a:xfrm>
            <a:off x="1165226" y="457201"/>
            <a:ext cx="7793038" cy="817563"/>
          </a:xfrm>
        </p:spPr>
        <p:txBody>
          <a:bodyPr/>
          <a:lstStyle/>
          <a:p>
            <a:r>
              <a:rPr lang="en-US" b="1"/>
              <a:t>Training Perceptrons</a:t>
            </a:r>
          </a:p>
        </p:txBody>
      </p:sp>
      <p:grpSp>
        <p:nvGrpSpPr>
          <p:cNvPr id="2" name="Group 3"/>
          <p:cNvGrpSpPr>
            <a:grpSpLocks/>
          </p:cNvGrpSpPr>
          <p:nvPr/>
        </p:nvGrpSpPr>
        <p:grpSpPr bwMode="auto">
          <a:xfrm>
            <a:off x="1447800" y="1371600"/>
            <a:ext cx="5105400" cy="2514600"/>
            <a:chOff x="3645" y="2550"/>
            <a:chExt cx="4815" cy="3000"/>
          </a:xfrm>
        </p:grpSpPr>
        <p:sp>
          <p:nvSpPr>
            <p:cNvPr id="182276" name="Oval 4"/>
            <p:cNvSpPr>
              <a:spLocks noChangeArrowheads="1"/>
            </p:cNvSpPr>
            <p:nvPr/>
          </p:nvSpPr>
          <p:spPr bwMode="auto">
            <a:xfrm>
              <a:off x="5865" y="3780"/>
              <a:ext cx="1380" cy="690"/>
            </a:xfrm>
            <a:prstGeom prst="ellipse">
              <a:avLst/>
            </a:prstGeom>
            <a:solidFill>
              <a:srgbClr val="FFFFFF"/>
            </a:solidFill>
            <a:ln w="9525">
              <a:solidFill>
                <a:srgbClr val="000000"/>
              </a:solidFill>
              <a:round/>
              <a:headEnd/>
              <a:tailEnd/>
            </a:ln>
          </p:spPr>
          <p:txBody>
            <a:bodyPr/>
            <a:lstStyle/>
            <a:p>
              <a:endParaRPr lang="en-US"/>
            </a:p>
          </p:txBody>
        </p:sp>
        <p:sp>
          <p:nvSpPr>
            <p:cNvPr id="182277" name="Text Box 5"/>
            <p:cNvSpPr txBox="1">
              <a:spLocks noChangeArrowheads="1"/>
            </p:cNvSpPr>
            <p:nvPr/>
          </p:nvSpPr>
          <p:spPr bwMode="auto">
            <a:xfrm>
              <a:off x="5955" y="3990"/>
              <a:ext cx="1200" cy="330"/>
            </a:xfrm>
            <a:prstGeom prst="rect">
              <a:avLst/>
            </a:prstGeom>
            <a:noFill/>
            <a:ln w="9525">
              <a:noFill/>
              <a:miter lim="800000"/>
              <a:headEnd/>
              <a:tailEnd/>
            </a:ln>
          </p:spPr>
          <p:txBody>
            <a:bodyPr/>
            <a:lstStyle/>
            <a:p>
              <a:pPr algn="ctr" eaLnBrk="0" hangingPunct="0"/>
              <a:r>
                <a:rPr lang="en-GB" b="1" dirty="0">
                  <a:solidFill>
                    <a:srgbClr val="D60093"/>
                  </a:solidFill>
                </a:rPr>
                <a:t>t = 0.0</a:t>
              </a:r>
            </a:p>
          </p:txBody>
        </p:sp>
        <p:sp>
          <p:nvSpPr>
            <p:cNvPr id="182278" name="Oval 6"/>
            <p:cNvSpPr>
              <a:spLocks noChangeArrowheads="1"/>
            </p:cNvSpPr>
            <p:nvPr/>
          </p:nvSpPr>
          <p:spPr bwMode="auto">
            <a:xfrm>
              <a:off x="3705" y="4860"/>
              <a:ext cx="1380" cy="690"/>
            </a:xfrm>
            <a:prstGeom prst="ellipse">
              <a:avLst/>
            </a:prstGeom>
            <a:solidFill>
              <a:srgbClr val="FFFFFF"/>
            </a:solidFill>
            <a:ln w="9525">
              <a:solidFill>
                <a:srgbClr val="000000"/>
              </a:solidFill>
              <a:round/>
              <a:headEnd/>
              <a:tailEnd/>
            </a:ln>
          </p:spPr>
          <p:txBody>
            <a:bodyPr/>
            <a:lstStyle/>
            <a:p>
              <a:endParaRPr lang="en-US"/>
            </a:p>
          </p:txBody>
        </p:sp>
        <p:sp>
          <p:nvSpPr>
            <p:cNvPr id="182279" name="Oval 7"/>
            <p:cNvSpPr>
              <a:spLocks noChangeArrowheads="1"/>
            </p:cNvSpPr>
            <p:nvPr/>
          </p:nvSpPr>
          <p:spPr bwMode="auto">
            <a:xfrm>
              <a:off x="3660" y="3705"/>
              <a:ext cx="1380" cy="690"/>
            </a:xfrm>
            <a:prstGeom prst="ellipse">
              <a:avLst/>
            </a:prstGeom>
            <a:solidFill>
              <a:srgbClr val="FFFFFF"/>
            </a:solidFill>
            <a:ln w="9525">
              <a:solidFill>
                <a:srgbClr val="000000"/>
              </a:solidFill>
              <a:round/>
              <a:headEnd/>
              <a:tailEnd/>
            </a:ln>
          </p:spPr>
          <p:txBody>
            <a:bodyPr/>
            <a:lstStyle/>
            <a:p>
              <a:endParaRPr lang="en-US"/>
            </a:p>
          </p:txBody>
        </p:sp>
        <p:sp>
          <p:nvSpPr>
            <p:cNvPr id="182280" name="Oval 8"/>
            <p:cNvSpPr>
              <a:spLocks noChangeArrowheads="1"/>
            </p:cNvSpPr>
            <p:nvPr/>
          </p:nvSpPr>
          <p:spPr bwMode="auto">
            <a:xfrm>
              <a:off x="3645" y="2550"/>
              <a:ext cx="1380" cy="690"/>
            </a:xfrm>
            <a:prstGeom prst="ellipse">
              <a:avLst/>
            </a:prstGeom>
            <a:solidFill>
              <a:srgbClr val="FFFFFF"/>
            </a:solidFill>
            <a:ln w="9525">
              <a:solidFill>
                <a:srgbClr val="000000"/>
              </a:solidFill>
              <a:round/>
              <a:headEnd/>
              <a:tailEnd/>
            </a:ln>
          </p:spPr>
          <p:txBody>
            <a:bodyPr/>
            <a:lstStyle/>
            <a:p>
              <a:endParaRPr lang="en-US"/>
            </a:p>
          </p:txBody>
        </p:sp>
        <p:sp>
          <p:nvSpPr>
            <p:cNvPr id="182281" name="Line 9"/>
            <p:cNvSpPr>
              <a:spLocks noChangeShapeType="1"/>
            </p:cNvSpPr>
            <p:nvPr/>
          </p:nvSpPr>
          <p:spPr bwMode="auto">
            <a:xfrm>
              <a:off x="5025" y="2895"/>
              <a:ext cx="1065" cy="990"/>
            </a:xfrm>
            <a:prstGeom prst="line">
              <a:avLst/>
            </a:prstGeom>
            <a:noFill/>
            <a:ln w="9525">
              <a:solidFill>
                <a:srgbClr val="000000"/>
              </a:solidFill>
              <a:round/>
              <a:headEnd/>
              <a:tailEnd type="triangle" w="med" len="med"/>
            </a:ln>
          </p:spPr>
          <p:txBody>
            <a:bodyPr/>
            <a:lstStyle/>
            <a:p>
              <a:endParaRPr lang="en-US"/>
            </a:p>
          </p:txBody>
        </p:sp>
        <p:sp>
          <p:nvSpPr>
            <p:cNvPr id="182282" name="Line 10"/>
            <p:cNvSpPr>
              <a:spLocks noChangeShapeType="1"/>
            </p:cNvSpPr>
            <p:nvPr/>
          </p:nvSpPr>
          <p:spPr bwMode="auto">
            <a:xfrm>
              <a:off x="5025" y="4065"/>
              <a:ext cx="870" cy="0"/>
            </a:xfrm>
            <a:prstGeom prst="line">
              <a:avLst/>
            </a:prstGeom>
            <a:noFill/>
            <a:ln w="9525">
              <a:solidFill>
                <a:srgbClr val="000000"/>
              </a:solidFill>
              <a:round/>
              <a:headEnd/>
              <a:tailEnd type="triangle" w="med" len="med"/>
            </a:ln>
          </p:spPr>
          <p:txBody>
            <a:bodyPr/>
            <a:lstStyle/>
            <a:p>
              <a:endParaRPr lang="en-US"/>
            </a:p>
          </p:txBody>
        </p:sp>
        <p:sp>
          <p:nvSpPr>
            <p:cNvPr id="182283" name="Line 11"/>
            <p:cNvSpPr>
              <a:spLocks noChangeShapeType="1"/>
            </p:cNvSpPr>
            <p:nvPr/>
          </p:nvSpPr>
          <p:spPr bwMode="auto">
            <a:xfrm flipV="1">
              <a:off x="5085" y="4395"/>
              <a:ext cx="1050" cy="780"/>
            </a:xfrm>
            <a:prstGeom prst="line">
              <a:avLst/>
            </a:prstGeom>
            <a:noFill/>
            <a:ln w="9525">
              <a:solidFill>
                <a:srgbClr val="000000"/>
              </a:solidFill>
              <a:round/>
              <a:headEnd/>
              <a:tailEnd type="triangle" w="med" len="med"/>
            </a:ln>
          </p:spPr>
          <p:txBody>
            <a:bodyPr/>
            <a:lstStyle/>
            <a:p>
              <a:endParaRPr lang="en-US"/>
            </a:p>
          </p:txBody>
        </p:sp>
        <p:sp>
          <p:nvSpPr>
            <p:cNvPr id="182284" name="Text Box 12"/>
            <p:cNvSpPr txBox="1">
              <a:spLocks noChangeArrowheads="1"/>
            </p:cNvSpPr>
            <p:nvPr/>
          </p:nvSpPr>
          <p:spPr bwMode="auto">
            <a:xfrm>
              <a:off x="3810" y="5070"/>
              <a:ext cx="1200" cy="405"/>
            </a:xfrm>
            <a:prstGeom prst="rect">
              <a:avLst/>
            </a:prstGeom>
            <a:noFill/>
            <a:ln w="9525">
              <a:noFill/>
              <a:miter lim="800000"/>
              <a:headEnd/>
              <a:tailEnd/>
            </a:ln>
          </p:spPr>
          <p:txBody>
            <a:bodyPr/>
            <a:lstStyle/>
            <a:p>
              <a:pPr algn="ctr" eaLnBrk="0" hangingPunct="0"/>
              <a:r>
                <a:rPr lang="en-GB" b="1" dirty="0"/>
                <a:t>y</a:t>
              </a:r>
              <a:endParaRPr lang="en-GB" b="1" dirty="0">
                <a:latin typeface="Times New Roman" pitchFamily="18" charset="0"/>
              </a:endParaRPr>
            </a:p>
          </p:txBody>
        </p:sp>
        <p:sp>
          <p:nvSpPr>
            <p:cNvPr id="182285" name="Text Box 13"/>
            <p:cNvSpPr txBox="1">
              <a:spLocks noChangeArrowheads="1"/>
            </p:cNvSpPr>
            <p:nvPr/>
          </p:nvSpPr>
          <p:spPr bwMode="auto">
            <a:xfrm>
              <a:off x="3750" y="3885"/>
              <a:ext cx="1200" cy="330"/>
            </a:xfrm>
            <a:prstGeom prst="rect">
              <a:avLst/>
            </a:prstGeom>
            <a:noFill/>
            <a:ln w="9525">
              <a:noFill/>
              <a:miter lim="800000"/>
              <a:headEnd/>
              <a:tailEnd/>
            </a:ln>
          </p:spPr>
          <p:txBody>
            <a:bodyPr/>
            <a:lstStyle/>
            <a:p>
              <a:pPr algn="ctr" eaLnBrk="0" hangingPunct="0"/>
              <a:r>
                <a:rPr lang="en-GB" b="1" dirty="0"/>
                <a:t>x</a:t>
              </a:r>
              <a:endParaRPr lang="en-GB" b="1" dirty="0">
                <a:latin typeface="Times New Roman" pitchFamily="18" charset="0"/>
              </a:endParaRPr>
            </a:p>
          </p:txBody>
        </p:sp>
        <p:sp>
          <p:nvSpPr>
            <p:cNvPr id="182286" name="Text Box 14"/>
            <p:cNvSpPr txBox="1">
              <a:spLocks noChangeArrowheads="1"/>
            </p:cNvSpPr>
            <p:nvPr/>
          </p:nvSpPr>
          <p:spPr bwMode="auto">
            <a:xfrm>
              <a:off x="3735" y="2730"/>
              <a:ext cx="1200" cy="330"/>
            </a:xfrm>
            <a:prstGeom prst="rect">
              <a:avLst/>
            </a:prstGeom>
            <a:noFill/>
            <a:ln w="9525">
              <a:noFill/>
              <a:miter lim="800000"/>
              <a:headEnd/>
              <a:tailEnd/>
            </a:ln>
          </p:spPr>
          <p:txBody>
            <a:bodyPr/>
            <a:lstStyle/>
            <a:p>
              <a:pPr algn="ctr" eaLnBrk="0" hangingPunct="0"/>
              <a:r>
                <a:rPr lang="en-GB" b="1" dirty="0"/>
                <a:t>-1</a:t>
              </a:r>
              <a:endParaRPr lang="en-GB" b="1" dirty="0">
                <a:latin typeface="Times New Roman" pitchFamily="18" charset="0"/>
              </a:endParaRPr>
            </a:p>
          </p:txBody>
        </p:sp>
        <p:sp>
          <p:nvSpPr>
            <p:cNvPr id="182287" name="Text Box 15"/>
            <p:cNvSpPr txBox="1">
              <a:spLocks noChangeArrowheads="1"/>
            </p:cNvSpPr>
            <p:nvPr/>
          </p:nvSpPr>
          <p:spPr bwMode="auto">
            <a:xfrm>
              <a:off x="5295" y="3075"/>
              <a:ext cx="1200" cy="330"/>
            </a:xfrm>
            <a:prstGeom prst="rect">
              <a:avLst/>
            </a:prstGeom>
            <a:noFill/>
            <a:ln w="9525">
              <a:noFill/>
              <a:miter lim="800000"/>
              <a:headEnd/>
              <a:tailEnd/>
            </a:ln>
          </p:spPr>
          <p:txBody>
            <a:bodyPr/>
            <a:lstStyle/>
            <a:p>
              <a:pPr algn="ctr" eaLnBrk="0" hangingPunct="0"/>
              <a:r>
                <a:rPr lang="en-GB" b="1" dirty="0"/>
                <a:t>W</a:t>
              </a:r>
              <a:r>
                <a:rPr lang="en-GB" b="1" baseline="-25000" dirty="0"/>
                <a:t>1</a:t>
              </a:r>
              <a:r>
                <a:rPr lang="en-GB" b="1" dirty="0"/>
                <a:t> = ?</a:t>
              </a:r>
            </a:p>
          </p:txBody>
        </p:sp>
        <p:sp>
          <p:nvSpPr>
            <p:cNvPr id="182288" name="Text Box 16"/>
            <p:cNvSpPr txBox="1">
              <a:spLocks noChangeArrowheads="1"/>
            </p:cNvSpPr>
            <p:nvPr/>
          </p:nvSpPr>
          <p:spPr bwMode="auto">
            <a:xfrm>
              <a:off x="4875" y="4020"/>
              <a:ext cx="1200" cy="330"/>
            </a:xfrm>
            <a:prstGeom prst="rect">
              <a:avLst/>
            </a:prstGeom>
            <a:noFill/>
            <a:ln w="9525">
              <a:noFill/>
              <a:miter lim="800000"/>
              <a:headEnd/>
              <a:tailEnd/>
            </a:ln>
          </p:spPr>
          <p:txBody>
            <a:bodyPr/>
            <a:lstStyle/>
            <a:p>
              <a:pPr algn="ctr" eaLnBrk="0" hangingPunct="0"/>
              <a:endParaRPr lang="en-GB" b="1" dirty="0">
                <a:latin typeface="Times New Roman" pitchFamily="18" charset="0"/>
              </a:endParaRPr>
            </a:p>
          </p:txBody>
        </p:sp>
        <p:sp>
          <p:nvSpPr>
            <p:cNvPr id="182289" name="Text Box 17"/>
            <p:cNvSpPr txBox="1">
              <a:spLocks noChangeArrowheads="1"/>
            </p:cNvSpPr>
            <p:nvPr/>
          </p:nvSpPr>
          <p:spPr bwMode="auto">
            <a:xfrm>
              <a:off x="5295" y="4740"/>
              <a:ext cx="1200" cy="330"/>
            </a:xfrm>
            <a:prstGeom prst="rect">
              <a:avLst/>
            </a:prstGeom>
            <a:noFill/>
            <a:ln w="9525">
              <a:noFill/>
              <a:miter lim="800000"/>
              <a:headEnd/>
              <a:tailEnd/>
            </a:ln>
          </p:spPr>
          <p:txBody>
            <a:bodyPr/>
            <a:lstStyle/>
            <a:p>
              <a:pPr algn="ctr" eaLnBrk="0" hangingPunct="0"/>
              <a:r>
                <a:rPr lang="en-GB" b="1" dirty="0"/>
                <a:t>W</a:t>
              </a:r>
              <a:r>
                <a:rPr lang="en-GB" b="1" baseline="-25000" dirty="0"/>
                <a:t>3</a:t>
              </a:r>
              <a:r>
                <a:rPr lang="en-GB" b="1" dirty="0"/>
                <a:t> = ?</a:t>
              </a:r>
            </a:p>
          </p:txBody>
        </p:sp>
        <p:sp>
          <p:nvSpPr>
            <p:cNvPr id="182290" name="Line 18"/>
            <p:cNvSpPr>
              <a:spLocks noChangeShapeType="1"/>
            </p:cNvSpPr>
            <p:nvPr/>
          </p:nvSpPr>
          <p:spPr bwMode="auto">
            <a:xfrm>
              <a:off x="7245" y="4125"/>
              <a:ext cx="1215" cy="0"/>
            </a:xfrm>
            <a:prstGeom prst="line">
              <a:avLst/>
            </a:prstGeom>
            <a:noFill/>
            <a:ln w="9525">
              <a:solidFill>
                <a:srgbClr val="000000"/>
              </a:solidFill>
              <a:round/>
              <a:headEnd/>
              <a:tailEnd type="triangle" w="med" len="med"/>
            </a:ln>
          </p:spPr>
          <p:txBody>
            <a:bodyPr/>
            <a:lstStyle/>
            <a:p>
              <a:endParaRPr lang="en-US"/>
            </a:p>
          </p:txBody>
        </p:sp>
        <p:sp>
          <p:nvSpPr>
            <p:cNvPr id="182291" name="Text Box 19"/>
            <p:cNvSpPr txBox="1">
              <a:spLocks noChangeArrowheads="1"/>
            </p:cNvSpPr>
            <p:nvPr/>
          </p:nvSpPr>
          <p:spPr bwMode="auto">
            <a:xfrm>
              <a:off x="4785" y="4050"/>
              <a:ext cx="1200" cy="330"/>
            </a:xfrm>
            <a:prstGeom prst="rect">
              <a:avLst/>
            </a:prstGeom>
            <a:noFill/>
            <a:ln w="9525">
              <a:noFill/>
              <a:miter lim="800000"/>
              <a:headEnd/>
              <a:tailEnd/>
            </a:ln>
          </p:spPr>
          <p:txBody>
            <a:bodyPr/>
            <a:lstStyle/>
            <a:p>
              <a:pPr algn="ctr" eaLnBrk="0" hangingPunct="0"/>
              <a:r>
                <a:rPr lang="en-GB" b="1" dirty="0"/>
                <a:t>W</a:t>
              </a:r>
              <a:r>
                <a:rPr lang="en-GB" b="1" baseline="-25000" dirty="0"/>
                <a:t>2</a:t>
              </a:r>
              <a:r>
                <a:rPr lang="en-GB" b="1" dirty="0"/>
                <a:t> = ?</a:t>
              </a:r>
            </a:p>
          </p:txBody>
        </p:sp>
      </p:grpSp>
      <p:grpSp>
        <p:nvGrpSpPr>
          <p:cNvPr id="3" name="Group 20"/>
          <p:cNvGrpSpPr>
            <a:grpSpLocks/>
          </p:cNvGrpSpPr>
          <p:nvPr/>
        </p:nvGrpSpPr>
        <p:grpSpPr bwMode="auto">
          <a:xfrm>
            <a:off x="7162801" y="1371600"/>
            <a:ext cx="1293813" cy="1981200"/>
            <a:chOff x="4512" y="864"/>
            <a:chExt cx="815" cy="1248"/>
          </a:xfrm>
        </p:grpSpPr>
        <p:sp>
          <p:nvSpPr>
            <p:cNvPr id="182293" name="Text Box 21"/>
            <p:cNvSpPr txBox="1">
              <a:spLocks noChangeArrowheads="1"/>
            </p:cNvSpPr>
            <p:nvPr/>
          </p:nvSpPr>
          <p:spPr bwMode="auto">
            <a:xfrm>
              <a:off x="4512" y="864"/>
              <a:ext cx="815" cy="1227"/>
            </a:xfrm>
            <a:prstGeom prst="rect">
              <a:avLst/>
            </a:prstGeom>
            <a:noFill/>
            <a:ln w="9525">
              <a:noFill/>
              <a:miter lim="800000"/>
              <a:headEnd/>
              <a:tailEnd/>
            </a:ln>
            <a:effectLst/>
          </p:spPr>
          <p:txBody>
            <a:bodyPr>
              <a:spAutoFit/>
            </a:bodyPr>
            <a:lstStyle/>
            <a:p>
              <a:pPr>
                <a:lnSpc>
                  <a:spcPct val="70000"/>
                </a:lnSpc>
                <a:spcBef>
                  <a:spcPct val="50000"/>
                </a:spcBef>
              </a:pPr>
              <a:r>
                <a:rPr lang="en-US" b="1" dirty="0"/>
                <a:t>For AND</a:t>
              </a:r>
              <a:endParaRPr lang="en-US" dirty="0"/>
            </a:p>
            <a:p>
              <a:pPr>
                <a:lnSpc>
                  <a:spcPct val="70000"/>
                </a:lnSpc>
                <a:spcBef>
                  <a:spcPct val="50000"/>
                </a:spcBef>
              </a:pPr>
              <a:r>
                <a:rPr lang="en-US" dirty="0"/>
                <a:t>A B Output</a:t>
              </a:r>
            </a:p>
            <a:p>
              <a:pPr>
                <a:lnSpc>
                  <a:spcPct val="70000"/>
                </a:lnSpc>
                <a:spcBef>
                  <a:spcPct val="50000"/>
                </a:spcBef>
              </a:pPr>
              <a:r>
                <a:rPr lang="en-US" dirty="0"/>
                <a:t>0 0     0</a:t>
              </a:r>
            </a:p>
            <a:p>
              <a:pPr>
                <a:lnSpc>
                  <a:spcPct val="70000"/>
                </a:lnSpc>
                <a:spcBef>
                  <a:spcPct val="50000"/>
                </a:spcBef>
              </a:pPr>
              <a:r>
                <a:rPr lang="en-US" dirty="0"/>
                <a:t>0 1     0</a:t>
              </a:r>
            </a:p>
            <a:p>
              <a:pPr>
                <a:lnSpc>
                  <a:spcPct val="70000"/>
                </a:lnSpc>
                <a:spcBef>
                  <a:spcPct val="50000"/>
                </a:spcBef>
              </a:pPr>
              <a:r>
                <a:rPr lang="en-US" dirty="0"/>
                <a:t>1 0     0</a:t>
              </a:r>
            </a:p>
            <a:p>
              <a:pPr>
                <a:lnSpc>
                  <a:spcPct val="70000"/>
                </a:lnSpc>
                <a:spcBef>
                  <a:spcPct val="50000"/>
                </a:spcBef>
              </a:pPr>
              <a:r>
                <a:rPr lang="en-US" dirty="0"/>
                <a:t>1 1     1</a:t>
              </a:r>
            </a:p>
          </p:txBody>
        </p:sp>
        <p:sp>
          <p:nvSpPr>
            <p:cNvPr id="182294" name="Line 22"/>
            <p:cNvSpPr>
              <a:spLocks noChangeShapeType="1"/>
            </p:cNvSpPr>
            <p:nvPr/>
          </p:nvSpPr>
          <p:spPr bwMode="auto">
            <a:xfrm>
              <a:off x="4512" y="1272"/>
              <a:ext cx="768" cy="0"/>
            </a:xfrm>
            <a:prstGeom prst="line">
              <a:avLst/>
            </a:prstGeom>
            <a:noFill/>
            <a:ln w="9525">
              <a:solidFill>
                <a:schemeClr val="tx1"/>
              </a:solidFill>
              <a:miter lim="800000"/>
              <a:headEnd/>
              <a:tailEnd/>
            </a:ln>
            <a:effectLst/>
          </p:spPr>
          <p:txBody>
            <a:bodyPr wrap="none" anchor="ctr"/>
            <a:lstStyle/>
            <a:p>
              <a:endParaRPr lang="en-US"/>
            </a:p>
          </p:txBody>
        </p:sp>
        <p:sp>
          <p:nvSpPr>
            <p:cNvPr id="182295" name="Line 23"/>
            <p:cNvSpPr>
              <a:spLocks noChangeShapeType="1"/>
            </p:cNvSpPr>
            <p:nvPr/>
          </p:nvSpPr>
          <p:spPr bwMode="auto">
            <a:xfrm>
              <a:off x="4816" y="1104"/>
              <a:ext cx="0" cy="1008"/>
            </a:xfrm>
            <a:prstGeom prst="line">
              <a:avLst/>
            </a:prstGeom>
            <a:noFill/>
            <a:ln w="9525">
              <a:solidFill>
                <a:schemeClr val="tx1"/>
              </a:solidFill>
              <a:miter lim="800000"/>
              <a:headEnd/>
              <a:tailEnd/>
            </a:ln>
            <a:effectLst/>
          </p:spPr>
          <p:txBody>
            <a:bodyPr wrap="none" anchor="ctr"/>
            <a:lstStyle/>
            <a:p>
              <a:endParaRPr lang="en-US"/>
            </a:p>
          </p:txBody>
        </p:sp>
      </p:grpSp>
      <p:sp>
        <p:nvSpPr>
          <p:cNvPr id="182296" name="Text Box 24"/>
          <p:cNvSpPr txBox="1">
            <a:spLocks noChangeArrowheads="1"/>
          </p:cNvSpPr>
          <p:nvPr/>
        </p:nvSpPr>
        <p:spPr bwMode="auto">
          <a:xfrm>
            <a:off x="1143000" y="4343400"/>
            <a:ext cx="5943600" cy="523206"/>
          </a:xfrm>
          <a:prstGeom prst="rect">
            <a:avLst/>
          </a:prstGeom>
          <a:noFill/>
          <a:ln w="9525">
            <a:noFill/>
            <a:miter lim="800000"/>
            <a:headEnd/>
            <a:tailEnd/>
          </a:ln>
          <a:effectLst/>
        </p:spPr>
        <p:txBody>
          <a:bodyPr lIns="91425" tIns="45713" rIns="91425" bIns="45713">
            <a:spAutoFit/>
          </a:bodyPr>
          <a:lstStyle/>
          <a:p>
            <a:pPr>
              <a:spcBef>
                <a:spcPct val="50000"/>
              </a:spcBef>
              <a:buFontTx/>
              <a:buChar char="•"/>
            </a:pPr>
            <a:r>
              <a:rPr lang="en-US" sz="2800" dirty="0">
                <a:solidFill>
                  <a:srgbClr val="D60093"/>
                </a:solidFill>
                <a:effectLst>
                  <a:outerShdw blurRad="38100" dist="38100" dir="2700000" algn="tl">
                    <a:srgbClr val="C0C0C0"/>
                  </a:outerShdw>
                </a:effectLst>
                <a:latin typeface="Comic Sans MS" pitchFamily="66" charset="0"/>
              </a:rPr>
              <a:t>What are the weight values? </a:t>
            </a:r>
          </a:p>
        </p:txBody>
      </p:sp>
      <p:sp>
        <p:nvSpPr>
          <p:cNvPr id="182297" name="Text Box 25"/>
          <p:cNvSpPr txBox="1">
            <a:spLocks noChangeArrowheads="1"/>
          </p:cNvSpPr>
          <p:nvPr/>
        </p:nvSpPr>
        <p:spPr bwMode="auto">
          <a:xfrm>
            <a:off x="1143000" y="4953000"/>
            <a:ext cx="6858000" cy="523206"/>
          </a:xfrm>
          <a:prstGeom prst="rect">
            <a:avLst/>
          </a:prstGeom>
          <a:noFill/>
          <a:ln w="9525">
            <a:noFill/>
            <a:miter lim="800000"/>
            <a:headEnd/>
            <a:tailEnd/>
          </a:ln>
          <a:effectLst/>
        </p:spPr>
        <p:txBody>
          <a:bodyPr lIns="91425" tIns="45713" rIns="91425" bIns="45713">
            <a:spAutoFit/>
          </a:bodyPr>
          <a:lstStyle/>
          <a:p>
            <a:pPr>
              <a:spcBef>
                <a:spcPct val="50000"/>
              </a:spcBef>
              <a:buFontTx/>
              <a:buChar char="•"/>
            </a:pPr>
            <a:r>
              <a:rPr lang="en-US" sz="2800" dirty="0">
                <a:solidFill>
                  <a:srgbClr val="D60093"/>
                </a:solidFill>
                <a:effectLst>
                  <a:outerShdw blurRad="38100" dist="38100" dir="2700000" algn="tl">
                    <a:srgbClr val="C0C0C0"/>
                  </a:outerShdw>
                </a:effectLst>
                <a:latin typeface="Comic Sans MS" pitchFamily="66" charset="0"/>
              </a:rPr>
              <a:t>Initialize with random weight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2296"/>
                                        </p:tgtEl>
                                        <p:attrNameLst>
                                          <p:attrName>style.visibility</p:attrName>
                                        </p:attrNameLst>
                                      </p:cBhvr>
                                      <p:to>
                                        <p:strVal val="visible"/>
                                      </p:to>
                                    </p:set>
                                    <p:animEffect transition="in" filter="wipe(up)">
                                      <p:cBhvr>
                                        <p:cTn id="17" dur="500"/>
                                        <p:tgtEl>
                                          <p:spTgt spid="1822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2297"/>
                                        </p:tgtEl>
                                        <p:attrNameLst>
                                          <p:attrName>style.visibility</p:attrName>
                                        </p:attrNameLst>
                                      </p:cBhvr>
                                      <p:to>
                                        <p:strVal val="visible"/>
                                      </p:to>
                                    </p:set>
                                    <p:animEffect transition="in" filter="wipe(down)">
                                      <p:cBhvr>
                                        <p:cTn id="22" dur="500"/>
                                        <p:tgtEl>
                                          <p:spTgt spid="182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96" grpId="0" autoUpdateAnimBg="0"/>
      <p:bldP spid="182297"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p:cNvSpPr>
            <a:spLocks noGrp="1"/>
          </p:cNvSpPr>
          <p:nvPr>
            <p:ph type="sldNum" sz="quarter" idx="12"/>
          </p:nvPr>
        </p:nvSpPr>
        <p:spPr/>
        <p:txBody>
          <a:bodyPr/>
          <a:lstStyle/>
          <a:p>
            <a:fld id="{6DF00369-66F2-4741-8D3A-0B6731A68DE5}" type="slidenum">
              <a:rPr lang="he-IL"/>
              <a:pPr/>
              <a:t>83</a:t>
            </a:fld>
            <a:endParaRPr lang="en-US"/>
          </a:p>
        </p:txBody>
      </p:sp>
      <p:sp>
        <p:nvSpPr>
          <p:cNvPr id="181250" name="Rectangle 2"/>
          <p:cNvSpPr>
            <a:spLocks noGrp="1" noChangeArrowheads="1"/>
          </p:cNvSpPr>
          <p:nvPr>
            <p:ph type="title"/>
          </p:nvPr>
        </p:nvSpPr>
        <p:spPr>
          <a:xfrm>
            <a:off x="1165226" y="457201"/>
            <a:ext cx="7793038" cy="817563"/>
          </a:xfrm>
        </p:spPr>
        <p:txBody>
          <a:bodyPr/>
          <a:lstStyle/>
          <a:p>
            <a:r>
              <a:rPr lang="en-US" b="1"/>
              <a:t>Training Perceptrons</a:t>
            </a:r>
          </a:p>
        </p:txBody>
      </p:sp>
      <p:grpSp>
        <p:nvGrpSpPr>
          <p:cNvPr id="2" name="Group 3"/>
          <p:cNvGrpSpPr>
            <a:grpSpLocks/>
          </p:cNvGrpSpPr>
          <p:nvPr/>
        </p:nvGrpSpPr>
        <p:grpSpPr bwMode="auto">
          <a:xfrm>
            <a:off x="1447800" y="1371600"/>
            <a:ext cx="5105400" cy="2514600"/>
            <a:chOff x="3645" y="2550"/>
            <a:chExt cx="4815" cy="3000"/>
          </a:xfrm>
        </p:grpSpPr>
        <p:sp>
          <p:nvSpPr>
            <p:cNvPr id="181252" name="Oval 4"/>
            <p:cNvSpPr>
              <a:spLocks noChangeArrowheads="1"/>
            </p:cNvSpPr>
            <p:nvPr/>
          </p:nvSpPr>
          <p:spPr bwMode="auto">
            <a:xfrm>
              <a:off x="5865" y="3780"/>
              <a:ext cx="1380" cy="690"/>
            </a:xfrm>
            <a:prstGeom prst="ellipse">
              <a:avLst/>
            </a:prstGeom>
            <a:solidFill>
              <a:srgbClr val="FFFFFF"/>
            </a:solidFill>
            <a:ln w="9525">
              <a:solidFill>
                <a:srgbClr val="000000"/>
              </a:solidFill>
              <a:round/>
              <a:headEnd/>
              <a:tailEnd/>
            </a:ln>
          </p:spPr>
          <p:txBody>
            <a:bodyPr/>
            <a:lstStyle/>
            <a:p>
              <a:endParaRPr lang="en-US"/>
            </a:p>
          </p:txBody>
        </p:sp>
        <p:sp>
          <p:nvSpPr>
            <p:cNvPr id="181253" name="Text Box 5"/>
            <p:cNvSpPr txBox="1">
              <a:spLocks noChangeArrowheads="1"/>
            </p:cNvSpPr>
            <p:nvPr/>
          </p:nvSpPr>
          <p:spPr bwMode="auto">
            <a:xfrm>
              <a:off x="5955" y="3990"/>
              <a:ext cx="1200" cy="330"/>
            </a:xfrm>
            <a:prstGeom prst="rect">
              <a:avLst/>
            </a:prstGeom>
            <a:noFill/>
            <a:ln w="9525">
              <a:noFill/>
              <a:miter lim="800000"/>
              <a:headEnd/>
              <a:tailEnd/>
            </a:ln>
          </p:spPr>
          <p:txBody>
            <a:bodyPr/>
            <a:lstStyle/>
            <a:p>
              <a:pPr algn="ctr" eaLnBrk="0" hangingPunct="0"/>
              <a:r>
                <a:rPr lang="en-GB" b="1" dirty="0">
                  <a:solidFill>
                    <a:srgbClr val="D60093"/>
                  </a:solidFill>
                </a:rPr>
                <a:t>t = 0.0</a:t>
              </a:r>
            </a:p>
          </p:txBody>
        </p:sp>
        <p:sp>
          <p:nvSpPr>
            <p:cNvPr id="181254" name="Oval 6"/>
            <p:cNvSpPr>
              <a:spLocks noChangeArrowheads="1"/>
            </p:cNvSpPr>
            <p:nvPr/>
          </p:nvSpPr>
          <p:spPr bwMode="auto">
            <a:xfrm>
              <a:off x="3705" y="4860"/>
              <a:ext cx="1380" cy="690"/>
            </a:xfrm>
            <a:prstGeom prst="ellipse">
              <a:avLst/>
            </a:prstGeom>
            <a:solidFill>
              <a:srgbClr val="FFFFFF"/>
            </a:solidFill>
            <a:ln w="9525">
              <a:solidFill>
                <a:srgbClr val="000000"/>
              </a:solidFill>
              <a:round/>
              <a:headEnd/>
              <a:tailEnd/>
            </a:ln>
          </p:spPr>
          <p:txBody>
            <a:bodyPr/>
            <a:lstStyle/>
            <a:p>
              <a:endParaRPr lang="en-US"/>
            </a:p>
          </p:txBody>
        </p:sp>
        <p:sp>
          <p:nvSpPr>
            <p:cNvPr id="181255" name="Oval 7"/>
            <p:cNvSpPr>
              <a:spLocks noChangeArrowheads="1"/>
            </p:cNvSpPr>
            <p:nvPr/>
          </p:nvSpPr>
          <p:spPr bwMode="auto">
            <a:xfrm>
              <a:off x="3660" y="3705"/>
              <a:ext cx="1380" cy="690"/>
            </a:xfrm>
            <a:prstGeom prst="ellipse">
              <a:avLst/>
            </a:prstGeom>
            <a:solidFill>
              <a:srgbClr val="FFFFFF"/>
            </a:solidFill>
            <a:ln w="9525">
              <a:solidFill>
                <a:srgbClr val="000000"/>
              </a:solidFill>
              <a:round/>
              <a:headEnd/>
              <a:tailEnd/>
            </a:ln>
          </p:spPr>
          <p:txBody>
            <a:bodyPr/>
            <a:lstStyle/>
            <a:p>
              <a:endParaRPr lang="en-US"/>
            </a:p>
          </p:txBody>
        </p:sp>
        <p:sp>
          <p:nvSpPr>
            <p:cNvPr id="181256" name="Oval 8"/>
            <p:cNvSpPr>
              <a:spLocks noChangeArrowheads="1"/>
            </p:cNvSpPr>
            <p:nvPr/>
          </p:nvSpPr>
          <p:spPr bwMode="auto">
            <a:xfrm>
              <a:off x="3645" y="2550"/>
              <a:ext cx="1380" cy="690"/>
            </a:xfrm>
            <a:prstGeom prst="ellipse">
              <a:avLst/>
            </a:prstGeom>
            <a:solidFill>
              <a:srgbClr val="FFFFFF"/>
            </a:solidFill>
            <a:ln w="9525">
              <a:solidFill>
                <a:srgbClr val="000000"/>
              </a:solidFill>
              <a:round/>
              <a:headEnd/>
              <a:tailEnd/>
            </a:ln>
          </p:spPr>
          <p:txBody>
            <a:bodyPr/>
            <a:lstStyle/>
            <a:p>
              <a:endParaRPr lang="en-US"/>
            </a:p>
          </p:txBody>
        </p:sp>
        <p:sp>
          <p:nvSpPr>
            <p:cNvPr id="181257" name="Line 9"/>
            <p:cNvSpPr>
              <a:spLocks noChangeShapeType="1"/>
            </p:cNvSpPr>
            <p:nvPr/>
          </p:nvSpPr>
          <p:spPr bwMode="auto">
            <a:xfrm>
              <a:off x="5025" y="2895"/>
              <a:ext cx="1065" cy="990"/>
            </a:xfrm>
            <a:prstGeom prst="line">
              <a:avLst/>
            </a:prstGeom>
            <a:noFill/>
            <a:ln w="9525">
              <a:solidFill>
                <a:srgbClr val="000000"/>
              </a:solidFill>
              <a:round/>
              <a:headEnd/>
              <a:tailEnd type="triangle" w="med" len="med"/>
            </a:ln>
          </p:spPr>
          <p:txBody>
            <a:bodyPr/>
            <a:lstStyle/>
            <a:p>
              <a:endParaRPr lang="en-US"/>
            </a:p>
          </p:txBody>
        </p:sp>
        <p:sp>
          <p:nvSpPr>
            <p:cNvPr id="181258" name="Line 10"/>
            <p:cNvSpPr>
              <a:spLocks noChangeShapeType="1"/>
            </p:cNvSpPr>
            <p:nvPr/>
          </p:nvSpPr>
          <p:spPr bwMode="auto">
            <a:xfrm>
              <a:off x="5025" y="4065"/>
              <a:ext cx="870" cy="0"/>
            </a:xfrm>
            <a:prstGeom prst="line">
              <a:avLst/>
            </a:prstGeom>
            <a:noFill/>
            <a:ln w="9525">
              <a:solidFill>
                <a:srgbClr val="000000"/>
              </a:solidFill>
              <a:round/>
              <a:headEnd/>
              <a:tailEnd type="triangle" w="med" len="med"/>
            </a:ln>
          </p:spPr>
          <p:txBody>
            <a:bodyPr/>
            <a:lstStyle/>
            <a:p>
              <a:endParaRPr lang="en-US"/>
            </a:p>
          </p:txBody>
        </p:sp>
        <p:sp>
          <p:nvSpPr>
            <p:cNvPr id="181259" name="Line 11"/>
            <p:cNvSpPr>
              <a:spLocks noChangeShapeType="1"/>
            </p:cNvSpPr>
            <p:nvPr/>
          </p:nvSpPr>
          <p:spPr bwMode="auto">
            <a:xfrm flipV="1">
              <a:off x="5085" y="4395"/>
              <a:ext cx="1050" cy="780"/>
            </a:xfrm>
            <a:prstGeom prst="line">
              <a:avLst/>
            </a:prstGeom>
            <a:noFill/>
            <a:ln w="9525">
              <a:solidFill>
                <a:srgbClr val="000000"/>
              </a:solidFill>
              <a:round/>
              <a:headEnd/>
              <a:tailEnd type="triangle" w="med" len="med"/>
            </a:ln>
          </p:spPr>
          <p:txBody>
            <a:bodyPr/>
            <a:lstStyle/>
            <a:p>
              <a:endParaRPr lang="en-US"/>
            </a:p>
          </p:txBody>
        </p:sp>
        <p:sp>
          <p:nvSpPr>
            <p:cNvPr id="181260" name="Text Box 12"/>
            <p:cNvSpPr txBox="1">
              <a:spLocks noChangeArrowheads="1"/>
            </p:cNvSpPr>
            <p:nvPr/>
          </p:nvSpPr>
          <p:spPr bwMode="auto">
            <a:xfrm>
              <a:off x="3810" y="5070"/>
              <a:ext cx="1200" cy="405"/>
            </a:xfrm>
            <a:prstGeom prst="rect">
              <a:avLst/>
            </a:prstGeom>
            <a:noFill/>
            <a:ln w="9525">
              <a:noFill/>
              <a:miter lim="800000"/>
              <a:headEnd/>
              <a:tailEnd/>
            </a:ln>
          </p:spPr>
          <p:txBody>
            <a:bodyPr/>
            <a:lstStyle/>
            <a:p>
              <a:pPr algn="ctr" eaLnBrk="0" hangingPunct="0"/>
              <a:r>
                <a:rPr lang="en-GB" b="1" dirty="0"/>
                <a:t>y</a:t>
              </a:r>
              <a:endParaRPr lang="en-GB" b="1" dirty="0">
                <a:latin typeface="Times New Roman" pitchFamily="18" charset="0"/>
              </a:endParaRPr>
            </a:p>
          </p:txBody>
        </p:sp>
        <p:sp>
          <p:nvSpPr>
            <p:cNvPr id="181261" name="Text Box 13"/>
            <p:cNvSpPr txBox="1">
              <a:spLocks noChangeArrowheads="1"/>
            </p:cNvSpPr>
            <p:nvPr/>
          </p:nvSpPr>
          <p:spPr bwMode="auto">
            <a:xfrm>
              <a:off x="3750" y="3885"/>
              <a:ext cx="1200" cy="330"/>
            </a:xfrm>
            <a:prstGeom prst="rect">
              <a:avLst/>
            </a:prstGeom>
            <a:noFill/>
            <a:ln w="9525">
              <a:noFill/>
              <a:miter lim="800000"/>
              <a:headEnd/>
              <a:tailEnd/>
            </a:ln>
          </p:spPr>
          <p:txBody>
            <a:bodyPr/>
            <a:lstStyle/>
            <a:p>
              <a:pPr algn="ctr" eaLnBrk="0" hangingPunct="0"/>
              <a:r>
                <a:rPr lang="en-GB" b="1" dirty="0"/>
                <a:t>x</a:t>
              </a:r>
              <a:endParaRPr lang="en-GB" b="1" dirty="0">
                <a:latin typeface="Times New Roman" pitchFamily="18" charset="0"/>
              </a:endParaRPr>
            </a:p>
          </p:txBody>
        </p:sp>
        <p:sp>
          <p:nvSpPr>
            <p:cNvPr id="181262" name="Text Box 14"/>
            <p:cNvSpPr txBox="1">
              <a:spLocks noChangeArrowheads="1"/>
            </p:cNvSpPr>
            <p:nvPr/>
          </p:nvSpPr>
          <p:spPr bwMode="auto">
            <a:xfrm>
              <a:off x="3735" y="2730"/>
              <a:ext cx="1200" cy="330"/>
            </a:xfrm>
            <a:prstGeom prst="rect">
              <a:avLst/>
            </a:prstGeom>
            <a:noFill/>
            <a:ln w="9525">
              <a:noFill/>
              <a:miter lim="800000"/>
              <a:headEnd/>
              <a:tailEnd/>
            </a:ln>
          </p:spPr>
          <p:txBody>
            <a:bodyPr/>
            <a:lstStyle/>
            <a:p>
              <a:pPr algn="ctr" eaLnBrk="0" hangingPunct="0"/>
              <a:r>
                <a:rPr lang="en-GB" b="1" dirty="0"/>
                <a:t>-1</a:t>
              </a:r>
              <a:endParaRPr lang="en-GB" b="1" dirty="0">
                <a:latin typeface="Times New Roman" pitchFamily="18" charset="0"/>
              </a:endParaRPr>
            </a:p>
          </p:txBody>
        </p:sp>
        <p:sp>
          <p:nvSpPr>
            <p:cNvPr id="181263" name="Text Box 15"/>
            <p:cNvSpPr txBox="1">
              <a:spLocks noChangeArrowheads="1"/>
            </p:cNvSpPr>
            <p:nvPr/>
          </p:nvSpPr>
          <p:spPr bwMode="auto">
            <a:xfrm>
              <a:off x="5295" y="3075"/>
              <a:ext cx="1200" cy="330"/>
            </a:xfrm>
            <a:prstGeom prst="rect">
              <a:avLst/>
            </a:prstGeom>
            <a:noFill/>
            <a:ln w="9525">
              <a:noFill/>
              <a:miter lim="800000"/>
              <a:headEnd/>
              <a:tailEnd/>
            </a:ln>
          </p:spPr>
          <p:txBody>
            <a:bodyPr/>
            <a:lstStyle/>
            <a:p>
              <a:pPr algn="ctr" eaLnBrk="0" hangingPunct="0"/>
              <a:r>
                <a:rPr lang="en-GB" b="1" dirty="0"/>
                <a:t>W</a:t>
              </a:r>
              <a:r>
                <a:rPr lang="en-GB" b="1" baseline="-25000" dirty="0"/>
                <a:t>1</a:t>
              </a:r>
              <a:r>
                <a:rPr lang="en-GB" b="1" dirty="0"/>
                <a:t> = 0.3</a:t>
              </a:r>
            </a:p>
          </p:txBody>
        </p:sp>
        <p:sp>
          <p:nvSpPr>
            <p:cNvPr id="181264" name="Text Box 16"/>
            <p:cNvSpPr txBox="1">
              <a:spLocks noChangeArrowheads="1"/>
            </p:cNvSpPr>
            <p:nvPr/>
          </p:nvSpPr>
          <p:spPr bwMode="auto">
            <a:xfrm>
              <a:off x="4875" y="4020"/>
              <a:ext cx="1200" cy="330"/>
            </a:xfrm>
            <a:prstGeom prst="rect">
              <a:avLst/>
            </a:prstGeom>
            <a:noFill/>
            <a:ln w="9525">
              <a:noFill/>
              <a:miter lim="800000"/>
              <a:headEnd/>
              <a:tailEnd/>
            </a:ln>
          </p:spPr>
          <p:txBody>
            <a:bodyPr/>
            <a:lstStyle/>
            <a:p>
              <a:pPr algn="ctr" eaLnBrk="0" hangingPunct="0"/>
              <a:endParaRPr lang="en-GB" b="1" dirty="0">
                <a:latin typeface="Times New Roman" pitchFamily="18" charset="0"/>
              </a:endParaRPr>
            </a:p>
          </p:txBody>
        </p:sp>
        <p:sp>
          <p:nvSpPr>
            <p:cNvPr id="181265" name="Text Box 17"/>
            <p:cNvSpPr txBox="1">
              <a:spLocks noChangeArrowheads="1"/>
            </p:cNvSpPr>
            <p:nvPr/>
          </p:nvSpPr>
          <p:spPr bwMode="auto">
            <a:xfrm>
              <a:off x="5295" y="4740"/>
              <a:ext cx="1200" cy="330"/>
            </a:xfrm>
            <a:prstGeom prst="rect">
              <a:avLst/>
            </a:prstGeom>
            <a:noFill/>
            <a:ln w="9525">
              <a:noFill/>
              <a:miter lim="800000"/>
              <a:headEnd/>
              <a:tailEnd/>
            </a:ln>
          </p:spPr>
          <p:txBody>
            <a:bodyPr/>
            <a:lstStyle/>
            <a:p>
              <a:pPr algn="ctr" eaLnBrk="0" hangingPunct="0"/>
              <a:r>
                <a:rPr lang="en-GB" b="1" dirty="0"/>
                <a:t>W</a:t>
              </a:r>
              <a:r>
                <a:rPr lang="en-GB" b="1" baseline="-25000" dirty="0"/>
                <a:t>3</a:t>
              </a:r>
              <a:r>
                <a:rPr lang="en-GB" b="1" dirty="0"/>
                <a:t> =-0.4</a:t>
              </a:r>
            </a:p>
          </p:txBody>
        </p:sp>
        <p:sp>
          <p:nvSpPr>
            <p:cNvPr id="181266" name="Line 18"/>
            <p:cNvSpPr>
              <a:spLocks noChangeShapeType="1"/>
            </p:cNvSpPr>
            <p:nvPr/>
          </p:nvSpPr>
          <p:spPr bwMode="auto">
            <a:xfrm>
              <a:off x="7245" y="4125"/>
              <a:ext cx="1215" cy="0"/>
            </a:xfrm>
            <a:prstGeom prst="line">
              <a:avLst/>
            </a:prstGeom>
            <a:noFill/>
            <a:ln w="9525">
              <a:solidFill>
                <a:srgbClr val="000000"/>
              </a:solidFill>
              <a:round/>
              <a:headEnd/>
              <a:tailEnd type="triangle" w="med" len="med"/>
            </a:ln>
          </p:spPr>
          <p:txBody>
            <a:bodyPr/>
            <a:lstStyle/>
            <a:p>
              <a:endParaRPr lang="en-US"/>
            </a:p>
          </p:txBody>
        </p:sp>
        <p:sp>
          <p:nvSpPr>
            <p:cNvPr id="181267" name="Text Box 19"/>
            <p:cNvSpPr txBox="1">
              <a:spLocks noChangeArrowheads="1"/>
            </p:cNvSpPr>
            <p:nvPr/>
          </p:nvSpPr>
          <p:spPr bwMode="auto">
            <a:xfrm>
              <a:off x="4785" y="4050"/>
              <a:ext cx="1200" cy="330"/>
            </a:xfrm>
            <a:prstGeom prst="rect">
              <a:avLst/>
            </a:prstGeom>
            <a:noFill/>
            <a:ln w="9525">
              <a:noFill/>
              <a:miter lim="800000"/>
              <a:headEnd/>
              <a:tailEnd/>
            </a:ln>
          </p:spPr>
          <p:txBody>
            <a:bodyPr/>
            <a:lstStyle/>
            <a:p>
              <a:pPr algn="ctr" eaLnBrk="0" hangingPunct="0"/>
              <a:r>
                <a:rPr lang="en-GB" b="1" dirty="0"/>
                <a:t>W</a:t>
              </a:r>
              <a:r>
                <a:rPr lang="en-GB" b="1" baseline="-25000" dirty="0"/>
                <a:t>2</a:t>
              </a:r>
              <a:r>
                <a:rPr lang="en-GB" b="1" dirty="0"/>
                <a:t> = 0.5</a:t>
              </a:r>
            </a:p>
          </p:txBody>
        </p:sp>
      </p:grpSp>
      <p:graphicFrame>
        <p:nvGraphicFramePr>
          <p:cNvPr id="181268" name="Object 20"/>
          <p:cNvGraphicFramePr>
            <a:graphicFrameLocks noChangeAspect="1"/>
          </p:cNvGraphicFramePr>
          <p:nvPr/>
        </p:nvGraphicFramePr>
        <p:xfrm>
          <a:off x="512764" y="4038600"/>
          <a:ext cx="7546975" cy="2324100"/>
        </p:xfrm>
        <a:graphic>
          <a:graphicData uri="http://schemas.openxmlformats.org/presentationml/2006/ole">
            <p:oleObj spid="_x0000_s1026" name="Document" r:id="rId3" imgW="7848685" imgH="2330737" progId="Word.Document.8">
              <p:embed/>
            </p:oleObj>
          </a:graphicData>
        </a:graphic>
      </p:graphicFrame>
      <p:sp>
        <p:nvSpPr>
          <p:cNvPr id="181269" name="Text Box 21"/>
          <p:cNvSpPr txBox="1">
            <a:spLocks noChangeArrowheads="1"/>
          </p:cNvSpPr>
          <p:nvPr/>
        </p:nvSpPr>
        <p:spPr bwMode="auto">
          <a:xfrm>
            <a:off x="7162801" y="1371601"/>
            <a:ext cx="1293813" cy="1948212"/>
          </a:xfrm>
          <a:prstGeom prst="rect">
            <a:avLst/>
          </a:prstGeom>
          <a:noFill/>
          <a:ln w="9525">
            <a:noFill/>
            <a:miter lim="800000"/>
            <a:headEnd/>
            <a:tailEnd/>
          </a:ln>
          <a:effectLst/>
        </p:spPr>
        <p:txBody>
          <a:bodyPr lIns="91425" tIns="45713" rIns="91425" bIns="45713">
            <a:spAutoFit/>
          </a:bodyPr>
          <a:lstStyle/>
          <a:p>
            <a:pPr>
              <a:lnSpc>
                <a:spcPct val="70000"/>
              </a:lnSpc>
              <a:spcBef>
                <a:spcPct val="50000"/>
              </a:spcBef>
            </a:pPr>
            <a:r>
              <a:rPr lang="en-US" b="1" dirty="0"/>
              <a:t>For AND</a:t>
            </a:r>
            <a:endParaRPr lang="en-US" dirty="0"/>
          </a:p>
          <a:p>
            <a:pPr>
              <a:lnSpc>
                <a:spcPct val="70000"/>
              </a:lnSpc>
              <a:spcBef>
                <a:spcPct val="50000"/>
              </a:spcBef>
            </a:pPr>
            <a:r>
              <a:rPr lang="en-US" dirty="0"/>
              <a:t>A B Output</a:t>
            </a:r>
          </a:p>
          <a:p>
            <a:pPr>
              <a:lnSpc>
                <a:spcPct val="70000"/>
              </a:lnSpc>
              <a:spcBef>
                <a:spcPct val="50000"/>
              </a:spcBef>
            </a:pPr>
            <a:r>
              <a:rPr lang="en-US" dirty="0"/>
              <a:t>0 0     0</a:t>
            </a:r>
          </a:p>
          <a:p>
            <a:pPr>
              <a:lnSpc>
                <a:spcPct val="70000"/>
              </a:lnSpc>
              <a:spcBef>
                <a:spcPct val="50000"/>
              </a:spcBef>
            </a:pPr>
            <a:r>
              <a:rPr lang="en-US" dirty="0"/>
              <a:t>0 1     0</a:t>
            </a:r>
          </a:p>
          <a:p>
            <a:pPr>
              <a:lnSpc>
                <a:spcPct val="70000"/>
              </a:lnSpc>
              <a:spcBef>
                <a:spcPct val="50000"/>
              </a:spcBef>
            </a:pPr>
            <a:r>
              <a:rPr lang="en-US" dirty="0"/>
              <a:t>1 0     0</a:t>
            </a:r>
          </a:p>
          <a:p>
            <a:pPr>
              <a:lnSpc>
                <a:spcPct val="70000"/>
              </a:lnSpc>
              <a:spcBef>
                <a:spcPct val="50000"/>
              </a:spcBef>
            </a:pPr>
            <a:r>
              <a:rPr lang="en-US" dirty="0"/>
              <a:t>1 1     1</a:t>
            </a:r>
          </a:p>
        </p:txBody>
      </p:sp>
      <p:sp>
        <p:nvSpPr>
          <p:cNvPr id="181270" name="Line 22"/>
          <p:cNvSpPr>
            <a:spLocks noChangeShapeType="1"/>
          </p:cNvSpPr>
          <p:nvPr/>
        </p:nvSpPr>
        <p:spPr bwMode="auto">
          <a:xfrm>
            <a:off x="7162800" y="2019300"/>
            <a:ext cx="1219200" cy="0"/>
          </a:xfrm>
          <a:prstGeom prst="line">
            <a:avLst/>
          </a:prstGeom>
          <a:noFill/>
          <a:ln w="9525">
            <a:solidFill>
              <a:schemeClr val="tx1"/>
            </a:solidFill>
            <a:miter lim="800000"/>
            <a:headEnd/>
            <a:tailEnd/>
          </a:ln>
          <a:effectLst/>
        </p:spPr>
        <p:txBody>
          <a:bodyPr wrap="none" lIns="91425" tIns="45713" rIns="91425" bIns="45713" anchor="ctr"/>
          <a:lstStyle/>
          <a:p>
            <a:endParaRPr lang="en-US"/>
          </a:p>
        </p:txBody>
      </p:sp>
      <p:sp>
        <p:nvSpPr>
          <p:cNvPr id="181271" name="Line 23"/>
          <p:cNvSpPr>
            <a:spLocks noChangeShapeType="1"/>
          </p:cNvSpPr>
          <p:nvPr/>
        </p:nvSpPr>
        <p:spPr bwMode="auto">
          <a:xfrm>
            <a:off x="7645400" y="1752600"/>
            <a:ext cx="0" cy="1600200"/>
          </a:xfrm>
          <a:prstGeom prst="line">
            <a:avLst/>
          </a:prstGeom>
          <a:noFill/>
          <a:ln w="9525">
            <a:solidFill>
              <a:schemeClr val="tx1"/>
            </a:solidFill>
            <a:miter lim="800000"/>
            <a:headEnd/>
            <a:tailEnd/>
          </a:ln>
          <a:effectLst/>
        </p:spPr>
        <p:txBody>
          <a:bodyPr wrap="none" lIns="91425" tIns="45713" rIns="91425" bIns="45713"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1268"/>
                                        </p:tgtEl>
                                        <p:attrNameLst>
                                          <p:attrName>style.visibility</p:attrName>
                                        </p:attrNameLst>
                                      </p:cBhvr>
                                      <p:to>
                                        <p:strVal val="visible"/>
                                      </p:to>
                                    </p:set>
                                    <p:animEffect transition="in" filter="dissolve">
                                      <p:cBhvr>
                                        <p:cTn id="12" dur="500"/>
                                        <p:tgtEl>
                                          <p:spTgt spid="18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98F4A237-58DC-4CB8-A92A-C7FDFBDB682E}" type="slidenum">
              <a:rPr lang="en-US" smtClean="0"/>
              <a:pPr/>
              <a:t>84</a:t>
            </a:fld>
            <a:endParaRPr lang="en-US"/>
          </a:p>
        </p:txBody>
      </p:sp>
      <p:pic>
        <p:nvPicPr>
          <p:cNvPr id="139266" name="Picture 2"/>
          <p:cNvPicPr>
            <a:picLocks noGrp="1" noChangeAspect="1" noChangeArrowheads="1"/>
          </p:cNvPicPr>
          <p:nvPr>
            <p:ph idx="1"/>
          </p:nvPr>
        </p:nvPicPr>
        <p:blipFill>
          <a:blip r:embed="rId2"/>
          <a:srcRect/>
          <a:stretch>
            <a:fillRect/>
          </a:stretch>
        </p:blipFill>
        <p:spPr bwMode="auto">
          <a:xfrm>
            <a:off x="508001" y="1599903"/>
            <a:ext cx="8229599" cy="45258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0" dirty="0"/>
              <a:t>Stochastic Learning</a:t>
            </a:r>
            <a:br>
              <a:rPr lang="en-US" sz="5300" dirty="0"/>
            </a:br>
            <a:endParaRPr lang="en-US" dirty="0"/>
          </a:p>
        </p:txBody>
      </p:sp>
      <p:sp>
        <p:nvSpPr>
          <p:cNvPr id="3" name="Content Placeholder 2"/>
          <p:cNvSpPr>
            <a:spLocks noGrp="1"/>
          </p:cNvSpPr>
          <p:nvPr>
            <p:ph idx="1"/>
          </p:nvPr>
        </p:nvSpPr>
        <p:spPr/>
        <p:txBody>
          <a:bodyPr/>
          <a:lstStyle/>
          <a:p>
            <a:r>
              <a:rPr lang="en-US" dirty="0" smtClean="0"/>
              <a:t>Weights </a:t>
            </a:r>
            <a:r>
              <a:rPr lang="en-US" dirty="0"/>
              <a:t>are </a:t>
            </a:r>
            <a:r>
              <a:rPr lang="en-US" dirty="0">
                <a:solidFill>
                  <a:srgbClr val="FF0000"/>
                </a:solidFill>
              </a:rPr>
              <a:t>adjusted in probabilistic  fashion</a:t>
            </a:r>
          </a:p>
          <a:p>
            <a:r>
              <a:rPr lang="en-US" dirty="0">
                <a:solidFill>
                  <a:srgbClr val="FF0000"/>
                </a:solidFill>
              </a:rPr>
              <a:t>Learning mechanism is employed by Boltzmann and Cauchy machines.</a:t>
            </a:r>
          </a:p>
          <a:p>
            <a:endParaRPr lang="en-US" dirty="0"/>
          </a:p>
        </p:txBody>
      </p:sp>
      <p:sp>
        <p:nvSpPr>
          <p:cNvPr id="4" name="Date Placeholder 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5" name="Slide Number Placeholder 4"/>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85</a:t>
            </a:fld>
            <a:r>
              <a:rPr lang="en-IN" spc="-10" dirty="0"/>
              <a:t> /</a:t>
            </a:r>
            <a:r>
              <a:rPr lang="en-IN" spc="-138" dirty="0"/>
              <a:t> </a:t>
            </a:r>
            <a:r>
              <a:rPr lang="en-IN" spc="-10" dirty="0"/>
              <a:t>20</a:t>
            </a:r>
            <a:endParaRPr lang="en-IN" spc="-10" dirty="0"/>
          </a:p>
        </p:txBody>
      </p:sp>
    </p:spTree>
    <p:extLst>
      <p:ext uri="{BB962C8B-B14F-4D97-AF65-F5344CB8AC3E}">
        <p14:creationId xmlns="" xmlns:p14="http://schemas.microsoft.com/office/powerpoint/2010/main" val="21269226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90"/>
            <a:ext cx="8229600" cy="896113"/>
          </a:xfrm>
        </p:spPr>
        <p:txBody>
          <a:bodyPr/>
          <a:lstStyle/>
          <a:p>
            <a:r>
              <a:rPr lang="en-US" dirty="0" smtClean="0"/>
              <a:t>Hebbian Learning</a:t>
            </a:r>
            <a:endParaRPr lang="en-US" dirty="0"/>
          </a:p>
        </p:txBody>
      </p:sp>
      <p:sp>
        <p:nvSpPr>
          <p:cNvPr id="3" name="Content Placeholder 2"/>
          <p:cNvSpPr>
            <a:spLocks noGrp="1"/>
          </p:cNvSpPr>
          <p:nvPr>
            <p:ph idx="1"/>
          </p:nvPr>
        </p:nvSpPr>
        <p:spPr>
          <a:xfrm>
            <a:off x="457200" y="1828801"/>
            <a:ext cx="8229600" cy="4495800"/>
          </a:xfrm>
        </p:spPr>
        <p:txBody>
          <a:bodyPr/>
          <a:lstStyle/>
          <a:p>
            <a:r>
              <a:rPr lang="en-US" dirty="0" smtClean="0"/>
              <a:t>Proposed by </a:t>
            </a:r>
            <a:r>
              <a:rPr lang="en-US" dirty="0" smtClean="0">
                <a:solidFill>
                  <a:srgbClr val="FF0000"/>
                </a:solidFill>
              </a:rPr>
              <a:t>Hebb </a:t>
            </a:r>
            <a:r>
              <a:rPr lang="en-US" dirty="0" smtClean="0"/>
              <a:t>and is based on </a:t>
            </a:r>
            <a:r>
              <a:rPr lang="en-US" dirty="0" smtClean="0">
                <a:solidFill>
                  <a:srgbClr val="FF0000"/>
                </a:solidFill>
              </a:rPr>
              <a:t>correlative weight adjustment</a:t>
            </a:r>
          </a:p>
          <a:p>
            <a:r>
              <a:rPr lang="en-US" dirty="0" smtClean="0"/>
              <a:t>Oldest and </a:t>
            </a:r>
            <a:r>
              <a:rPr lang="en-US" dirty="0" smtClean="0">
                <a:solidFill>
                  <a:srgbClr val="FF0000"/>
                </a:solidFill>
              </a:rPr>
              <a:t>inspired by biology</a:t>
            </a:r>
          </a:p>
          <a:p>
            <a:r>
              <a:rPr lang="en-US" dirty="0" smtClean="0"/>
              <a:t>In this I/P-O/P  patterns pairs (Xi,Yi) are associated  by </a:t>
            </a:r>
            <a:r>
              <a:rPr lang="en-US" dirty="0" smtClean="0">
                <a:solidFill>
                  <a:srgbClr val="FF0000"/>
                </a:solidFill>
              </a:rPr>
              <a:t>weight matrix W, Known as Correlation Matrix</a:t>
            </a:r>
          </a:p>
          <a:p>
            <a:r>
              <a:rPr lang="en-US" dirty="0" smtClean="0"/>
              <a:t>It is compute as W= </a:t>
            </a:r>
            <a:r>
              <a:rPr lang="en-IN" sz="2700" dirty="0"/>
              <a:t>∑X</a:t>
            </a:r>
            <a:r>
              <a:rPr lang="en-IN" sz="2700" baseline="-25000" dirty="0"/>
              <a:t>i</a:t>
            </a:r>
            <a:r>
              <a:rPr lang="en-IN" sz="2700" dirty="0"/>
              <a:t>.Y</a:t>
            </a:r>
            <a:r>
              <a:rPr lang="en-IN" sz="2700" baseline="-25000" dirty="0"/>
              <a:t>i </a:t>
            </a:r>
            <a:r>
              <a:rPr lang="az-Cyrl-AZ" sz="2700" baseline="30000" dirty="0"/>
              <a:t>Т</a:t>
            </a:r>
            <a:r>
              <a:rPr lang="en-IN" sz="2700" dirty="0"/>
              <a:t>. </a:t>
            </a:r>
          </a:p>
          <a:p>
            <a:r>
              <a:rPr lang="en-IN" sz="2700" dirty="0"/>
              <a:t>Y</a:t>
            </a:r>
            <a:r>
              <a:rPr lang="en-IN" sz="2700" baseline="-25000" dirty="0"/>
              <a:t>i</a:t>
            </a:r>
            <a:r>
              <a:rPr lang="en-IN" sz="2700" dirty="0"/>
              <a:t> </a:t>
            </a:r>
            <a:r>
              <a:rPr lang="en-IN" sz="2700" baseline="30000" dirty="0"/>
              <a:t>T </a:t>
            </a:r>
            <a:r>
              <a:rPr lang="en-US" sz="2000" spc="-151" dirty="0"/>
              <a:t>is the Transpose of the </a:t>
            </a:r>
            <a:r>
              <a:rPr lang="en-IN" sz="2000" dirty="0"/>
              <a:t>Y</a:t>
            </a:r>
            <a:r>
              <a:rPr lang="en-IN" sz="2000" baseline="-25000" dirty="0"/>
              <a:t>i</a:t>
            </a:r>
            <a:endParaRPr lang="en-US" sz="2000" spc="-151" dirty="0"/>
          </a:p>
          <a:p>
            <a:pPr marL="0" indent="0">
              <a:buNone/>
            </a:pPr>
            <a:endParaRPr lang="en-US" sz="2000" spc="-151" dirty="0"/>
          </a:p>
        </p:txBody>
      </p:sp>
      <p:sp>
        <p:nvSpPr>
          <p:cNvPr id="4" name="Date Placeholder 3"/>
          <p:cNvSpPr>
            <a:spLocks noGrp="1"/>
          </p:cNvSpPr>
          <p:nvPr>
            <p:ph type="dt" sz="half" idx="10"/>
          </p:nvPr>
        </p:nvSpPr>
        <p:spPr/>
        <p:txBody>
          <a:bodyPr/>
          <a:lstStyle/>
          <a:p>
            <a:pPr marL="25178">
              <a:spcBef>
                <a:spcPts val="138"/>
              </a:spcBef>
            </a:pPr>
            <a:r>
              <a:rPr lang="en-US" spc="-10" dirty="0"/>
              <a:t>27.03.2018</a:t>
            </a:r>
            <a:endParaRPr lang="en-US" spc="-10" dirty="0"/>
          </a:p>
        </p:txBody>
      </p:sp>
      <p:sp>
        <p:nvSpPr>
          <p:cNvPr id="5" name="Slide Number Placeholder 4"/>
          <p:cNvSpPr>
            <a:spLocks noGrp="1"/>
          </p:cNvSpPr>
          <p:nvPr>
            <p:ph type="sldNum" sz="quarter" idx="12"/>
          </p:nvPr>
        </p:nvSpPr>
        <p:spPr/>
        <p:txBody>
          <a:bodyPr/>
          <a:lstStyle/>
          <a:p>
            <a:pPr marL="75533">
              <a:spcBef>
                <a:spcPts val="138"/>
              </a:spcBef>
            </a:pPr>
            <a:fld id="{81D60167-4931-47E6-BA6A-407CBD079E47}" type="slidenum">
              <a:rPr lang="en-IN" spc="-10"/>
              <a:pPr marL="75533">
                <a:spcBef>
                  <a:spcPts val="138"/>
                </a:spcBef>
              </a:pPr>
              <a:t>86</a:t>
            </a:fld>
            <a:r>
              <a:rPr lang="en-IN" spc="-10" dirty="0"/>
              <a:t> /</a:t>
            </a:r>
            <a:r>
              <a:rPr lang="en-IN" spc="-138" dirty="0"/>
              <a:t> </a:t>
            </a:r>
            <a:r>
              <a:rPr lang="en-IN" spc="-10" dirty="0"/>
              <a:t>20</a:t>
            </a:r>
            <a:endParaRPr lang="en-IN" spc="-10" dirty="0"/>
          </a:p>
        </p:txBody>
      </p:sp>
    </p:spTree>
    <p:extLst>
      <p:ext uri="{BB962C8B-B14F-4D97-AF65-F5344CB8AC3E}">
        <p14:creationId xmlns="" xmlns:p14="http://schemas.microsoft.com/office/powerpoint/2010/main" val="30130685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4"/>
          <p:cNvSpPr>
            <a:spLocks noGrp="1"/>
          </p:cNvSpPr>
          <p:nvPr>
            <p:ph type="sldNum" sz="quarter" idx="11"/>
          </p:nvPr>
        </p:nvSpPr>
        <p:spPr>
          <a:noFill/>
        </p:spPr>
        <p:txBody>
          <a:bodyPr/>
          <a:lstStyle/>
          <a:p>
            <a:fld id="{83AAA20A-690C-4863-A283-371CE1A861DF}" type="slidenum">
              <a:rPr lang="tr-TR" smtClean="0"/>
              <a:pPr/>
              <a:t>87</a:t>
            </a:fld>
            <a:endParaRPr lang="tr-TR" smtClean="0"/>
          </a:p>
        </p:txBody>
      </p:sp>
      <p:sp>
        <p:nvSpPr>
          <p:cNvPr id="10243" name="Rectangle 2"/>
          <p:cNvSpPr>
            <a:spLocks noGrp="1" noChangeArrowheads="1"/>
          </p:cNvSpPr>
          <p:nvPr>
            <p:ph type="title"/>
          </p:nvPr>
        </p:nvSpPr>
        <p:spPr/>
        <p:txBody>
          <a:bodyPr/>
          <a:lstStyle/>
          <a:p>
            <a:pPr eaLnBrk="1" hangingPunct="1"/>
            <a:r>
              <a:rPr lang="tr-TR" smtClean="0"/>
              <a:t>What is Machine Learning?</a:t>
            </a:r>
          </a:p>
        </p:txBody>
      </p:sp>
      <p:sp>
        <p:nvSpPr>
          <p:cNvPr id="107523" name="Rectangle 3"/>
          <p:cNvSpPr>
            <a:spLocks noGrp="1" noChangeArrowheads="1"/>
          </p:cNvSpPr>
          <p:nvPr>
            <p:ph type="body" idx="1"/>
          </p:nvPr>
        </p:nvSpPr>
        <p:spPr>
          <a:xfrm>
            <a:off x="457200" y="1285876"/>
            <a:ext cx="8229600" cy="4581525"/>
          </a:xfrm>
        </p:spPr>
        <p:txBody>
          <a:bodyPr>
            <a:normAutofit fontScale="85000" lnSpcReduction="20000"/>
          </a:bodyPr>
          <a:lstStyle/>
          <a:p>
            <a:pPr eaLnBrk="1" hangingPunct="1">
              <a:defRPr/>
            </a:pPr>
            <a:endParaRPr lang="en-US" dirty="0" smtClean="0"/>
          </a:p>
          <a:p>
            <a:pPr eaLnBrk="1" hangingPunct="1">
              <a:defRPr/>
            </a:pPr>
            <a:r>
              <a:rPr lang="en-US" dirty="0" smtClean="0"/>
              <a:t>Machine Learning</a:t>
            </a:r>
          </a:p>
          <a:p>
            <a:pPr lvl="1" eaLnBrk="1" hangingPunct="1">
              <a:defRPr/>
            </a:pPr>
            <a:r>
              <a:rPr lang="en-US" dirty="0" smtClean="0">
                <a:ea typeface="+mn-ea"/>
                <a:cs typeface="+mn-cs"/>
              </a:rPr>
              <a:t>Study of algorithms that</a:t>
            </a:r>
          </a:p>
          <a:p>
            <a:pPr lvl="1" eaLnBrk="1" hangingPunct="1">
              <a:defRPr/>
            </a:pPr>
            <a:r>
              <a:rPr lang="en-US" dirty="0" smtClean="0">
                <a:ea typeface="+mn-ea"/>
                <a:cs typeface="+mn-cs"/>
              </a:rPr>
              <a:t>improve their performance</a:t>
            </a:r>
          </a:p>
          <a:p>
            <a:pPr lvl="1" eaLnBrk="1" hangingPunct="1">
              <a:defRPr/>
            </a:pPr>
            <a:r>
              <a:rPr lang="en-US" dirty="0" smtClean="0">
                <a:ea typeface="+mn-ea"/>
                <a:cs typeface="+mn-cs"/>
              </a:rPr>
              <a:t>at some task</a:t>
            </a:r>
          </a:p>
          <a:p>
            <a:pPr lvl="1" eaLnBrk="1" hangingPunct="1">
              <a:defRPr/>
            </a:pPr>
            <a:r>
              <a:rPr lang="en-US" dirty="0" smtClean="0">
                <a:ea typeface="+mn-ea"/>
                <a:cs typeface="+mn-cs"/>
              </a:rPr>
              <a:t>with experience</a:t>
            </a:r>
          </a:p>
          <a:p>
            <a:pPr eaLnBrk="1" hangingPunct="1">
              <a:defRPr/>
            </a:pPr>
            <a:r>
              <a:rPr lang="tr-TR" dirty="0" smtClean="0"/>
              <a:t>Optimize a performance criterion using example data or past experience.</a:t>
            </a:r>
          </a:p>
          <a:p>
            <a:pPr eaLnBrk="1" hangingPunct="1">
              <a:defRPr/>
            </a:pPr>
            <a:r>
              <a:rPr lang="tr-TR" dirty="0" smtClean="0"/>
              <a:t>Role of Statistics: Inference from a sample</a:t>
            </a:r>
          </a:p>
          <a:p>
            <a:pPr eaLnBrk="1" hangingPunct="1">
              <a:defRPr/>
            </a:pPr>
            <a:r>
              <a:rPr lang="tr-TR" dirty="0" smtClean="0"/>
              <a:t>Role of Computer science: Efficient algorithms to</a:t>
            </a:r>
          </a:p>
          <a:p>
            <a:pPr lvl="1" eaLnBrk="1" hangingPunct="1">
              <a:defRPr/>
            </a:pPr>
            <a:r>
              <a:rPr lang="tr-TR" sz="2400" dirty="0"/>
              <a:t>Solve the optimization problem</a:t>
            </a:r>
          </a:p>
          <a:p>
            <a:pPr lvl="1" eaLnBrk="1" hangingPunct="1">
              <a:defRPr/>
            </a:pPr>
            <a:r>
              <a:rPr lang="tr-TR" sz="2400" dirty="0"/>
              <a:t>Representing and evaluating the model for inference</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1" y="457201"/>
            <a:ext cx="8258175" cy="757238"/>
          </a:xfrm>
        </p:spPr>
        <p:txBody>
          <a:bodyPr>
            <a:normAutofit fontScale="90000"/>
          </a:bodyPr>
          <a:lstStyle/>
          <a:p>
            <a:pPr eaLnBrk="1" hangingPunct="1"/>
            <a:r>
              <a:rPr lang="en-US" smtClean="0">
                <a:solidFill>
                  <a:schemeClr val="tx1"/>
                </a:solidFill>
              </a:rPr>
              <a:t>Growth of Machine Learning</a:t>
            </a:r>
          </a:p>
        </p:txBody>
      </p:sp>
      <p:sp>
        <p:nvSpPr>
          <p:cNvPr id="3" name="Content Placeholder 2"/>
          <p:cNvSpPr>
            <a:spLocks noGrp="1"/>
          </p:cNvSpPr>
          <p:nvPr>
            <p:ph idx="1"/>
          </p:nvPr>
        </p:nvSpPr>
        <p:spPr>
          <a:xfrm>
            <a:off x="0" y="1357314"/>
            <a:ext cx="9144000" cy="4510087"/>
          </a:xfrm>
        </p:spPr>
        <p:txBody>
          <a:bodyPr>
            <a:normAutofit fontScale="77500" lnSpcReduction="20000"/>
          </a:bodyPr>
          <a:lstStyle/>
          <a:p>
            <a:pPr eaLnBrk="1" hangingPunct="1">
              <a:defRPr/>
            </a:pPr>
            <a:r>
              <a:rPr lang="en-US" sz="2000" dirty="0"/>
              <a:t>Machine learning is preferred approach to</a:t>
            </a:r>
          </a:p>
          <a:p>
            <a:pPr lvl="1" eaLnBrk="1" hangingPunct="1">
              <a:defRPr/>
            </a:pPr>
            <a:r>
              <a:rPr lang="en-US" dirty="0" smtClean="0">
                <a:ea typeface="+mn-ea"/>
                <a:cs typeface="+mn-cs"/>
              </a:rPr>
              <a:t>Speech recognition, Natural language processing</a:t>
            </a:r>
          </a:p>
          <a:p>
            <a:pPr lvl="1" eaLnBrk="1" hangingPunct="1">
              <a:defRPr/>
            </a:pPr>
            <a:r>
              <a:rPr lang="en-US" dirty="0" smtClean="0">
                <a:ea typeface="+mn-ea"/>
                <a:cs typeface="+mn-cs"/>
              </a:rPr>
              <a:t>Computer vision</a:t>
            </a:r>
          </a:p>
          <a:p>
            <a:pPr lvl="1" eaLnBrk="1" hangingPunct="1">
              <a:defRPr/>
            </a:pPr>
            <a:r>
              <a:rPr lang="en-US" dirty="0" smtClean="0">
                <a:ea typeface="+mn-ea"/>
                <a:cs typeface="+mn-cs"/>
              </a:rPr>
              <a:t>Medical outcomes analysis</a:t>
            </a:r>
          </a:p>
          <a:p>
            <a:pPr lvl="1" eaLnBrk="1" hangingPunct="1">
              <a:defRPr/>
            </a:pPr>
            <a:r>
              <a:rPr lang="en-US" dirty="0" smtClean="0">
                <a:ea typeface="+mn-ea"/>
                <a:cs typeface="+mn-cs"/>
              </a:rPr>
              <a:t>Robot control</a:t>
            </a:r>
          </a:p>
          <a:p>
            <a:pPr lvl="1" eaLnBrk="1" hangingPunct="1">
              <a:defRPr/>
            </a:pPr>
            <a:r>
              <a:rPr lang="en-US" dirty="0" smtClean="0">
                <a:ea typeface="+mn-ea"/>
                <a:cs typeface="+mn-cs"/>
              </a:rPr>
              <a:t>Computational biology</a:t>
            </a:r>
          </a:p>
          <a:p>
            <a:pPr eaLnBrk="1" hangingPunct="1">
              <a:defRPr/>
            </a:pPr>
            <a:r>
              <a:rPr lang="en-US" sz="2000" dirty="0"/>
              <a:t>This trend is accelerating</a:t>
            </a:r>
          </a:p>
          <a:p>
            <a:pPr lvl="1" eaLnBrk="1" hangingPunct="1">
              <a:defRPr/>
            </a:pPr>
            <a:r>
              <a:rPr lang="en-US" dirty="0" smtClean="0">
                <a:ea typeface="+mn-ea"/>
                <a:cs typeface="+mn-cs"/>
              </a:rPr>
              <a:t>Improved machine learning algorithms</a:t>
            </a:r>
          </a:p>
          <a:p>
            <a:pPr lvl="1" eaLnBrk="1" hangingPunct="1">
              <a:defRPr/>
            </a:pPr>
            <a:r>
              <a:rPr lang="en-US" dirty="0" smtClean="0">
                <a:ea typeface="+mn-ea"/>
                <a:cs typeface="+mn-cs"/>
              </a:rPr>
              <a:t>Improved data capture, networking, faster computers</a:t>
            </a:r>
          </a:p>
          <a:p>
            <a:pPr lvl="1" eaLnBrk="1" hangingPunct="1">
              <a:defRPr/>
            </a:pPr>
            <a:r>
              <a:rPr lang="en-US" dirty="0" smtClean="0">
                <a:ea typeface="+mn-ea"/>
                <a:cs typeface="+mn-cs"/>
              </a:rPr>
              <a:t>Software too complex to write by hand</a:t>
            </a:r>
          </a:p>
          <a:p>
            <a:pPr lvl="1" eaLnBrk="1" hangingPunct="1">
              <a:defRPr/>
            </a:pPr>
            <a:r>
              <a:rPr lang="en-US" dirty="0" smtClean="0">
                <a:ea typeface="+mn-ea"/>
                <a:cs typeface="+mn-cs"/>
              </a:rPr>
              <a:t>New sensors / IO devices</a:t>
            </a:r>
          </a:p>
          <a:p>
            <a:pPr lvl="1" eaLnBrk="1" hangingPunct="1">
              <a:defRPr/>
            </a:pPr>
            <a:r>
              <a:rPr lang="en-US" dirty="0" smtClean="0">
                <a:ea typeface="+mn-ea"/>
                <a:cs typeface="+mn-cs"/>
              </a:rPr>
              <a:t>Demand for self-customization to user, environment</a:t>
            </a:r>
          </a:p>
          <a:p>
            <a:pPr lvl="1" eaLnBrk="1" hangingPunct="1">
              <a:defRPr/>
            </a:pPr>
            <a:r>
              <a:rPr lang="en-US" dirty="0" smtClean="0">
                <a:ea typeface="+mn-ea"/>
                <a:cs typeface="+mn-cs"/>
              </a:rPr>
              <a:t>It turns out to be difficult to extract knowledge from human </a:t>
            </a:r>
            <a:r>
              <a:rPr lang="en-US" dirty="0" err="1" smtClean="0">
                <a:ea typeface="+mn-ea"/>
                <a:cs typeface="+mn-cs"/>
              </a:rPr>
              <a:t>experts</a:t>
            </a:r>
            <a:r>
              <a:rPr lang="en-US" dirty="0" err="1" smtClean="0">
                <a:ea typeface="+mn-ea"/>
                <a:cs typeface="+mn-cs"/>
                <a:sym typeface="Wingdings" pitchFamily="2" charset="2"/>
              </a:rPr>
              <a:t></a:t>
            </a:r>
            <a:r>
              <a:rPr lang="en-US" i="1" dirty="0" err="1" smtClean="0">
                <a:ea typeface="+mn-ea"/>
                <a:cs typeface="+mn-cs"/>
                <a:sym typeface="Wingdings" pitchFamily="2" charset="2"/>
              </a:rPr>
              <a:t>failure</a:t>
            </a:r>
            <a:r>
              <a:rPr lang="en-US" i="1" dirty="0" smtClean="0">
                <a:ea typeface="+mn-ea"/>
                <a:cs typeface="+mn-cs"/>
                <a:sym typeface="Wingdings" pitchFamily="2" charset="2"/>
              </a:rPr>
              <a:t> of expert systems in the 1980’s.</a:t>
            </a:r>
            <a:endParaRPr lang="en-US" i="1" dirty="0" smtClean="0">
              <a:ea typeface="+mn-ea"/>
              <a:cs typeface="+mn-cs"/>
            </a:endParaRPr>
          </a:p>
        </p:txBody>
      </p:sp>
      <p:sp>
        <p:nvSpPr>
          <p:cNvPr id="4" name="Footer Placeholder 3"/>
          <p:cNvSpPr>
            <a:spLocks noGrp="1"/>
          </p:cNvSpPr>
          <p:nvPr>
            <p:ph type="ftr" sz="quarter" idx="10"/>
          </p:nvPr>
        </p:nvSpPr>
        <p:spPr/>
        <p:txBody>
          <a:bodyPr/>
          <a:lstStyle/>
          <a:p>
            <a:pPr>
              <a:defRPr/>
            </a:pPr>
            <a:r>
              <a:rPr lang="en-US"/>
              <a:t>Alpydin &amp; Ch. Eick: ML Topic1</a:t>
            </a:r>
            <a:endParaRPr lang="tr-TR"/>
          </a:p>
        </p:txBody>
      </p:sp>
      <p:sp>
        <p:nvSpPr>
          <p:cNvPr id="11269" name="Slide Number Placeholder 4"/>
          <p:cNvSpPr>
            <a:spLocks noGrp="1"/>
          </p:cNvSpPr>
          <p:nvPr>
            <p:ph type="sldNum" sz="quarter" idx="11"/>
          </p:nvPr>
        </p:nvSpPr>
        <p:spPr>
          <a:noFill/>
        </p:spPr>
        <p:txBody>
          <a:bodyPr/>
          <a:lstStyle/>
          <a:p>
            <a:fld id="{A5CA5585-6377-4300-A301-9B1302492A6C}" type="slidenum">
              <a:rPr lang="tr-TR" smtClean="0"/>
              <a:pPr/>
              <a:t>88</a:t>
            </a:fld>
            <a:endParaRPr lang="tr-TR"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basics </a:t>
            </a:r>
            <a:endParaRPr lang="en-US" dirty="0"/>
          </a:p>
        </p:txBody>
      </p:sp>
      <p:sp>
        <p:nvSpPr>
          <p:cNvPr id="4" name="Slide Number Placeholder 3"/>
          <p:cNvSpPr>
            <a:spLocks noGrp="1"/>
          </p:cNvSpPr>
          <p:nvPr>
            <p:ph type="sldNum" sz="quarter" idx="12"/>
          </p:nvPr>
        </p:nvSpPr>
        <p:spPr/>
        <p:txBody>
          <a:bodyPr/>
          <a:lstStyle/>
          <a:p>
            <a:fld id="{98F4A237-58DC-4CB8-A92A-C7FDFBDB682E}" type="slidenum">
              <a:rPr lang="en-US" smtClean="0"/>
              <a:pPr/>
              <a:t>89</a:t>
            </a:fld>
            <a:endParaRPr lang="en-US"/>
          </a:p>
        </p:txBody>
      </p:sp>
      <p:pic>
        <p:nvPicPr>
          <p:cNvPr id="129026" name="Picture 2"/>
          <p:cNvPicPr>
            <a:picLocks noGrp="1" noChangeAspect="1" noChangeArrowheads="1"/>
          </p:cNvPicPr>
          <p:nvPr>
            <p:ph idx="1"/>
          </p:nvPr>
        </p:nvPicPr>
        <p:blipFill>
          <a:blip r:embed="rId2"/>
          <a:srcRect/>
          <a:stretch>
            <a:fillRect/>
          </a:stretch>
        </p:blipFill>
        <p:spPr bwMode="auto">
          <a:xfrm>
            <a:off x="508001" y="1599903"/>
            <a:ext cx="7758613" cy="45258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D0CF7A-54F9-47E1-8A2B-D47EFA1E889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B3D2F83A-EEF3-446A-BF6A-6F4908D1855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xmlns="" id="{18432549-3D3E-44A8-9128-30189E3ABBC7}"/>
              </a:ext>
            </a:extLst>
          </p:cNvPr>
          <p:cNvSpPr>
            <a:spLocks noGrp="1"/>
          </p:cNvSpPr>
          <p:nvPr>
            <p:ph type="sldNum" sz="quarter" idx="12"/>
          </p:nvPr>
        </p:nvSpPr>
        <p:spPr/>
        <p:txBody>
          <a:bodyPr/>
          <a:lstStyle/>
          <a:p>
            <a:fld id="{98F4A237-58DC-4CB8-A92A-C7FDFBDB682E}" type="slidenum">
              <a:rPr lang="en-US" smtClean="0"/>
              <a:pPr/>
              <a:t>9</a:t>
            </a:fld>
            <a:endParaRPr lang="en-US" dirty="0"/>
          </a:p>
        </p:txBody>
      </p:sp>
      <p:pic>
        <p:nvPicPr>
          <p:cNvPr id="6" name="Picture 5">
            <a:extLst>
              <a:ext uri="{FF2B5EF4-FFF2-40B4-BE49-F238E27FC236}">
                <a16:creationId xmlns:a16="http://schemas.microsoft.com/office/drawing/2014/main" xmlns="" id="{AC72F089-5E21-47C2-A1EC-9A739406CCCF}"/>
              </a:ext>
            </a:extLst>
          </p:cNvPr>
          <p:cNvPicPr>
            <a:picLocks noChangeAspect="1"/>
          </p:cNvPicPr>
          <p:nvPr/>
        </p:nvPicPr>
        <p:blipFill>
          <a:blip r:embed="rId2"/>
          <a:stretch>
            <a:fillRect/>
          </a:stretch>
        </p:blipFill>
        <p:spPr>
          <a:xfrm>
            <a:off x="0" y="1"/>
            <a:ext cx="8480425" cy="6858000"/>
          </a:xfrm>
          <a:prstGeom prst="rect">
            <a:avLst/>
          </a:prstGeom>
        </p:spPr>
      </p:pic>
    </p:spTree>
    <p:extLst>
      <p:ext uri="{BB962C8B-B14F-4D97-AF65-F5344CB8AC3E}">
        <p14:creationId xmlns:p14="http://schemas.microsoft.com/office/powerpoint/2010/main" xmlns="" val="5641751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F4A237-58DC-4CB8-A92A-C7FDFBDB682E}" type="slidenum">
              <a:rPr lang="en-US" smtClean="0"/>
              <a:pPr/>
              <a:t>90</a:t>
            </a:fld>
            <a:endParaRPr lang="en-US"/>
          </a:p>
        </p:txBody>
      </p:sp>
      <p:pic>
        <p:nvPicPr>
          <p:cNvPr id="130050" name="Picture 2"/>
          <p:cNvPicPr>
            <a:picLocks noGrp="1" noChangeAspect="1" noChangeArrowheads="1"/>
          </p:cNvPicPr>
          <p:nvPr>
            <p:ph idx="1"/>
          </p:nvPr>
        </p:nvPicPr>
        <p:blipFill>
          <a:blip r:embed="rId2"/>
          <a:srcRect/>
          <a:stretch>
            <a:fillRect/>
          </a:stretch>
        </p:blipFill>
        <p:spPr bwMode="auto">
          <a:xfrm>
            <a:off x="101600" y="428625"/>
            <a:ext cx="8636000" cy="6143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8F4A237-58DC-4CB8-A92A-C7FDFBDB682E}" type="slidenum">
              <a:rPr lang="en-US" smtClean="0"/>
              <a:pPr/>
              <a:t>91</a:t>
            </a:fld>
            <a:endParaRPr lang="en-US"/>
          </a:p>
        </p:txBody>
      </p:sp>
      <p:pic>
        <p:nvPicPr>
          <p:cNvPr id="131074" name="Picture 2"/>
          <p:cNvPicPr>
            <a:picLocks noGrp="1" noChangeAspect="1" noChangeArrowheads="1"/>
          </p:cNvPicPr>
          <p:nvPr>
            <p:ph idx="1"/>
          </p:nvPr>
        </p:nvPicPr>
        <p:blipFill>
          <a:blip r:embed="rId2"/>
          <a:srcRect/>
          <a:stretch>
            <a:fillRect/>
          </a:stretch>
        </p:blipFill>
        <p:spPr bwMode="auto">
          <a:xfrm>
            <a:off x="355600" y="1643063"/>
            <a:ext cx="7924800" cy="4286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F4A237-58DC-4CB8-A92A-C7FDFBDB682E}" type="slidenum">
              <a:rPr lang="en-US" smtClean="0"/>
              <a:pPr/>
              <a:t>92</a:t>
            </a:fld>
            <a:endParaRPr lang="en-US"/>
          </a:p>
        </p:txBody>
      </p:sp>
      <p:pic>
        <p:nvPicPr>
          <p:cNvPr id="132098" name="Picture 2"/>
          <p:cNvPicPr>
            <a:picLocks noGrp="1" noChangeAspect="1" noChangeArrowheads="1"/>
          </p:cNvPicPr>
          <p:nvPr>
            <p:ph idx="1"/>
          </p:nvPr>
        </p:nvPicPr>
        <p:blipFill>
          <a:blip r:embed="rId2"/>
          <a:srcRect/>
          <a:stretch>
            <a:fillRect/>
          </a:stretch>
        </p:blipFill>
        <p:spPr bwMode="auto">
          <a:xfrm>
            <a:off x="1" y="500063"/>
            <a:ext cx="8635999" cy="60721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8F4A237-58DC-4CB8-A92A-C7FDFBDB682E}" type="slidenum">
              <a:rPr lang="en-US" smtClean="0"/>
              <a:pPr/>
              <a:t>93</a:t>
            </a:fld>
            <a:endParaRPr lang="en-US"/>
          </a:p>
        </p:txBody>
      </p:sp>
      <p:pic>
        <p:nvPicPr>
          <p:cNvPr id="133122" name="Picture 2"/>
          <p:cNvPicPr>
            <a:picLocks noGrp="1" noChangeAspect="1" noChangeArrowheads="1"/>
          </p:cNvPicPr>
          <p:nvPr>
            <p:ph idx="1"/>
          </p:nvPr>
        </p:nvPicPr>
        <p:blipFill>
          <a:blip r:embed="rId2"/>
          <a:srcRect/>
          <a:stretch>
            <a:fillRect/>
          </a:stretch>
        </p:blipFill>
        <p:spPr bwMode="auto">
          <a:xfrm>
            <a:off x="746125" y="2076896"/>
            <a:ext cx="7651750" cy="3571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8F4A237-58DC-4CB8-A92A-C7FDFBDB682E}" type="slidenum">
              <a:rPr lang="en-US" smtClean="0"/>
              <a:pPr/>
              <a:t>94</a:t>
            </a:fld>
            <a:endParaRPr lang="en-US"/>
          </a:p>
        </p:txBody>
      </p:sp>
      <p:pic>
        <p:nvPicPr>
          <p:cNvPr id="134146" name="Picture 2"/>
          <p:cNvPicPr>
            <a:picLocks noChangeAspect="1" noChangeArrowheads="1"/>
          </p:cNvPicPr>
          <p:nvPr/>
        </p:nvPicPr>
        <p:blipFill>
          <a:blip r:embed="rId2"/>
          <a:srcRect/>
          <a:stretch>
            <a:fillRect/>
          </a:stretch>
        </p:blipFill>
        <p:spPr bwMode="auto">
          <a:xfrm>
            <a:off x="406401" y="1227833"/>
            <a:ext cx="8099425" cy="44023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machine learning and deep learning </a:t>
            </a:r>
            <a:endParaRPr lang="en-US" dirty="0"/>
          </a:p>
        </p:txBody>
      </p:sp>
      <p:sp>
        <p:nvSpPr>
          <p:cNvPr id="4" name="Slide Number Placeholder 3"/>
          <p:cNvSpPr>
            <a:spLocks noGrp="1"/>
          </p:cNvSpPr>
          <p:nvPr>
            <p:ph type="sldNum" sz="quarter" idx="12"/>
          </p:nvPr>
        </p:nvSpPr>
        <p:spPr/>
        <p:txBody>
          <a:bodyPr/>
          <a:lstStyle/>
          <a:p>
            <a:fld id="{98F4A237-58DC-4CB8-A92A-C7FDFBDB682E}" type="slidenum">
              <a:rPr lang="en-US" smtClean="0"/>
              <a:pPr/>
              <a:t>95</a:t>
            </a:fld>
            <a:endParaRPr lang="en-US"/>
          </a:p>
        </p:txBody>
      </p:sp>
      <p:pic>
        <p:nvPicPr>
          <p:cNvPr id="135170" name="Picture 2"/>
          <p:cNvPicPr>
            <a:picLocks noGrp="1" noChangeAspect="1" noChangeArrowheads="1"/>
          </p:cNvPicPr>
          <p:nvPr>
            <p:ph idx="1"/>
          </p:nvPr>
        </p:nvPicPr>
        <p:blipFill>
          <a:blip r:embed="rId2"/>
          <a:srcRect/>
          <a:stretch>
            <a:fillRect/>
          </a:stretch>
        </p:blipFill>
        <p:spPr bwMode="auto">
          <a:xfrm>
            <a:off x="609600" y="1599903"/>
            <a:ext cx="7401431" cy="45258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0000" y="362153"/>
            <a:ext cx="4572000" cy="690572"/>
          </a:xfrm>
          <a:prstGeom prst="rect">
            <a:avLst/>
          </a:prstGeom>
        </p:spPr>
        <p:txBody>
          <a:bodyPr vert="horz" wrap="square" lIns="0" tIns="13333" rIns="0" bIns="0" rtlCol="0">
            <a:spAutoFit/>
          </a:bodyPr>
          <a:lstStyle/>
          <a:p>
            <a:pPr marL="12698">
              <a:spcBef>
                <a:spcPts val="105"/>
              </a:spcBef>
            </a:pPr>
            <a:r>
              <a:rPr lang="en-US" dirty="0"/>
              <a:t>Machine learning </a:t>
            </a:r>
            <a:endParaRPr/>
          </a:p>
        </p:txBody>
      </p:sp>
      <p:sp>
        <p:nvSpPr>
          <p:cNvPr id="3" name="object 3"/>
          <p:cNvSpPr txBox="1"/>
          <p:nvPr/>
        </p:nvSpPr>
        <p:spPr>
          <a:xfrm>
            <a:off x="688341" y="1585926"/>
            <a:ext cx="3121659" cy="4532649"/>
          </a:xfrm>
          <a:prstGeom prst="rect">
            <a:avLst/>
          </a:prstGeom>
        </p:spPr>
        <p:txBody>
          <a:bodyPr vert="horz" wrap="square" lIns="0" tIns="13333" rIns="0" bIns="0" rtlCol="0">
            <a:spAutoFit/>
          </a:bodyPr>
          <a:lstStyle/>
          <a:p>
            <a:pPr marL="355545" indent="-343481">
              <a:spcBef>
                <a:spcPts val="105"/>
              </a:spcBef>
              <a:buFont typeface="Arial MT"/>
              <a:buChar char="•"/>
              <a:tabLst>
                <a:tab pos="355545" algn="l"/>
                <a:tab pos="356179" algn="l"/>
              </a:tabLst>
            </a:pPr>
            <a:r>
              <a:rPr sz="3200" spc="-10" dirty="0">
                <a:latin typeface="Calibri"/>
                <a:cs typeface="Calibri"/>
              </a:rPr>
              <a:t>Introduction</a:t>
            </a:r>
            <a:endParaRPr sz="3200">
              <a:latin typeface="Calibri"/>
              <a:cs typeface="Calibri"/>
            </a:endParaRPr>
          </a:p>
          <a:p>
            <a:pPr marL="355545" indent="-343481">
              <a:spcBef>
                <a:spcPts val="2304"/>
              </a:spcBef>
              <a:buFont typeface="Arial MT"/>
              <a:buChar char="•"/>
              <a:tabLst>
                <a:tab pos="355545" algn="l"/>
                <a:tab pos="356179" algn="l"/>
              </a:tabLst>
            </a:pPr>
            <a:r>
              <a:rPr sz="3200" spc="-5" dirty="0">
                <a:latin typeface="Calibri"/>
                <a:cs typeface="Calibri"/>
              </a:rPr>
              <a:t>Basics</a:t>
            </a:r>
            <a:endParaRPr sz="3200">
              <a:latin typeface="Calibri"/>
              <a:cs typeface="Calibri"/>
            </a:endParaRPr>
          </a:p>
          <a:p>
            <a:pPr marL="355545" indent="-343481">
              <a:spcBef>
                <a:spcPts val="2304"/>
              </a:spcBef>
              <a:buFont typeface="Arial MT"/>
              <a:buChar char="•"/>
              <a:tabLst>
                <a:tab pos="355545" algn="l"/>
                <a:tab pos="356179" algn="l"/>
              </a:tabLst>
            </a:pPr>
            <a:r>
              <a:rPr sz="3200" spc="-10" dirty="0">
                <a:latin typeface="Calibri"/>
                <a:cs typeface="Calibri"/>
              </a:rPr>
              <a:t>Classification</a:t>
            </a:r>
            <a:endParaRPr sz="3200">
              <a:latin typeface="Calibri"/>
              <a:cs typeface="Calibri"/>
            </a:endParaRPr>
          </a:p>
          <a:p>
            <a:pPr marL="355545" indent="-343481">
              <a:spcBef>
                <a:spcPts val="2304"/>
              </a:spcBef>
              <a:buFont typeface="Arial MT"/>
              <a:buChar char="•"/>
              <a:tabLst>
                <a:tab pos="355545" algn="l"/>
                <a:tab pos="356179" algn="l"/>
              </a:tabLst>
            </a:pPr>
            <a:r>
              <a:rPr sz="3200" spc="-10" dirty="0">
                <a:latin typeface="Calibri"/>
                <a:cs typeface="Calibri"/>
              </a:rPr>
              <a:t>Clustering</a:t>
            </a:r>
            <a:endParaRPr sz="3200">
              <a:latin typeface="Calibri"/>
              <a:cs typeface="Calibri"/>
            </a:endParaRPr>
          </a:p>
          <a:p>
            <a:pPr marL="355545" indent="-343481">
              <a:spcBef>
                <a:spcPts val="2304"/>
              </a:spcBef>
              <a:buFont typeface="Arial MT"/>
              <a:buChar char="•"/>
              <a:tabLst>
                <a:tab pos="355545" algn="l"/>
                <a:tab pos="356179" algn="l"/>
              </a:tabLst>
            </a:pPr>
            <a:r>
              <a:rPr sz="3200" spc="-10" dirty="0">
                <a:latin typeface="Calibri"/>
                <a:cs typeface="Calibri"/>
              </a:rPr>
              <a:t>Regression</a:t>
            </a:r>
            <a:endParaRPr sz="3200">
              <a:latin typeface="Calibri"/>
              <a:cs typeface="Calibri"/>
            </a:endParaRPr>
          </a:p>
          <a:p>
            <a:pPr marL="355545" indent="-343481">
              <a:spcBef>
                <a:spcPts val="2310"/>
              </a:spcBef>
              <a:buFont typeface="Arial MT"/>
              <a:buChar char="•"/>
              <a:tabLst>
                <a:tab pos="355545" algn="l"/>
                <a:tab pos="356179" algn="l"/>
              </a:tabLst>
            </a:pPr>
            <a:r>
              <a:rPr sz="3200" spc="-5" dirty="0">
                <a:latin typeface="Calibri"/>
                <a:cs typeface="Calibri"/>
              </a:rPr>
              <a:t>Use-Cases</a:t>
            </a:r>
            <a:endParaRPr sz="3200">
              <a:latin typeface="Calibri"/>
              <a:cs typeface="Calibri"/>
            </a:endParaRPr>
          </a:p>
        </p:txBody>
      </p:sp>
      <p:sp>
        <p:nvSpPr>
          <p:cNvPr id="4" name="object 4"/>
          <p:cNvSpPr txBox="1"/>
          <p:nvPr/>
        </p:nvSpPr>
        <p:spPr>
          <a:xfrm>
            <a:off x="8504682" y="6426504"/>
            <a:ext cx="102870" cy="197488"/>
          </a:xfrm>
          <a:prstGeom prst="rect">
            <a:avLst/>
          </a:prstGeom>
        </p:spPr>
        <p:txBody>
          <a:bodyPr vert="horz" wrap="square" lIns="0" tIns="12698" rIns="0" bIns="0" rtlCol="0">
            <a:spAutoFit/>
          </a:bodyPr>
          <a:lstStyle/>
          <a:p>
            <a:pPr marL="12698">
              <a:spcBef>
                <a:spcPts val="100"/>
              </a:spcBef>
            </a:pPr>
            <a:r>
              <a:rPr sz="1200" dirty="0">
                <a:solidFill>
                  <a:srgbClr val="888888"/>
                </a:solidFill>
                <a:latin typeface="Calibri"/>
                <a:cs typeface="Calibri"/>
              </a:rPr>
              <a:t>2</a:t>
            </a:r>
            <a:endParaRPr sz="1200">
              <a:latin typeface="Calibri"/>
              <a:cs typeface="Calibri"/>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62578" y="362153"/>
            <a:ext cx="1421130" cy="690572"/>
          </a:xfrm>
          <a:prstGeom prst="rect">
            <a:avLst/>
          </a:prstGeom>
        </p:spPr>
        <p:txBody>
          <a:bodyPr vert="horz" wrap="square" lIns="0" tIns="13333" rIns="0" bIns="0" rtlCol="0">
            <a:spAutoFit/>
          </a:bodyPr>
          <a:lstStyle/>
          <a:p>
            <a:pPr marL="12698">
              <a:spcBef>
                <a:spcPts val="105"/>
              </a:spcBef>
            </a:pPr>
            <a:r>
              <a:rPr dirty="0"/>
              <a:t>About</a:t>
            </a:r>
            <a:endParaRPr/>
          </a:p>
        </p:txBody>
      </p:sp>
      <p:sp>
        <p:nvSpPr>
          <p:cNvPr id="3" name="object 3"/>
          <p:cNvSpPr txBox="1">
            <a:spLocks noGrp="1"/>
          </p:cNvSpPr>
          <p:nvPr>
            <p:ph type="body" idx="1"/>
          </p:nvPr>
        </p:nvSpPr>
        <p:spPr>
          <a:xfrm>
            <a:off x="457200" y="1071563"/>
            <a:ext cx="8229600" cy="4514024"/>
          </a:xfrm>
          <a:prstGeom prst="rect">
            <a:avLst/>
          </a:prstGeom>
        </p:spPr>
        <p:txBody>
          <a:bodyPr vert="horz" wrap="square" lIns="0" tIns="203168" rIns="0" bIns="0" rtlCol="0">
            <a:spAutoFit/>
          </a:bodyPr>
          <a:lstStyle/>
          <a:p>
            <a:pPr marL="474271" indent="-342846">
              <a:spcBef>
                <a:spcPts val="1600"/>
              </a:spcBef>
              <a:buFont typeface="Arial MT"/>
              <a:buChar char="•"/>
              <a:tabLst>
                <a:tab pos="473635" algn="l"/>
                <a:tab pos="474271" algn="l"/>
              </a:tabLst>
            </a:pPr>
            <a:r>
              <a:rPr sz="2500" spc="-10" dirty="0"/>
              <a:t>subfield</a:t>
            </a:r>
            <a:r>
              <a:rPr sz="2500" spc="15" dirty="0"/>
              <a:t> </a:t>
            </a:r>
            <a:r>
              <a:rPr sz="2500" spc="-5" dirty="0"/>
              <a:t>of</a:t>
            </a:r>
            <a:r>
              <a:rPr sz="2500" spc="-10" dirty="0"/>
              <a:t> </a:t>
            </a:r>
            <a:r>
              <a:rPr sz="2500" spc="-5" dirty="0"/>
              <a:t>Artificial</a:t>
            </a:r>
            <a:r>
              <a:rPr sz="2500" spc="5" dirty="0"/>
              <a:t> </a:t>
            </a:r>
            <a:r>
              <a:rPr sz="2500" spc="-10" dirty="0"/>
              <a:t>Intelligence</a:t>
            </a:r>
            <a:r>
              <a:rPr sz="2500" spc="15" dirty="0"/>
              <a:t> </a:t>
            </a:r>
            <a:r>
              <a:rPr sz="2500" spc="-10" dirty="0"/>
              <a:t>(AI)</a:t>
            </a:r>
            <a:endParaRPr sz="2500"/>
          </a:p>
          <a:p>
            <a:pPr marL="474271" indent="-342846">
              <a:spcBef>
                <a:spcPts val="1505"/>
              </a:spcBef>
              <a:buFont typeface="Arial MT"/>
              <a:buChar char="•"/>
              <a:tabLst>
                <a:tab pos="473635" algn="l"/>
                <a:tab pos="474271" algn="l"/>
              </a:tabLst>
            </a:pPr>
            <a:r>
              <a:rPr sz="2500" spc="-5" dirty="0"/>
              <a:t>name</a:t>
            </a:r>
            <a:r>
              <a:rPr sz="2500" spc="10" dirty="0"/>
              <a:t> </a:t>
            </a:r>
            <a:r>
              <a:rPr sz="2500" spc="-5" dirty="0"/>
              <a:t>is</a:t>
            </a:r>
            <a:r>
              <a:rPr sz="2500" dirty="0"/>
              <a:t> </a:t>
            </a:r>
            <a:r>
              <a:rPr sz="2500" spc="-10" dirty="0"/>
              <a:t>derived</a:t>
            </a:r>
            <a:r>
              <a:rPr sz="2500" spc="10" dirty="0"/>
              <a:t> </a:t>
            </a:r>
            <a:r>
              <a:rPr sz="2500" spc="-15" dirty="0"/>
              <a:t>from</a:t>
            </a:r>
            <a:r>
              <a:rPr sz="2500" spc="-5" dirty="0"/>
              <a:t> the</a:t>
            </a:r>
            <a:r>
              <a:rPr sz="2500" dirty="0"/>
              <a:t> </a:t>
            </a:r>
            <a:r>
              <a:rPr sz="2500" spc="-10" dirty="0"/>
              <a:t>concept</a:t>
            </a:r>
            <a:r>
              <a:rPr sz="2500" spc="-5" dirty="0"/>
              <a:t> </a:t>
            </a:r>
            <a:r>
              <a:rPr sz="2500" spc="-10" dirty="0"/>
              <a:t>that</a:t>
            </a:r>
            <a:r>
              <a:rPr sz="2500" spc="-5" dirty="0"/>
              <a:t> it</a:t>
            </a:r>
            <a:r>
              <a:rPr sz="2500" spc="5" dirty="0"/>
              <a:t> </a:t>
            </a:r>
            <a:r>
              <a:rPr sz="2500" spc="-5" dirty="0"/>
              <a:t>deals with</a:t>
            </a:r>
            <a:endParaRPr sz="2500"/>
          </a:p>
          <a:p>
            <a:pPr marL="474271">
              <a:spcBef>
                <a:spcPts val="900"/>
              </a:spcBef>
            </a:pPr>
            <a:r>
              <a:rPr sz="2500" spc="-15" dirty="0"/>
              <a:t>“construction</a:t>
            </a:r>
            <a:r>
              <a:rPr sz="2500" spc="-20" dirty="0"/>
              <a:t> </a:t>
            </a:r>
            <a:r>
              <a:rPr sz="2500" spc="-5" dirty="0"/>
              <a:t>and</a:t>
            </a:r>
            <a:r>
              <a:rPr sz="2500" spc="5" dirty="0"/>
              <a:t> </a:t>
            </a:r>
            <a:r>
              <a:rPr sz="2500" spc="-10" dirty="0"/>
              <a:t>study</a:t>
            </a:r>
            <a:r>
              <a:rPr sz="2500" dirty="0"/>
              <a:t> </a:t>
            </a:r>
            <a:r>
              <a:rPr sz="2500" spc="-5" dirty="0"/>
              <a:t>of </a:t>
            </a:r>
            <a:r>
              <a:rPr sz="2500" spc="-25" dirty="0"/>
              <a:t>systems</a:t>
            </a:r>
            <a:r>
              <a:rPr sz="2500" spc="20" dirty="0"/>
              <a:t> </a:t>
            </a:r>
            <a:r>
              <a:rPr sz="2500" spc="-10" dirty="0"/>
              <a:t>that</a:t>
            </a:r>
            <a:r>
              <a:rPr sz="2500" spc="-5" dirty="0"/>
              <a:t> </a:t>
            </a:r>
            <a:r>
              <a:rPr sz="2500" spc="-10" dirty="0"/>
              <a:t>can</a:t>
            </a:r>
            <a:r>
              <a:rPr sz="2500" spc="10" dirty="0"/>
              <a:t> </a:t>
            </a:r>
            <a:r>
              <a:rPr sz="2500" dirty="0"/>
              <a:t>learn</a:t>
            </a:r>
            <a:r>
              <a:rPr sz="2500" spc="-5" dirty="0"/>
              <a:t> </a:t>
            </a:r>
            <a:r>
              <a:rPr sz="2500" spc="-15" dirty="0"/>
              <a:t>from</a:t>
            </a:r>
            <a:r>
              <a:rPr sz="2500" spc="-5" dirty="0"/>
              <a:t> </a:t>
            </a:r>
            <a:r>
              <a:rPr sz="2500" spc="-15" dirty="0"/>
              <a:t>data”</a:t>
            </a:r>
            <a:endParaRPr sz="2500"/>
          </a:p>
          <a:p>
            <a:pPr marL="474271" marR="334592" indent="-342846">
              <a:lnSpc>
                <a:spcPct val="130100"/>
              </a:lnSpc>
              <a:spcBef>
                <a:spcPts val="595"/>
              </a:spcBef>
              <a:buFont typeface="Arial MT"/>
              <a:buChar char="•"/>
              <a:tabLst>
                <a:tab pos="473635" algn="l"/>
                <a:tab pos="474271" algn="l"/>
              </a:tabLst>
            </a:pPr>
            <a:r>
              <a:rPr sz="2500" spc="-15" dirty="0"/>
              <a:t>can</a:t>
            </a:r>
            <a:r>
              <a:rPr sz="2500" spc="5" dirty="0"/>
              <a:t> </a:t>
            </a:r>
            <a:r>
              <a:rPr sz="2500" spc="-5" dirty="0"/>
              <a:t>be seen</a:t>
            </a:r>
            <a:r>
              <a:rPr sz="2500" dirty="0"/>
              <a:t> </a:t>
            </a:r>
            <a:r>
              <a:rPr sz="2500" spc="-5" dirty="0"/>
              <a:t>as </a:t>
            </a:r>
            <a:r>
              <a:rPr sz="2500" spc="-10" dirty="0"/>
              <a:t>building</a:t>
            </a:r>
            <a:r>
              <a:rPr sz="2500" dirty="0"/>
              <a:t> </a:t>
            </a:r>
            <a:r>
              <a:rPr sz="2500" spc="-10" dirty="0"/>
              <a:t>blocks</a:t>
            </a:r>
            <a:r>
              <a:rPr sz="2500" dirty="0"/>
              <a:t> </a:t>
            </a:r>
            <a:r>
              <a:rPr sz="2500" spc="-15" dirty="0"/>
              <a:t>to</a:t>
            </a:r>
            <a:r>
              <a:rPr sz="2500" spc="-5" dirty="0"/>
              <a:t> </a:t>
            </a:r>
            <a:r>
              <a:rPr sz="2500" spc="-25" dirty="0"/>
              <a:t>make</a:t>
            </a:r>
            <a:r>
              <a:rPr sz="2500" dirty="0"/>
              <a:t> </a:t>
            </a:r>
            <a:r>
              <a:rPr sz="2500" spc="-15" dirty="0"/>
              <a:t>computers</a:t>
            </a:r>
            <a:r>
              <a:rPr sz="2500" spc="15" dirty="0"/>
              <a:t> </a:t>
            </a:r>
            <a:r>
              <a:rPr sz="2500" dirty="0"/>
              <a:t>learn</a:t>
            </a:r>
            <a:r>
              <a:rPr sz="2500" spc="10" dirty="0"/>
              <a:t> </a:t>
            </a:r>
            <a:r>
              <a:rPr sz="2500" spc="-15" dirty="0"/>
              <a:t>to </a:t>
            </a:r>
            <a:r>
              <a:rPr sz="2500" spc="-550" dirty="0"/>
              <a:t> </a:t>
            </a:r>
            <a:r>
              <a:rPr sz="2500" spc="-15" dirty="0"/>
              <a:t>behave</a:t>
            </a:r>
            <a:r>
              <a:rPr sz="2500" dirty="0"/>
              <a:t> </a:t>
            </a:r>
            <a:r>
              <a:rPr sz="2500" spc="-10" dirty="0"/>
              <a:t>more</a:t>
            </a:r>
            <a:r>
              <a:rPr sz="2500" spc="5" dirty="0"/>
              <a:t> </a:t>
            </a:r>
            <a:r>
              <a:rPr sz="2500" spc="-10" dirty="0"/>
              <a:t>intelligently</a:t>
            </a:r>
            <a:endParaRPr sz="2500"/>
          </a:p>
          <a:p>
            <a:pPr marL="474271" marR="79363" indent="-342846">
              <a:lnSpc>
                <a:spcPct val="130000"/>
              </a:lnSpc>
              <a:spcBef>
                <a:spcPts val="600"/>
              </a:spcBef>
              <a:buFont typeface="Arial MT"/>
              <a:buChar char="•"/>
              <a:tabLst>
                <a:tab pos="473635" algn="l"/>
                <a:tab pos="474271" algn="l"/>
              </a:tabLst>
            </a:pPr>
            <a:r>
              <a:rPr sz="2500" spc="-5" dirty="0"/>
              <a:t>It</a:t>
            </a:r>
            <a:r>
              <a:rPr sz="2500" dirty="0"/>
              <a:t> is </a:t>
            </a:r>
            <a:r>
              <a:rPr sz="2500" spc="-5" dirty="0"/>
              <a:t>a</a:t>
            </a:r>
            <a:r>
              <a:rPr sz="2500" spc="5" dirty="0"/>
              <a:t> </a:t>
            </a:r>
            <a:r>
              <a:rPr sz="2500" spc="-10" dirty="0"/>
              <a:t>theoretical</a:t>
            </a:r>
            <a:r>
              <a:rPr sz="2500" spc="10" dirty="0"/>
              <a:t> </a:t>
            </a:r>
            <a:r>
              <a:rPr sz="2500" spc="-5" dirty="0"/>
              <a:t>concept.</a:t>
            </a:r>
            <a:r>
              <a:rPr sz="2500" spc="10" dirty="0"/>
              <a:t> </a:t>
            </a:r>
            <a:r>
              <a:rPr sz="2500" spc="-10" dirty="0"/>
              <a:t>There</a:t>
            </a:r>
            <a:r>
              <a:rPr sz="2500" spc="25" dirty="0"/>
              <a:t> </a:t>
            </a:r>
            <a:r>
              <a:rPr sz="2500" spc="-15" dirty="0"/>
              <a:t>are</a:t>
            </a:r>
            <a:r>
              <a:rPr sz="2500" spc="10" dirty="0"/>
              <a:t> </a:t>
            </a:r>
            <a:r>
              <a:rPr sz="2500" spc="-5" dirty="0"/>
              <a:t>various</a:t>
            </a:r>
            <a:r>
              <a:rPr sz="2500" spc="-70" dirty="0"/>
              <a:t> </a:t>
            </a:r>
            <a:r>
              <a:rPr sz="2500" i="1" spc="-10" dirty="0">
                <a:latin typeface="Calibri"/>
                <a:cs typeface="Calibri"/>
              </a:rPr>
              <a:t>techniques</a:t>
            </a:r>
            <a:r>
              <a:rPr sz="2500" i="1" u="heavy" spc="35" dirty="0">
                <a:uFill>
                  <a:solidFill>
                    <a:srgbClr val="000000"/>
                  </a:solidFill>
                </a:uFill>
                <a:latin typeface="Calibri"/>
                <a:cs typeface="Calibri"/>
              </a:rPr>
              <a:t> </a:t>
            </a:r>
            <a:r>
              <a:rPr sz="2500" spc="-5" dirty="0"/>
              <a:t>with </a:t>
            </a:r>
            <a:r>
              <a:rPr sz="2500" spc="-550" dirty="0"/>
              <a:t> </a:t>
            </a:r>
            <a:r>
              <a:rPr sz="2500" spc="-5" dirty="0"/>
              <a:t>various</a:t>
            </a:r>
            <a:r>
              <a:rPr sz="2500" spc="-35" dirty="0"/>
              <a:t> </a:t>
            </a:r>
            <a:r>
              <a:rPr sz="2500" i="1" spc="-10" dirty="0">
                <a:latin typeface="Calibri"/>
                <a:cs typeface="Calibri"/>
              </a:rPr>
              <a:t>implementations</a:t>
            </a:r>
            <a:r>
              <a:rPr sz="2500" spc="-10" dirty="0"/>
              <a:t>.</a:t>
            </a:r>
            <a:endParaRPr sz="2500">
              <a:latin typeface="Calibri"/>
              <a:cs typeface="Calibri"/>
            </a:endParaRPr>
          </a:p>
          <a:p>
            <a:pPr marL="474271" indent="-342846">
              <a:spcBef>
                <a:spcPts val="1505"/>
              </a:spcBef>
              <a:buClr>
                <a:srgbClr val="663366"/>
              </a:buClr>
              <a:buFont typeface="Arial MT"/>
              <a:buChar char="•"/>
              <a:tabLst>
                <a:tab pos="473635" algn="l"/>
                <a:tab pos="474271" algn="l"/>
              </a:tabLst>
            </a:pPr>
            <a:r>
              <a:rPr sz="2500" u="heavy" spc="-10" dirty="0">
                <a:solidFill>
                  <a:srgbClr val="0000FF"/>
                </a:solidFill>
                <a:uFill>
                  <a:solidFill>
                    <a:srgbClr val="0000FF"/>
                  </a:solidFill>
                </a:uFill>
                <a:hlinkClick r:id="rId2"/>
              </a:rPr>
              <a:t>http://en.wikipedia.org/wiki/Machine_learning</a:t>
            </a:r>
            <a:endParaRPr sz="250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0908" y="362153"/>
            <a:ext cx="3742054" cy="690572"/>
          </a:xfrm>
          <a:prstGeom prst="rect">
            <a:avLst/>
          </a:prstGeom>
        </p:spPr>
        <p:txBody>
          <a:bodyPr vert="horz" wrap="square" lIns="0" tIns="13333" rIns="0" bIns="0" rtlCol="0">
            <a:spAutoFit/>
          </a:bodyPr>
          <a:lstStyle/>
          <a:p>
            <a:pPr marL="12698">
              <a:spcBef>
                <a:spcPts val="105"/>
              </a:spcBef>
            </a:pPr>
            <a:r>
              <a:rPr dirty="0"/>
              <a:t>In</a:t>
            </a:r>
            <a:r>
              <a:rPr spc="-25" dirty="0"/>
              <a:t> </a:t>
            </a:r>
            <a:r>
              <a:rPr dirty="0"/>
              <a:t>other</a:t>
            </a:r>
            <a:r>
              <a:rPr spc="-25" dirty="0"/>
              <a:t> </a:t>
            </a:r>
            <a:r>
              <a:rPr spc="-20" dirty="0"/>
              <a:t>words…</a:t>
            </a:r>
            <a:endParaRPr/>
          </a:p>
        </p:txBody>
      </p:sp>
      <p:sp>
        <p:nvSpPr>
          <p:cNvPr id="3" name="object 3"/>
          <p:cNvSpPr txBox="1"/>
          <p:nvPr/>
        </p:nvSpPr>
        <p:spPr>
          <a:xfrm>
            <a:off x="688341" y="2525395"/>
            <a:ext cx="7515859" cy="1735730"/>
          </a:xfrm>
          <a:prstGeom prst="rect">
            <a:avLst/>
          </a:prstGeom>
        </p:spPr>
        <p:txBody>
          <a:bodyPr vert="horz" wrap="square" lIns="0" tIns="12063" rIns="0" bIns="0" rtlCol="0">
            <a:spAutoFit/>
          </a:bodyPr>
          <a:lstStyle/>
          <a:p>
            <a:pPr marL="12698" marR="5079">
              <a:spcBef>
                <a:spcPts val="95"/>
              </a:spcBef>
            </a:pPr>
            <a:r>
              <a:rPr sz="2800" spc="-120" dirty="0">
                <a:solidFill>
                  <a:srgbClr val="3366CC"/>
                </a:solidFill>
                <a:latin typeface="Calibri"/>
                <a:cs typeface="Calibri"/>
              </a:rPr>
              <a:t>“A</a:t>
            </a:r>
            <a:r>
              <a:rPr sz="2800" spc="15" dirty="0">
                <a:solidFill>
                  <a:srgbClr val="3366CC"/>
                </a:solidFill>
                <a:latin typeface="Calibri"/>
                <a:cs typeface="Calibri"/>
              </a:rPr>
              <a:t> </a:t>
            </a:r>
            <a:r>
              <a:rPr sz="2800" spc="-15" dirty="0">
                <a:solidFill>
                  <a:srgbClr val="3366CC"/>
                </a:solidFill>
                <a:latin typeface="Calibri"/>
                <a:cs typeface="Calibri"/>
              </a:rPr>
              <a:t>computer</a:t>
            </a:r>
            <a:r>
              <a:rPr sz="2800" spc="20" dirty="0">
                <a:solidFill>
                  <a:srgbClr val="3366CC"/>
                </a:solidFill>
                <a:latin typeface="Calibri"/>
                <a:cs typeface="Calibri"/>
              </a:rPr>
              <a:t> </a:t>
            </a:r>
            <a:r>
              <a:rPr sz="2800" spc="-25" dirty="0">
                <a:solidFill>
                  <a:srgbClr val="3366CC"/>
                </a:solidFill>
                <a:latin typeface="Calibri"/>
                <a:cs typeface="Calibri"/>
              </a:rPr>
              <a:t>program</a:t>
            </a:r>
            <a:r>
              <a:rPr sz="2800" spc="15" dirty="0">
                <a:solidFill>
                  <a:srgbClr val="3366CC"/>
                </a:solidFill>
                <a:latin typeface="Calibri"/>
                <a:cs typeface="Calibri"/>
              </a:rPr>
              <a:t> </a:t>
            </a:r>
            <a:r>
              <a:rPr sz="2800" spc="-5" dirty="0">
                <a:solidFill>
                  <a:srgbClr val="3366CC"/>
                </a:solidFill>
                <a:latin typeface="Calibri"/>
                <a:cs typeface="Calibri"/>
              </a:rPr>
              <a:t>is</a:t>
            </a:r>
            <a:r>
              <a:rPr sz="2800" dirty="0">
                <a:solidFill>
                  <a:srgbClr val="3366CC"/>
                </a:solidFill>
                <a:latin typeface="Calibri"/>
                <a:cs typeface="Calibri"/>
              </a:rPr>
              <a:t> </a:t>
            </a:r>
            <a:r>
              <a:rPr sz="2800" spc="-5" dirty="0">
                <a:solidFill>
                  <a:srgbClr val="3366CC"/>
                </a:solidFill>
                <a:latin typeface="Calibri"/>
                <a:cs typeface="Calibri"/>
              </a:rPr>
              <a:t>said</a:t>
            </a:r>
            <a:r>
              <a:rPr sz="2800" dirty="0">
                <a:solidFill>
                  <a:srgbClr val="3366CC"/>
                </a:solidFill>
                <a:latin typeface="Calibri"/>
                <a:cs typeface="Calibri"/>
              </a:rPr>
              <a:t> </a:t>
            </a:r>
            <a:r>
              <a:rPr sz="2800" spc="-20" dirty="0">
                <a:solidFill>
                  <a:srgbClr val="3366CC"/>
                </a:solidFill>
                <a:latin typeface="Calibri"/>
                <a:cs typeface="Calibri"/>
              </a:rPr>
              <a:t>to</a:t>
            </a:r>
            <a:r>
              <a:rPr sz="2800" spc="-5" dirty="0">
                <a:solidFill>
                  <a:srgbClr val="3366CC"/>
                </a:solidFill>
                <a:latin typeface="Calibri"/>
                <a:cs typeface="Calibri"/>
              </a:rPr>
              <a:t> learn</a:t>
            </a:r>
            <a:r>
              <a:rPr sz="2800" spc="10" dirty="0">
                <a:solidFill>
                  <a:srgbClr val="3366CC"/>
                </a:solidFill>
                <a:latin typeface="Calibri"/>
                <a:cs typeface="Calibri"/>
              </a:rPr>
              <a:t> </a:t>
            </a:r>
            <a:r>
              <a:rPr sz="2800" spc="-20" dirty="0">
                <a:solidFill>
                  <a:srgbClr val="3366CC"/>
                </a:solidFill>
                <a:latin typeface="Calibri"/>
                <a:cs typeface="Calibri"/>
              </a:rPr>
              <a:t>from </a:t>
            </a:r>
            <a:r>
              <a:rPr sz="2800" spc="-15" dirty="0">
                <a:solidFill>
                  <a:srgbClr val="3366CC"/>
                </a:solidFill>
                <a:latin typeface="Calibri"/>
                <a:cs typeface="Calibri"/>
              </a:rPr>
              <a:t> experience</a:t>
            </a:r>
            <a:r>
              <a:rPr sz="2800" spc="15" dirty="0">
                <a:solidFill>
                  <a:srgbClr val="3366CC"/>
                </a:solidFill>
                <a:latin typeface="Calibri"/>
                <a:cs typeface="Calibri"/>
              </a:rPr>
              <a:t> </a:t>
            </a:r>
            <a:r>
              <a:rPr sz="2800" spc="-5" dirty="0">
                <a:solidFill>
                  <a:srgbClr val="3366CC"/>
                </a:solidFill>
                <a:latin typeface="Calibri"/>
                <a:cs typeface="Calibri"/>
              </a:rPr>
              <a:t>(E)</a:t>
            </a:r>
            <a:r>
              <a:rPr sz="2800" spc="5" dirty="0">
                <a:solidFill>
                  <a:srgbClr val="3366CC"/>
                </a:solidFill>
                <a:latin typeface="Calibri"/>
                <a:cs typeface="Calibri"/>
              </a:rPr>
              <a:t> </a:t>
            </a:r>
            <a:r>
              <a:rPr sz="2800" spc="-5" dirty="0">
                <a:solidFill>
                  <a:srgbClr val="3366CC"/>
                </a:solidFill>
                <a:latin typeface="Calibri"/>
                <a:cs typeface="Calibri"/>
              </a:rPr>
              <a:t>with</a:t>
            </a:r>
            <a:r>
              <a:rPr sz="2800" spc="5" dirty="0">
                <a:solidFill>
                  <a:srgbClr val="3366CC"/>
                </a:solidFill>
                <a:latin typeface="Calibri"/>
                <a:cs typeface="Calibri"/>
              </a:rPr>
              <a:t> </a:t>
            </a:r>
            <a:r>
              <a:rPr sz="2800" spc="-10" dirty="0">
                <a:solidFill>
                  <a:srgbClr val="3366CC"/>
                </a:solidFill>
                <a:latin typeface="Calibri"/>
                <a:cs typeface="Calibri"/>
              </a:rPr>
              <a:t>some</a:t>
            </a:r>
            <a:r>
              <a:rPr sz="2800" spc="5" dirty="0">
                <a:solidFill>
                  <a:srgbClr val="3366CC"/>
                </a:solidFill>
                <a:latin typeface="Calibri"/>
                <a:cs typeface="Calibri"/>
              </a:rPr>
              <a:t> </a:t>
            </a:r>
            <a:r>
              <a:rPr sz="2800" spc="-5" dirty="0">
                <a:solidFill>
                  <a:srgbClr val="3366CC"/>
                </a:solidFill>
                <a:latin typeface="Calibri"/>
                <a:cs typeface="Calibri"/>
              </a:rPr>
              <a:t>class</a:t>
            </a:r>
            <a:r>
              <a:rPr sz="2800" spc="10" dirty="0">
                <a:solidFill>
                  <a:srgbClr val="3366CC"/>
                </a:solidFill>
                <a:latin typeface="Calibri"/>
                <a:cs typeface="Calibri"/>
              </a:rPr>
              <a:t> </a:t>
            </a:r>
            <a:r>
              <a:rPr sz="2800" spc="-5" dirty="0">
                <a:solidFill>
                  <a:srgbClr val="3366CC"/>
                </a:solidFill>
                <a:latin typeface="Calibri"/>
                <a:cs typeface="Calibri"/>
              </a:rPr>
              <a:t>of</a:t>
            </a:r>
            <a:r>
              <a:rPr sz="2800" spc="10" dirty="0">
                <a:solidFill>
                  <a:srgbClr val="3366CC"/>
                </a:solidFill>
                <a:latin typeface="Calibri"/>
                <a:cs typeface="Calibri"/>
              </a:rPr>
              <a:t> </a:t>
            </a:r>
            <a:r>
              <a:rPr sz="2800" spc="-15" dirty="0">
                <a:solidFill>
                  <a:srgbClr val="3366CC"/>
                </a:solidFill>
                <a:latin typeface="Calibri"/>
                <a:cs typeface="Calibri"/>
              </a:rPr>
              <a:t>tasks</a:t>
            </a:r>
            <a:r>
              <a:rPr sz="2800" spc="20" dirty="0">
                <a:solidFill>
                  <a:srgbClr val="3366CC"/>
                </a:solidFill>
                <a:latin typeface="Calibri"/>
                <a:cs typeface="Calibri"/>
              </a:rPr>
              <a:t> </a:t>
            </a:r>
            <a:r>
              <a:rPr sz="2800" spc="-5" dirty="0">
                <a:solidFill>
                  <a:srgbClr val="3366CC"/>
                </a:solidFill>
                <a:latin typeface="Calibri"/>
                <a:cs typeface="Calibri"/>
              </a:rPr>
              <a:t>(T)</a:t>
            </a:r>
            <a:r>
              <a:rPr sz="2800" dirty="0">
                <a:solidFill>
                  <a:srgbClr val="3366CC"/>
                </a:solidFill>
                <a:latin typeface="Calibri"/>
                <a:cs typeface="Calibri"/>
              </a:rPr>
              <a:t> </a:t>
            </a:r>
            <a:r>
              <a:rPr sz="2800" spc="-5" dirty="0">
                <a:solidFill>
                  <a:srgbClr val="3366CC"/>
                </a:solidFill>
                <a:latin typeface="Calibri"/>
                <a:cs typeface="Calibri"/>
              </a:rPr>
              <a:t>and</a:t>
            </a:r>
            <a:r>
              <a:rPr sz="2800" spc="5" dirty="0">
                <a:solidFill>
                  <a:srgbClr val="3366CC"/>
                </a:solidFill>
                <a:latin typeface="Calibri"/>
                <a:cs typeface="Calibri"/>
              </a:rPr>
              <a:t> </a:t>
            </a:r>
            <a:r>
              <a:rPr sz="2800" spc="-5" dirty="0">
                <a:solidFill>
                  <a:srgbClr val="3366CC"/>
                </a:solidFill>
                <a:latin typeface="Calibri"/>
                <a:cs typeface="Calibri"/>
              </a:rPr>
              <a:t>a </a:t>
            </a:r>
            <a:r>
              <a:rPr sz="2800" dirty="0">
                <a:solidFill>
                  <a:srgbClr val="3366CC"/>
                </a:solidFill>
                <a:latin typeface="Calibri"/>
                <a:cs typeface="Calibri"/>
              </a:rPr>
              <a:t> </a:t>
            </a:r>
            <a:r>
              <a:rPr sz="2800" spc="-15" dirty="0">
                <a:solidFill>
                  <a:srgbClr val="3366CC"/>
                </a:solidFill>
                <a:latin typeface="Calibri"/>
                <a:cs typeface="Calibri"/>
              </a:rPr>
              <a:t>performance</a:t>
            </a:r>
            <a:r>
              <a:rPr sz="2800" spc="15" dirty="0">
                <a:solidFill>
                  <a:srgbClr val="3366CC"/>
                </a:solidFill>
                <a:latin typeface="Calibri"/>
                <a:cs typeface="Calibri"/>
              </a:rPr>
              <a:t> </a:t>
            </a:r>
            <a:r>
              <a:rPr sz="2800" spc="-10" dirty="0">
                <a:solidFill>
                  <a:srgbClr val="3366CC"/>
                </a:solidFill>
                <a:latin typeface="Calibri"/>
                <a:cs typeface="Calibri"/>
              </a:rPr>
              <a:t>measure</a:t>
            </a:r>
            <a:r>
              <a:rPr sz="2800" spc="15" dirty="0">
                <a:solidFill>
                  <a:srgbClr val="3366CC"/>
                </a:solidFill>
                <a:latin typeface="Calibri"/>
                <a:cs typeface="Calibri"/>
              </a:rPr>
              <a:t> </a:t>
            </a:r>
            <a:r>
              <a:rPr sz="2800" spc="-5" dirty="0">
                <a:solidFill>
                  <a:srgbClr val="3366CC"/>
                </a:solidFill>
                <a:latin typeface="Calibri"/>
                <a:cs typeface="Calibri"/>
              </a:rPr>
              <a:t>(P)</a:t>
            </a:r>
            <a:r>
              <a:rPr sz="2800" spc="15" dirty="0">
                <a:solidFill>
                  <a:srgbClr val="3366CC"/>
                </a:solidFill>
                <a:latin typeface="Calibri"/>
                <a:cs typeface="Calibri"/>
              </a:rPr>
              <a:t> </a:t>
            </a:r>
            <a:r>
              <a:rPr sz="2800" spc="-5" dirty="0">
                <a:solidFill>
                  <a:srgbClr val="3366CC"/>
                </a:solidFill>
                <a:latin typeface="Calibri"/>
                <a:cs typeface="Calibri"/>
              </a:rPr>
              <a:t>if</a:t>
            </a:r>
            <a:r>
              <a:rPr sz="2800" spc="-10" dirty="0">
                <a:solidFill>
                  <a:srgbClr val="3366CC"/>
                </a:solidFill>
                <a:latin typeface="Calibri"/>
                <a:cs typeface="Calibri"/>
              </a:rPr>
              <a:t> </a:t>
            </a:r>
            <a:r>
              <a:rPr sz="2800" spc="-5" dirty="0">
                <a:solidFill>
                  <a:srgbClr val="3366CC"/>
                </a:solidFill>
                <a:latin typeface="Calibri"/>
                <a:cs typeface="Calibri"/>
              </a:rPr>
              <a:t>its</a:t>
            </a:r>
            <a:r>
              <a:rPr sz="2800" spc="5" dirty="0">
                <a:solidFill>
                  <a:srgbClr val="3366CC"/>
                </a:solidFill>
                <a:latin typeface="Calibri"/>
                <a:cs typeface="Calibri"/>
              </a:rPr>
              <a:t> </a:t>
            </a:r>
            <a:r>
              <a:rPr sz="2800" spc="-15" dirty="0">
                <a:solidFill>
                  <a:srgbClr val="3366CC"/>
                </a:solidFill>
                <a:latin typeface="Calibri"/>
                <a:cs typeface="Calibri"/>
              </a:rPr>
              <a:t>performance</a:t>
            </a:r>
            <a:r>
              <a:rPr sz="2800" spc="25" dirty="0">
                <a:solidFill>
                  <a:srgbClr val="3366CC"/>
                </a:solidFill>
                <a:latin typeface="Calibri"/>
                <a:cs typeface="Calibri"/>
              </a:rPr>
              <a:t> </a:t>
            </a:r>
            <a:r>
              <a:rPr sz="2800" spc="-15" dirty="0">
                <a:solidFill>
                  <a:srgbClr val="3366CC"/>
                </a:solidFill>
                <a:latin typeface="Calibri"/>
                <a:cs typeface="Calibri"/>
              </a:rPr>
              <a:t>at</a:t>
            </a:r>
            <a:r>
              <a:rPr sz="2800" spc="20" dirty="0">
                <a:solidFill>
                  <a:srgbClr val="3366CC"/>
                </a:solidFill>
                <a:latin typeface="Calibri"/>
                <a:cs typeface="Calibri"/>
              </a:rPr>
              <a:t> </a:t>
            </a:r>
            <a:r>
              <a:rPr sz="2800" spc="-15" dirty="0">
                <a:solidFill>
                  <a:srgbClr val="3366CC"/>
                </a:solidFill>
                <a:latin typeface="Calibri"/>
                <a:cs typeface="Calibri"/>
              </a:rPr>
              <a:t>tasks </a:t>
            </a:r>
            <a:r>
              <a:rPr sz="2800" spc="-615" dirty="0">
                <a:solidFill>
                  <a:srgbClr val="3366CC"/>
                </a:solidFill>
                <a:latin typeface="Calibri"/>
                <a:cs typeface="Calibri"/>
              </a:rPr>
              <a:t> </a:t>
            </a:r>
            <a:r>
              <a:rPr sz="2800" spc="-5" dirty="0">
                <a:solidFill>
                  <a:srgbClr val="3366CC"/>
                </a:solidFill>
                <a:latin typeface="Calibri"/>
                <a:cs typeface="Calibri"/>
              </a:rPr>
              <a:t>in</a:t>
            </a:r>
            <a:r>
              <a:rPr sz="2800" dirty="0">
                <a:solidFill>
                  <a:srgbClr val="3366CC"/>
                </a:solidFill>
                <a:latin typeface="Calibri"/>
                <a:cs typeface="Calibri"/>
              </a:rPr>
              <a:t> </a:t>
            </a:r>
            <a:r>
              <a:rPr sz="2800" spc="-5" dirty="0">
                <a:solidFill>
                  <a:srgbClr val="3366CC"/>
                </a:solidFill>
                <a:latin typeface="Calibri"/>
                <a:cs typeface="Calibri"/>
              </a:rPr>
              <a:t>T</a:t>
            </a:r>
            <a:r>
              <a:rPr sz="2800" spc="5" dirty="0">
                <a:solidFill>
                  <a:srgbClr val="3366CC"/>
                </a:solidFill>
                <a:latin typeface="Calibri"/>
                <a:cs typeface="Calibri"/>
              </a:rPr>
              <a:t> </a:t>
            </a:r>
            <a:r>
              <a:rPr sz="2800" spc="-5" dirty="0">
                <a:solidFill>
                  <a:srgbClr val="3366CC"/>
                </a:solidFill>
                <a:latin typeface="Calibri"/>
                <a:cs typeface="Calibri"/>
              </a:rPr>
              <a:t>as </a:t>
            </a:r>
            <a:r>
              <a:rPr sz="2800" spc="-10" dirty="0">
                <a:solidFill>
                  <a:srgbClr val="3366CC"/>
                </a:solidFill>
                <a:latin typeface="Calibri"/>
                <a:cs typeface="Calibri"/>
              </a:rPr>
              <a:t>measured</a:t>
            </a:r>
            <a:r>
              <a:rPr sz="2800" spc="20" dirty="0">
                <a:solidFill>
                  <a:srgbClr val="3366CC"/>
                </a:solidFill>
                <a:latin typeface="Calibri"/>
                <a:cs typeface="Calibri"/>
              </a:rPr>
              <a:t> </a:t>
            </a:r>
            <a:r>
              <a:rPr sz="2800" spc="-15" dirty="0">
                <a:solidFill>
                  <a:srgbClr val="3366CC"/>
                </a:solidFill>
                <a:latin typeface="Calibri"/>
                <a:cs typeface="Calibri"/>
              </a:rPr>
              <a:t>by</a:t>
            </a:r>
            <a:r>
              <a:rPr sz="2800" spc="5" dirty="0">
                <a:solidFill>
                  <a:srgbClr val="3366CC"/>
                </a:solidFill>
                <a:latin typeface="Calibri"/>
                <a:cs typeface="Calibri"/>
              </a:rPr>
              <a:t> </a:t>
            </a:r>
            <a:r>
              <a:rPr sz="2800" spc="-5" dirty="0">
                <a:solidFill>
                  <a:srgbClr val="3366CC"/>
                </a:solidFill>
                <a:latin typeface="Calibri"/>
                <a:cs typeface="Calibri"/>
              </a:rPr>
              <a:t>P</a:t>
            </a:r>
            <a:r>
              <a:rPr sz="2800" spc="5" dirty="0">
                <a:solidFill>
                  <a:srgbClr val="3366CC"/>
                </a:solidFill>
                <a:latin typeface="Calibri"/>
                <a:cs typeface="Calibri"/>
              </a:rPr>
              <a:t> </a:t>
            </a:r>
            <a:r>
              <a:rPr sz="2800" spc="-20" dirty="0">
                <a:solidFill>
                  <a:srgbClr val="3366CC"/>
                </a:solidFill>
                <a:latin typeface="Calibri"/>
                <a:cs typeface="Calibri"/>
              </a:rPr>
              <a:t>improves</a:t>
            </a:r>
            <a:r>
              <a:rPr sz="2800" spc="20" dirty="0">
                <a:solidFill>
                  <a:srgbClr val="3366CC"/>
                </a:solidFill>
                <a:latin typeface="Calibri"/>
                <a:cs typeface="Calibri"/>
              </a:rPr>
              <a:t> </a:t>
            </a:r>
            <a:r>
              <a:rPr sz="2800" spc="-5" dirty="0">
                <a:solidFill>
                  <a:srgbClr val="3366CC"/>
                </a:solidFill>
                <a:latin typeface="Calibri"/>
                <a:cs typeface="Calibri"/>
              </a:rPr>
              <a:t>with</a:t>
            </a:r>
            <a:r>
              <a:rPr sz="2800" spc="5" dirty="0">
                <a:solidFill>
                  <a:srgbClr val="3366CC"/>
                </a:solidFill>
                <a:latin typeface="Calibri"/>
                <a:cs typeface="Calibri"/>
              </a:rPr>
              <a:t> </a:t>
            </a:r>
            <a:r>
              <a:rPr sz="2800" spc="-10" dirty="0">
                <a:solidFill>
                  <a:srgbClr val="3366CC"/>
                </a:solidFill>
                <a:latin typeface="Calibri"/>
                <a:cs typeface="Calibri"/>
              </a:rPr>
              <a:t>E”</a:t>
            </a:r>
            <a:endParaRPr sz="2800">
              <a:latin typeface="Calibri"/>
              <a:cs typeface="Calibri"/>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8490" y="286258"/>
            <a:ext cx="2827655" cy="689930"/>
          </a:xfrm>
          <a:prstGeom prst="rect">
            <a:avLst/>
          </a:prstGeom>
        </p:spPr>
        <p:txBody>
          <a:bodyPr vert="horz" wrap="square" lIns="0" tIns="12698" rIns="0" bIns="0" rtlCol="0">
            <a:spAutoFit/>
          </a:bodyPr>
          <a:lstStyle/>
          <a:p>
            <a:pPr marL="12698">
              <a:spcBef>
                <a:spcPts val="100"/>
              </a:spcBef>
            </a:pPr>
            <a:r>
              <a:rPr spc="-395" dirty="0"/>
              <a:t>T</a:t>
            </a:r>
            <a:r>
              <a:rPr dirty="0"/>
              <a:t>erminology</a:t>
            </a:r>
            <a:endParaRPr/>
          </a:p>
        </p:txBody>
      </p:sp>
      <p:sp>
        <p:nvSpPr>
          <p:cNvPr id="3" name="object 3"/>
          <p:cNvSpPr txBox="1"/>
          <p:nvPr/>
        </p:nvSpPr>
        <p:spPr>
          <a:xfrm>
            <a:off x="535940" y="1174749"/>
            <a:ext cx="7906384" cy="4795542"/>
          </a:xfrm>
          <a:prstGeom prst="rect">
            <a:avLst/>
          </a:prstGeom>
        </p:spPr>
        <p:txBody>
          <a:bodyPr vert="horz" wrap="square" lIns="0" tIns="12063" rIns="0" bIns="0" rtlCol="0">
            <a:spAutoFit/>
          </a:bodyPr>
          <a:lstStyle/>
          <a:p>
            <a:pPr marL="355545" indent="-342846">
              <a:spcBef>
                <a:spcPts val="95"/>
              </a:spcBef>
              <a:buFont typeface="Arial MT"/>
              <a:buChar char="•"/>
              <a:tabLst>
                <a:tab pos="354909" algn="l"/>
                <a:tab pos="355545" algn="l"/>
              </a:tabLst>
            </a:pPr>
            <a:r>
              <a:rPr sz="2200" spc="-15" dirty="0">
                <a:latin typeface="Calibri"/>
                <a:cs typeface="Calibri"/>
              </a:rPr>
              <a:t>Features</a:t>
            </a:r>
            <a:endParaRPr sz="2200">
              <a:latin typeface="Calibri"/>
              <a:cs typeface="Calibri"/>
            </a:endParaRPr>
          </a:p>
          <a:p>
            <a:pPr marL="756167" lvl="1" indent="-286975">
              <a:lnSpc>
                <a:spcPts val="2160"/>
              </a:lnSpc>
              <a:spcBef>
                <a:spcPts val="10"/>
              </a:spcBef>
              <a:buFont typeface="Arial MT"/>
              <a:buChar char="–"/>
              <a:tabLst>
                <a:tab pos="756167" algn="l"/>
                <a:tab pos="756801" algn="l"/>
              </a:tabLst>
            </a:pPr>
            <a:r>
              <a:rPr sz="2000" spc="-5" dirty="0">
                <a:latin typeface="Calibri"/>
                <a:cs typeface="Calibri"/>
              </a:rPr>
              <a:t>The </a:t>
            </a:r>
            <a:r>
              <a:rPr sz="2000" dirty="0">
                <a:latin typeface="Calibri"/>
                <a:cs typeface="Calibri"/>
              </a:rPr>
              <a:t>number</a:t>
            </a:r>
            <a:r>
              <a:rPr sz="2000" spc="-10" dirty="0">
                <a:latin typeface="Calibri"/>
                <a:cs typeface="Calibri"/>
              </a:rPr>
              <a:t> </a:t>
            </a:r>
            <a:r>
              <a:rPr sz="2000" spc="-5" dirty="0">
                <a:latin typeface="Calibri"/>
                <a:cs typeface="Calibri"/>
              </a:rPr>
              <a:t>of </a:t>
            </a:r>
            <a:r>
              <a:rPr sz="2000" spc="-15" dirty="0">
                <a:latin typeface="Calibri"/>
                <a:cs typeface="Calibri"/>
              </a:rPr>
              <a:t>features</a:t>
            </a:r>
            <a:r>
              <a:rPr sz="2000" spc="15" dirty="0">
                <a:latin typeface="Calibri"/>
                <a:cs typeface="Calibri"/>
              </a:rPr>
              <a:t> </a:t>
            </a:r>
            <a:r>
              <a:rPr sz="2000" spc="-5" dirty="0">
                <a:latin typeface="Calibri"/>
                <a:cs typeface="Calibri"/>
              </a:rPr>
              <a:t>or</a:t>
            </a:r>
            <a:r>
              <a:rPr sz="2000" spc="-10" dirty="0">
                <a:latin typeface="Calibri"/>
                <a:cs typeface="Calibri"/>
              </a:rPr>
              <a:t> </a:t>
            </a:r>
            <a:r>
              <a:rPr sz="2000" spc="-5" dirty="0">
                <a:latin typeface="Calibri"/>
                <a:cs typeface="Calibri"/>
              </a:rPr>
              <a:t>distinct</a:t>
            </a:r>
            <a:r>
              <a:rPr sz="2000" spc="20" dirty="0">
                <a:latin typeface="Calibri"/>
                <a:cs typeface="Calibri"/>
              </a:rPr>
              <a:t> </a:t>
            </a:r>
            <a:r>
              <a:rPr sz="2000" spc="-10" dirty="0">
                <a:latin typeface="Calibri"/>
                <a:cs typeface="Calibri"/>
              </a:rPr>
              <a:t>traits</a:t>
            </a:r>
            <a:r>
              <a:rPr sz="2000" spc="10" dirty="0">
                <a:latin typeface="Calibri"/>
                <a:cs typeface="Calibri"/>
              </a:rPr>
              <a:t> </a:t>
            </a:r>
            <a:r>
              <a:rPr sz="2000" spc="-5" dirty="0">
                <a:latin typeface="Calibri"/>
                <a:cs typeface="Calibri"/>
              </a:rPr>
              <a:t>that</a:t>
            </a:r>
            <a:r>
              <a:rPr sz="2000" spc="5" dirty="0">
                <a:latin typeface="Calibri"/>
                <a:cs typeface="Calibri"/>
              </a:rPr>
              <a:t> </a:t>
            </a:r>
            <a:r>
              <a:rPr sz="2000" dirty="0">
                <a:latin typeface="Calibri"/>
                <a:cs typeface="Calibri"/>
              </a:rPr>
              <a:t>can</a:t>
            </a:r>
            <a:r>
              <a:rPr sz="2000" spc="-5" dirty="0">
                <a:latin typeface="Calibri"/>
                <a:cs typeface="Calibri"/>
              </a:rPr>
              <a:t> be used</a:t>
            </a:r>
            <a:r>
              <a:rPr sz="2000" dirty="0">
                <a:latin typeface="Calibri"/>
                <a:cs typeface="Calibri"/>
              </a:rPr>
              <a:t> </a:t>
            </a:r>
            <a:r>
              <a:rPr sz="2000" spc="-10" dirty="0">
                <a:latin typeface="Calibri"/>
                <a:cs typeface="Calibri"/>
              </a:rPr>
              <a:t>to</a:t>
            </a:r>
            <a:r>
              <a:rPr sz="2000" spc="-5" dirty="0">
                <a:latin typeface="Calibri"/>
                <a:cs typeface="Calibri"/>
              </a:rPr>
              <a:t> describe</a:t>
            </a:r>
            <a:endParaRPr sz="2000">
              <a:latin typeface="Calibri"/>
              <a:cs typeface="Calibri"/>
            </a:endParaRPr>
          </a:p>
          <a:p>
            <a:pPr marL="756167">
              <a:lnSpc>
                <a:spcPts val="2155"/>
              </a:lnSpc>
            </a:pPr>
            <a:r>
              <a:rPr sz="2000" dirty="0">
                <a:latin typeface="Calibri"/>
                <a:cs typeface="Calibri"/>
              </a:rPr>
              <a:t>each</a:t>
            </a:r>
            <a:r>
              <a:rPr sz="2000" spc="-15" dirty="0">
                <a:latin typeface="Calibri"/>
                <a:cs typeface="Calibri"/>
              </a:rPr>
              <a:t> </a:t>
            </a:r>
            <a:r>
              <a:rPr sz="2000" spc="-5" dirty="0">
                <a:latin typeface="Calibri"/>
                <a:cs typeface="Calibri"/>
              </a:rPr>
              <a:t>item</a:t>
            </a:r>
            <a:r>
              <a:rPr sz="2000" spc="10" dirty="0">
                <a:latin typeface="Calibri"/>
                <a:cs typeface="Calibri"/>
              </a:rPr>
              <a:t> </a:t>
            </a:r>
            <a:r>
              <a:rPr sz="2000" dirty="0">
                <a:latin typeface="Calibri"/>
                <a:cs typeface="Calibri"/>
              </a:rPr>
              <a:t>in</a:t>
            </a:r>
            <a:r>
              <a:rPr sz="2000" spc="-15" dirty="0">
                <a:latin typeface="Calibri"/>
                <a:cs typeface="Calibri"/>
              </a:rPr>
              <a:t> </a:t>
            </a:r>
            <a:r>
              <a:rPr sz="2000" dirty="0">
                <a:latin typeface="Calibri"/>
                <a:cs typeface="Calibri"/>
              </a:rPr>
              <a:t>a</a:t>
            </a:r>
            <a:r>
              <a:rPr sz="2000" spc="-5" dirty="0">
                <a:latin typeface="Calibri"/>
                <a:cs typeface="Calibri"/>
              </a:rPr>
              <a:t> </a:t>
            </a:r>
            <a:r>
              <a:rPr sz="2000" spc="-10" dirty="0">
                <a:latin typeface="Calibri"/>
                <a:cs typeface="Calibri"/>
              </a:rPr>
              <a:t>quantitative</a:t>
            </a:r>
            <a:r>
              <a:rPr sz="2000" spc="15" dirty="0">
                <a:latin typeface="Calibri"/>
                <a:cs typeface="Calibri"/>
              </a:rPr>
              <a:t> </a:t>
            </a:r>
            <a:r>
              <a:rPr sz="2000" spc="-30" dirty="0">
                <a:latin typeface="Calibri"/>
                <a:cs typeface="Calibri"/>
              </a:rPr>
              <a:t>manner.</a:t>
            </a:r>
            <a:endParaRPr sz="2000">
              <a:latin typeface="Calibri"/>
              <a:cs typeface="Calibri"/>
            </a:endParaRPr>
          </a:p>
          <a:p>
            <a:pPr marL="355545" indent="-342846">
              <a:lnSpc>
                <a:spcPts val="2635"/>
              </a:lnSpc>
              <a:buFont typeface="Arial MT"/>
              <a:buChar char="•"/>
              <a:tabLst>
                <a:tab pos="354909" algn="l"/>
                <a:tab pos="355545" algn="l"/>
              </a:tabLst>
            </a:pPr>
            <a:r>
              <a:rPr sz="2200" spc="-5" dirty="0">
                <a:latin typeface="Calibri"/>
                <a:cs typeface="Calibri"/>
              </a:rPr>
              <a:t>Samples</a:t>
            </a:r>
            <a:endParaRPr sz="2200">
              <a:latin typeface="Calibri"/>
              <a:cs typeface="Calibri"/>
            </a:endParaRPr>
          </a:p>
          <a:p>
            <a:pPr marL="756167" marR="90156" lvl="1" indent="-286975">
              <a:lnSpc>
                <a:spcPct val="80000"/>
              </a:lnSpc>
              <a:spcBef>
                <a:spcPts val="484"/>
              </a:spcBef>
              <a:buFont typeface="Arial MT"/>
              <a:buChar char="–"/>
              <a:tabLst>
                <a:tab pos="756167" algn="l"/>
                <a:tab pos="756801" algn="l"/>
              </a:tabLst>
            </a:pPr>
            <a:r>
              <a:rPr sz="2000" dirty="0">
                <a:latin typeface="Calibri"/>
                <a:cs typeface="Calibri"/>
              </a:rPr>
              <a:t>A </a:t>
            </a:r>
            <a:r>
              <a:rPr sz="2000" spc="-5" dirty="0">
                <a:latin typeface="Calibri"/>
                <a:cs typeface="Calibri"/>
              </a:rPr>
              <a:t>sample</a:t>
            </a:r>
            <a:r>
              <a:rPr sz="2000" spc="15" dirty="0">
                <a:latin typeface="Calibri"/>
                <a:cs typeface="Calibri"/>
              </a:rPr>
              <a:t> </a:t>
            </a:r>
            <a:r>
              <a:rPr sz="2000" dirty="0">
                <a:latin typeface="Calibri"/>
                <a:cs typeface="Calibri"/>
              </a:rPr>
              <a:t>is</a:t>
            </a:r>
            <a:r>
              <a:rPr sz="2000" spc="5" dirty="0">
                <a:latin typeface="Calibri"/>
                <a:cs typeface="Calibri"/>
              </a:rPr>
              <a:t> </a:t>
            </a:r>
            <a:r>
              <a:rPr sz="2000" dirty="0">
                <a:latin typeface="Calibri"/>
                <a:cs typeface="Calibri"/>
              </a:rPr>
              <a:t>an</a:t>
            </a:r>
            <a:r>
              <a:rPr sz="2000" spc="5" dirty="0">
                <a:latin typeface="Calibri"/>
                <a:cs typeface="Calibri"/>
              </a:rPr>
              <a:t> </a:t>
            </a:r>
            <a:r>
              <a:rPr sz="2000" spc="-10" dirty="0">
                <a:latin typeface="Calibri"/>
                <a:cs typeface="Calibri"/>
              </a:rPr>
              <a:t>item</a:t>
            </a:r>
            <a:r>
              <a:rPr sz="2000" spc="10" dirty="0">
                <a:latin typeface="Calibri"/>
                <a:cs typeface="Calibri"/>
              </a:rPr>
              <a:t> </a:t>
            </a:r>
            <a:r>
              <a:rPr sz="2000" spc="-15" dirty="0">
                <a:latin typeface="Calibri"/>
                <a:cs typeface="Calibri"/>
              </a:rPr>
              <a:t>to</a:t>
            </a:r>
            <a:r>
              <a:rPr sz="2000" spc="-5" dirty="0">
                <a:latin typeface="Calibri"/>
                <a:cs typeface="Calibri"/>
              </a:rPr>
              <a:t> </a:t>
            </a:r>
            <a:r>
              <a:rPr sz="2000" spc="-10" dirty="0">
                <a:latin typeface="Calibri"/>
                <a:cs typeface="Calibri"/>
              </a:rPr>
              <a:t>process</a:t>
            </a:r>
            <a:r>
              <a:rPr sz="2000" spc="10" dirty="0">
                <a:latin typeface="Calibri"/>
                <a:cs typeface="Calibri"/>
              </a:rPr>
              <a:t> </a:t>
            </a:r>
            <a:r>
              <a:rPr sz="2000" dirty="0">
                <a:latin typeface="Calibri"/>
                <a:cs typeface="Calibri"/>
              </a:rPr>
              <a:t>(e.g.</a:t>
            </a:r>
            <a:r>
              <a:rPr sz="2000" spc="-20" dirty="0">
                <a:latin typeface="Calibri"/>
                <a:cs typeface="Calibri"/>
              </a:rPr>
              <a:t> </a:t>
            </a:r>
            <a:r>
              <a:rPr sz="2000" dirty="0">
                <a:latin typeface="Calibri"/>
                <a:cs typeface="Calibri"/>
              </a:rPr>
              <a:t>classify).</a:t>
            </a:r>
            <a:r>
              <a:rPr sz="2000" spc="25" dirty="0">
                <a:latin typeface="Calibri"/>
                <a:cs typeface="Calibri"/>
              </a:rPr>
              <a:t> </a:t>
            </a:r>
            <a:r>
              <a:rPr sz="2000" dirty="0">
                <a:latin typeface="Calibri"/>
                <a:cs typeface="Calibri"/>
              </a:rPr>
              <a:t>It</a:t>
            </a:r>
            <a:r>
              <a:rPr sz="2000" spc="5" dirty="0">
                <a:latin typeface="Calibri"/>
                <a:cs typeface="Calibri"/>
              </a:rPr>
              <a:t> </a:t>
            </a:r>
            <a:r>
              <a:rPr sz="2000" dirty="0">
                <a:latin typeface="Calibri"/>
                <a:cs typeface="Calibri"/>
              </a:rPr>
              <a:t>can</a:t>
            </a:r>
            <a:r>
              <a:rPr sz="2000" spc="-25" dirty="0">
                <a:latin typeface="Calibri"/>
                <a:cs typeface="Calibri"/>
              </a:rPr>
              <a:t> </a:t>
            </a:r>
            <a:r>
              <a:rPr sz="2000" spc="-5" dirty="0">
                <a:latin typeface="Calibri"/>
                <a:cs typeface="Calibri"/>
              </a:rPr>
              <a:t>be</a:t>
            </a:r>
            <a:r>
              <a:rPr sz="2000" dirty="0">
                <a:latin typeface="Calibri"/>
                <a:cs typeface="Calibri"/>
              </a:rPr>
              <a:t> a </a:t>
            </a:r>
            <a:r>
              <a:rPr sz="2000" spc="-5" dirty="0">
                <a:latin typeface="Calibri"/>
                <a:cs typeface="Calibri"/>
              </a:rPr>
              <a:t>document,</a:t>
            </a:r>
            <a:r>
              <a:rPr sz="2000" spc="5" dirty="0">
                <a:latin typeface="Calibri"/>
                <a:cs typeface="Calibri"/>
              </a:rPr>
              <a:t> </a:t>
            </a:r>
            <a:r>
              <a:rPr sz="2000" dirty="0">
                <a:latin typeface="Calibri"/>
                <a:cs typeface="Calibri"/>
              </a:rPr>
              <a:t>a </a:t>
            </a:r>
            <a:r>
              <a:rPr sz="2000" spc="-434" dirty="0">
                <a:latin typeface="Calibri"/>
                <a:cs typeface="Calibri"/>
              </a:rPr>
              <a:t> </a:t>
            </a:r>
            <a:r>
              <a:rPr sz="2000" spc="-5" dirty="0">
                <a:latin typeface="Calibri"/>
                <a:cs typeface="Calibri"/>
              </a:rPr>
              <a:t>picture,</a:t>
            </a:r>
            <a:r>
              <a:rPr sz="2000" spc="-10" dirty="0">
                <a:latin typeface="Calibri"/>
                <a:cs typeface="Calibri"/>
              </a:rPr>
              <a:t> </a:t>
            </a:r>
            <a:r>
              <a:rPr sz="2000" dirty="0">
                <a:latin typeface="Calibri"/>
                <a:cs typeface="Calibri"/>
              </a:rPr>
              <a:t>a </a:t>
            </a:r>
            <a:r>
              <a:rPr sz="2000" spc="-5" dirty="0">
                <a:latin typeface="Calibri"/>
                <a:cs typeface="Calibri"/>
              </a:rPr>
              <a:t>sound,</a:t>
            </a:r>
            <a:r>
              <a:rPr sz="2000" spc="-20" dirty="0">
                <a:latin typeface="Calibri"/>
                <a:cs typeface="Calibri"/>
              </a:rPr>
              <a:t> </a:t>
            </a:r>
            <a:r>
              <a:rPr sz="2000" dirty="0">
                <a:latin typeface="Calibri"/>
                <a:cs typeface="Calibri"/>
              </a:rPr>
              <a:t>a</a:t>
            </a:r>
            <a:r>
              <a:rPr sz="2000" spc="-10" dirty="0">
                <a:latin typeface="Calibri"/>
                <a:cs typeface="Calibri"/>
              </a:rPr>
              <a:t> video,</a:t>
            </a:r>
            <a:r>
              <a:rPr sz="2000" spc="5" dirty="0">
                <a:latin typeface="Calibri"/>
                <a:cs typeface="Calibri"/>
              </a:rPr>
              <a:t> </a:t>
            </a:r>
            <a:r>
              <a:rPr sz="2000" dirty="0">
                <a:latin typeface="Calibri"/>
                <a:cs typeface="Calibri"/>
              </a:rPr>
              <a:t>a</a:t>
            </a:r>
            <a:r>
              <a:rPr sz="2000" spc="-10" dirty="0">
                <a:latin typeface="Calibri"/>
                <a:cs typeface="Calibri"/>
              </a:rPr>
              <a:t> </a:t>
            </a:r>
            <a:r>
              <a:rPr sz="2000" spc="-20" dirty="0">
                <a:latin typeface="Calibri"/>
                <a:cs typeface="Calibri"/>
              </a:rPr>
              <a:t>row</a:t>
            </a:r>
            <a:r>
              <a:rPr sz="2000" dirty="0">
                <a:latin typeface="Calibri"/>
                <a:cs typeface="Calibri"/>
              </a:rPr>
              <a:t> </a:t>
            </a:r>
            <a:r>
              <a:rPr sz="2000" spc="-5" dirty="0">
                <a:latin typeface="Calibri"/>
                <a:cs typeface="Calibri"/>
              </a:rPr>
              <a:t>in</a:t>
            </a:r>
            <a:r>
              <a:rPr sz="2000" dirty="0">
                <a:latin typeface="Calibri"/>
                <a:cs typeface="Calibri"/>
              </a:rPr>
              <a:t> </a:t>
            </a:r>
            <a:r>
              <a:rPr sz="2000" spc="-5" dirty="0">
                <a:latin typeface="Calibri"/>
                <a:cs typeface="Calibri"/>
              </a:rPr>
              <a:t>database</a:t>
            </a:r>
            <a:r>
              <a:rPr sz="2000" dirty="0">
                <a:latin typeface="Calibri"/>
                <a:cs typeface="Calibri"/>
              </a:rPr>
              <a:t> </a:t>
            </a:r>
            <a:r>
              <a:rPr sz="2000" spc="-5" dirty="0">
                <a:latin typeface="Calibri"/>
                <a:cs typeface="Calibri"/>
              </a:rPr>
              <a:t>or CSV</a:t>
            </a:r>
            <a:r>
              <a:rPr sz="2000" spc="-20" dirty="0">
                <a:latin typeface="Calibri"/>
                <a:cs typeface="Calibri"/>
              </a:rPr>
              <a:t> </a:t>
            </a:r>
            <a:r>
              <a:rPr sz="2000" spc="-5" dirty="0">
                <a:latin typeface="Calibri"/>
                <a:cs typeface="Calibri"/>
              </a:rPr>
              <a:t>file,</a:t>
            </a:r>
            <a:r>
              <a:rPr sz="2000" spc="15" dirty="0">
                <a:latin typeface="Calibri"/>
                <a:cs typeface="Calibri"/>
              </a:rPr>
              <a:t> </a:t>
            </a:r>
            <a:r>
              <a:rPr sz="2000" spc="-5" dirty="0">
                <a:latin typeface="Calibri"/>
                <a:cs typeface="Calibri"/>
              </a:rPr>
              <a:t>or</a:t>
            </a:r>
            <a:r>
              <a:rPr sz="2000" spc="-15" dirty="0">
                <a:latin typeface="Calibri"/>
                <a:cs typeface="Calibri"/>
              </a:rPr>
              <a:t> </a:t>
            </a:r>
            <a:r>
              <a:rPr sz="2000" spc="-10" dirty="0">
                <a:latin typeface="Calibri"/>
                <a:cs typeface="Calibri"/>
              </a:rPr>
              <a:t>whatever </a:t>
            </a:r>
            <a:r>
              <a:rPr sz="2000" spc="-5" dirty="0">
                <a:latin typeface="Calibri"/>
                <a:cs typeface="Calibri"/>
              </a:rPr>
              <a:t> </a:t>
            </a:r>
            <a:r>
              <a:rPr sz="2000" spc="-10" dirty="0">
                <a:latin typeface="Calibri"/>
                <a:cs typeface="Calibri"/>
              </a:rPr>
              <a:t>you</a:t>
            </a:r>
            <a:r>
              <a:rPr sz="2000" spc="-20" dirty="0">
                <a:latin typeface="Calibri"/>
                <a:cs typeface="Calibri"/>
              </a:rPr>
              <a:t> </a:t>
            </a:r>
            <a:r>
              <a:rPr sz="2000" spc="-5" dirty="0">
                <a:latin typeface="Calibri"/>
                <a:cs typeface="Calibri"/>
              </a:rPr>
              <a:t>can</a:t>
            </a:r>
            <a:r>
              <a:rPr sz="2000" spc="-20" dirty="0">
                <a:latin typeface="Calibri"/>
                <a:cs typeface="Calibri"/>
              </a:rPr>
              <a:t> </a:t>
            </a:r>
            <a:r>
              <a:rPr sz="2000" spc="-5" dirty="0">
                <a:latin typeface="Calibri"/>
                <a:cs typeface="Calibri"/>
              </a:rPr>
              <a:t>describe</a:t>
            </a:r>
            <a:r>
              <a:rPr sz="2000" spc="5" dirty="0">
                <a:latin typeface="Calibri"/>
                <a:cs typeface="Calibri"/>
              </a:rPr>
              <a:t> </a:t>
            </a:r>
            <a:r>
              <a:rPr sz="2000" spc="-5" dirty="0">
                <a:latin typeface="Calibri"/>
                <a:cs typeface="Calibri"/>
              </a:rPr>
              <a:t>with</a:t>
            </a:r>
            <a:r>
              <a:rPr sz="2000" spc="5" dirty="0">
                <a:latin typeface="Calibri"/>
                <a:cs typeface="Calibri"/>
              </a:rPr>
              <a:t> </a:t>
            </a:r>
            <a:r>
              <a:rPr sz="2000" dirty="0">
                <a:latin typeface="Calibri"/>
                <a:cs typeface="Calibri"/>
              </a:rPr>
              <a:t>a </a:t>
            </a:r>
            <a:r>
              <a:rPr sz="2000" spc="-15" dirty="0">
                <a:latin typeface="Calibri"/>
                <a:cs typeface="Calibri"/>
              </a:rPr>
              <a:t>fixed</a:t>
            </a:r>
            <a:r>
              <a:rPr sz="2000" spc="-5" dirty="0">
                <a:latin typeface="Calibri"/>
                <a:cs typeface="Calibri"/>
              </a:rPr>
              <a:t> </a:t>
            </a:r>
            <a:r>
              <a:rPr sz="2000" spc="-10" dirty="0">
                <a:latin typeface="Calibri"/>
                <a:cs typeface="Calibri"/>
              </a:rPr>
              <a:t>set</a:t>
            </a:r>
            <a:r>
              <a:rPr sz="2000" spc="10" dirty="0">
                <a:latin typeface="Calibri"/>
                <a:cs typeface="Calibri"/>
              </a:rPr>
              <a:t> </a:t>
            </a:r>
            <a:r>
              <a:rPr sz="2000" spc="-5" dirty="0">
                <a:latin typeface="Calibri"/>
                <a:cs typeface="Calibri"/>
              </a:rPr>
              <a:t>of </a:t>
            </a:r>
            <a:r>
              <a:rPr sz="2000" spc="-10" dirty="0">
                <a:latin typeface="Calibri"/>
                <a:cs typeface="Calibri"/>
              </a:rPr>
              <a:t>quantitative</a:t>
            </a:r>
            <a:r>
              <a:rPr sz="2000" spc="25" dirty="0">
                <a:latin typeface="Calibri"/>
                <a:cs typeface="Calibri"/>
              </a:rPr>
              <a:t> </a:t>
            </a:r>
            <a:r>
              <a:rPr sz="2000" spc="-5" dirty="0">
                <a:latin typeface="Calibri"/>
                <a:cs typeface="Calibri"/>
              </a:rPr>
              <a:t>traits.</a:t>
            </a:r>
            <a:endParaRPr sz="2000">
              <a:latin typeface="Calibri"/>
              <a:cs typeface="Calibri"/>
            </a:endParaRPr>
          </a:p>
          <a:p>
            <a:pPr marL="355545" indent="-342846">
              <a:lnSpc>
                <a:spcPts val="2629"/>
              </a:lnSpc>
              <a:buFont typeface="Arial MT"/>
              <a:buChar char="•"/>
              <a:tabLst>
                <a:tab pos="354909" algn="l"/>
                <a:tab pos="355545" algn="l"/>
              </a:tabLst>
            </a:pPr>
            <a:r>
              <a:rPr sz="2200" spc="-15" dirty="0">
                <a:latin typeface="Calibri"/>
                <a:cs typeface="Calibri"/>
              </a:rPr>
              <a:t>Feature</a:t>
            </a:r>
            <a:r>
              <a:rPr sz="2200" spc="-60" dirty="0">
                <a:latin typeface="Calibri"/>
                <a:cs typeface="Calibri"/>
              </a:rPr>
              <a:t> </a:t>
            </a:r>
            <a:r>
              <a:rPr sz="2200" spc="-15" dirty="0">
                <a:latin typeface="Calibri"/>
                <a:cs typeface="Calibri"/>
              </a:rPr>
              <a:t>vector</a:t>
            </a:r>
            <a:endParaRPr sz="2200">
              <a:latin typeface="Calibri"/>
              <a:cs typeface="Calibri"/>
            </a:endParaRPr>
          </a:p>
          <a:p>
            <a:pPr marL="756167" lvl="1" indent="-286975">
              <a:lnSpc>
                <a:spcPts val="2160"/>
              </a:lnSpc>
              <a:spcBef>
                <a:spcPts val="10"/>
              </a:spcBef>
              <a:buFont typeface="Arial MT"/>
              <a:buChar char="–"/>
              <a:tabLst>
                <a:tab pos="756167" algn="l"/>
                <a:tab pos="756801" algn="l"/>
              </a:tabLst>
            </a:pPr>
            <a:r>
              <a:rPr sz="2000" spc="-5" dirty="0">
                <a:latin typeface="Calibri"/>
                <a:cs typeface="Calibri"/>
              </a:rPr>
              <a:t>is</a:t>
            </a:r>
            <a:r>
              <a:rPr sz="2000" spc="15" dirty="0">
                <a:latin typeface="Calibri"/>
                <a:cs typeface="Calibri"/>
              </a:rPr>
              <a:t> </a:t>
            </a:r>
            <a:r>
              <a:rPr sz="2000" dirty="0">
                <a:latin typeface="Calibri"/>
                <a:cs typeface="Calibri"/>
              </a:rPr>
              <a:t>an </a:t>
            </a:r>
            <a:r>
              <a:rPr sz="2000" spc="-5" dirty="0">
                <a:latin typeface="Calibri"/>
                <a:cs typeface="Calibri"/>
              </a:rPr>
              <a:t>n-dimensional</a:t>
            </a:r>
            <a:r>
              <a:rPr sz="2000" spc="5" dirty="0">
                <a:latin typeface="Calibri"/>
                <a:cs typeface="Calibri"/>
              </a:rPr>
              <a:t> </a:t>
            </a:r>
            <a:r>
              <a:rPr sz="2000" spc="-10" dirty="0">
                <a:latin typeface="Calibri"/>
                <a:cs typeface="Calibri"/>
              </a:rPr>
              <a:t>vector</a:t>
            </a:r>
            <a:r>
              <a:rPr sz="2000" spc="15" dirty="0">
                <a:latin typeface="Calibri"/>
                <a:cs typeface="Calibri"/>
              </a:rPr>
              <a:t> </a:t>
            </a:r>
            <a:r>
              <a:rPr sz="2000" dirty="0">
                <a:latin typeface="Calibri"/>
                <a:cs typeface="Calibri"/>
              </a:rPr>
              <a:t>of</a:t>
            </a:r>
            <a:r>
              <a:rPr sz="2000" spc="-10" dirty="0">
                <a:latin typeface="Calibri"/>
                <a:cs typeface="Calibri"/>
              </a:rPr>
              <a:t> </a:t>
            </a:r>
            <a:r>
              <a:rPr sz="2000" spc="-5" dirty="0">
                <a:latin typeface="Calibri"/>
                <a:cs typeface="Calibri"/>
              </a:rPr>
              <a:t>numerical</a:t>
            </a:r>
            <a:r>
              <a:rPr sz="2000" spc="15" dirty="0">
                <a:latin typeface="Calibri"/>
                <a:cs typeface="Calibri"/>
              </a:rPr>
              <a:t> </a:t>
            </a:r>
            <a:r>
              <a:rPr sz="2000" spc="-15" dirty="0">
                <a:latin typeface="Calibri"/>
                <a:cs typeface="Calibri"/>
              </a:rPr>
              <a:t>features</a:t>
            </a:r>
            <a:r>
              <a:rPr sz="2000" spc="10" dirty="0">
                <a:latin typeface="Calibri"/>
                <a:cs typeface="Calibri"/>
              </a:rPr>
              <a:t> </a:t>
            </a:r>
            <a:r>
              <a:rPr sz="2000" spc="-5" dirty="0">
                <a:latin typeface="Calibri"/>
                <a:cs typeface="Calibri"/>
              </a:rPr>
              <a:t>that</a:t>
            </a:r>
            <a:r>
              <a:rPr sz="2000" spc="10" dirty="0">
                <a:latin typeface="Calibri"/>
                <a:cs typeface="Calibri"/>
              </a:rPr>
              <a:t> </a:t>
            </a:r>
            <a:r>
              <a:rPr sz="2000" spc="-10" dirty="0">
                <a:latin typeface="Calibri"/>
                <a:cs typeface="Calibri"/>
              </a:rPr>
              <a:t>represent</a:t>
            </a:r>
            <a:r>
              <a:rPr sz="2000" spc="15" dirty="0">
                <a:latin typeface="Calibri"/>
                <a:cs typeface="Calibri"/>
              </a:rPr>
              <a:t> </a:t>
            </a:r>
            <a:r>
              <a:rPr sz="2000" spc="-5" dirty="0">
                <a:latin typeface="Calibri"/>
                <a:cs typeface="Calibri"/>
              </a:rPr>
              <a:t>some</a:t>
            </a:r>
            <a:endParaRPr sz="2000">
              <a:latin typeface="Calibri"/>
              <a:cs typeface="Calibri"/>
            </a:endParaRPr>
          </a:p>
          <a:p>
            <a:pPr marL="756167">
              <a:lnSpc>
                <a:spcPts val="2155"/>
              </a:lnSpc>
            </a:pPr>
            <a:r>
              <a:rPr sz="2000" spc="-5" dirty="0">
                <a:latin typeface="Calibri"/>
                <a:cs typeface="Calibri"/>
              </a:rPr>
              <a:t>object.</a:t>
            </a:r>
            <a:endParaRPr sz="2000">
              <a:latin typeface="Calibri"/>
              <a:cs typeface="Calibri"/>
            </a:endParaRPr>
          </a:p>
          <a:p>
            <a:pPr marL="355545" indent="-342846">
              <a:lnSpc>
                <a:spcPts val="2635"/>
              </a:lnSpc>
              <a:buFont typeface="Arial MT"/>
              <a:buChar char="•"/>
              <a:tabLst>
                <a:tab pos="354909" algn="l"/>
                <a:tab pos="355545" algn="l"/>
              </a:tabLst>
            </a:pPr>
            <a:r>
              <a:rPr sz="2200" spc="-15" dirty="0">
                <a:latin typeface="Calibri"/>
                <a:cs typeface="Calibri"/>
              </a:rPr>
              <a:t>Feature</a:t>
            </a:r>
            <a:r>
              <a:rPr sz="2200" spc="-20" dirty="0">
                <a:latin typeface="Calibri"/>
                <a:cs typeface="Calibri"/>
              </a:rPr>
              <a:t> </a:t>
            </a:r>
            <a:r>
              <a:rPr sz="2200" spc="-15" dirty="0">
                <a:latin typeface="Calibri"/>
                <a:cs typeface="Calibri"/>
              </a:rPr>
              <a:t>extraction</a:t>
            </a:r>
            <a:endParaRPr sz="2200">
              <a:latin typeface="Calibri"/>
              <a:cs typeface="Calibri"/>
            </a:endParaRPr>
          </a:p>
          <a:p>
            <a:pPr marL="756167" lvl="1" indent="-286975">
              <a:spcBef>
                <a:spcPts val="5"/>
              </a:spcBef>
              <a:buFont typeface="Arial MT"/>
              <a:buChar char="–"/>
              <a:tabLst>
                <a:tab pos="756167" algn="l"/>
                <a:tab pos="756801" algn="l"/>
              </a:tabLst>
            </a:pPr>
            <a:r>
              <a:rPr sz="2000" spc="-10" dirty="0">
                <a:latin typeface="Calibri"/>
                <a:cs typeface="Calibri"/>
              </a:rPr>
              <a:t>Preparation </a:t>
            </a:r>
            <a:r>
              <a:rPr sz="2000" spc="-5" dirty="0">
                <a:latin typeface="Calibri"/>
                <a:cs typeface="Calibri"/>
              </a:rPr>
              <a:t>of</a:t>
            </a:r>
            <a:r>
              <a:rPr sz="2000" spc="-10" dirty="0">
                <a:latin typeface="Calibri"/>
                <a:cs typeface="Calibri"/>
              </a:rPr>
              <a:t> </a:t>
            </a:r>
            <a:r>
              <a:rPr sz="2000" spc="-15" dirty="0">
                <a:latin typeface="Calibri"/>
                <a:cs typeface="Calibri"/>
              </a:rPr>
              <a:t>feature</a:t>
            </a:r>
            <a:r>
              <a:rPr sz="2000" spc="-10" dirty="0">
                <a:latin typeface="Calibri"/>
                <a:cs typeface="Calibri"/>
              </a:rPr>
              <a:t> vector</a:t>
            </a:r>
            <a:endParaRPr sz="2000">
              <a:latin typeface="Calibri"/>
              <a:cs typeface="Calibri"/>
            </a:endParaRPr>
          </a:p>
          <a:p>
            <a:pPr marL="812673" lvl="1" indent="-343481">
              <a:lnSpc>
                <a:spcPts val="2160"/>
              </a:lnSpc>
              <a:buFont typeface="Arial MT"/>
              <a:buChar char="–"/>
              <a:tabLst>
                <a:tab pos="812673" algn="l"/>
                <a:tab pos="813307" algn="l"/>
              </a:tabLst>
            </a:pPr>
            <a:r>
              <a:rPr sz="2000" spc="-15" dirty="0">
                <a:latin typeface="Calibri"/>
                <a:cs typeface="Calibri"/>
              </a:rPr>
              <a:t>transforms</a:t>
            </a:r>
            <a:r>
              <a:rPr sz="2000" spc="15" dirty="0">
                <a:latin typeface="Calibri"/>
                <a:cs typeface="Calibri"/>
              </a:rPr>
              <a:t> </a:t>
            </a:r>
            <a:r>
              <a:rPr sz="2000" dirty="0">
                <a:latin typeface="Calibri"/>
                <a:cs typeface="Calibri"/>
              </a:rPr>
              <a:t>the</a:t>
            </a:r>
            <a:r>
              <a:rPr sz="2000" spc="5" dirty="0">
                <a:latin typeface="Calibri"/>
                <a:cs typeface="Calibri"/>
              </a:rPr>
              <a:t> </a:t>
            </a:r>
            <a:r>
              <a:rPr sz="2000" spc="-10" dirty="0">
                <a:latin typeface="Calibri"/>
                <a:cs typeface="Calibri"/>
              </a:rPr>
              <a:t>data</a:t>
            </a:r>
            <a:r>
              <a:rPr sz="2000" spc="5" dirty="0">
                <a:latin typeface="Calibri"/>
                <a:cs typeface="Calibri"/>
              </a:rPr>
              <a:t> </a:t>
            </a:r>
            <a:r>
              <a:rPr sz="2000" dirty="0">
                <a:latin typeface="Calibri"/>
                <a:cs typeface="Calibri"/>
              </a:rPr>
              <a:t>in</a:t>
            </a:r>
            <a:r>
              <a:rPr sz="2000" spc="5" dirty="0">
                <a:latin typeface="Calibri"/>
                <a:cs typeface="Calibri"/>
              </a:rPr>
              <a:t> </a:t>
            </a:r>
            <a:r>
              <a:rPr sz="2000" dirty="0">
                <a:latin typeface="Calibri"/>
                <a:cs typeface="Calibri"/>
              </a:rPr>
              <a:t>the</a:t>
            </a:r>
            <a:r>
              <a:rPr sz="2000" spc="-5" dirty="0">
                <a:latin typeface="Calibri"/>
                <a:cs typeface="Calibri"/>
              </a:rPr>
              <a:t> high-dimensional space</a:t>
            </a:r>
            <a:r>
              <a:rPr sz="2000" spc="10" dirty="0">
                <a:latin typeface="Calibri"/>
                <a:cs typeface="Calibri"/>
              </a:rPr>
              <a:t> </a:t>
            </a:r>
            <a:r>
              <a:rPr sz="2000" spc="-15" dirty="0">
                <a:latin typeface="Calibri"/>
                <a:cs typeface="Calibri"/>
              </a:rPr>
              <a:t>to</a:t>
            </a:r>
            <a:r>
              <a:rPr sz="2000" dirty="0">
                <a:latin typeface="Calibri"/>
                <a:cs typeface="Calibri"/>
              </a:rPr>
              <a:t> a</a:t>
            </a:r>
            <a:r>
              <a:rPr sz="2000" spc="5" dirty="0">
                <a:latin typeface="Calibri"/>
                <a:cs typeface="Calibri"/>
              </a:rPr>
              <a:t> </a:t>
            </a:r>
            <a:r>
              <a:rPr sz="2000" spc="-5" dirty="0">
                <a:latin typeface="Calibri"/>
                <a:cs typeface="Calibri"/>
              </a:rPr>
              <a:t>space</a:t>
            </a:r>
            <a:r>
              <a:rPr sz="2000" spc="5" dirty="0">
                <a:latin typeface="Calibri"/>
                <a:cs typeface="Calibri"/>
              </a:rPr>
              <a:t> </a:t>
            </a:r>
            <a:r>
              <a:rPr sz="2000" spc="-5" dirty="0">
                <a:latin typeface="Calibri"/>
                <a:cs typeface="Calibri"/>
              </a:rPr>
              <a:t>of</a:t>
            </a:r>
            <a:endParaRPr sz="2000">
              <a:latin typeface="Calibri"/>
              <a:cs typeface="Calibri"/>
            </a:endParaRPr>
          </a:p>
          <a:p>
            <a:pPr marL="756167">
              <a:lnSpc>
                <a:spcPts val="2155"/>
              </a:lnSpc>
            </a:pPr>
            <a:r>
              <a:rPr sz="2000" spc="-15" dirty="0">
                <a:latin typeface="Calibri"/>
                <a:cs typeface="Calibri"/>
              </a:rPr>
              <a:t>fewer</a:t>
            </a:r>
            <a:r>
              <a:rPr sz="2000" spc="-35" dirty="0">
                <a:latin typeface="Calibri"/>
                <a:cs typeface="Calibri"/>
              </a:rPr>
              <a:t> </a:t>
            </a:r>
            <a:r>
              <a:rPr sz="2000" u="heavy" spc="-5" dirty="0">
                <a:uFill>
                  <a:solidFill>
                    <a:srgbClr val="000000"/>
                  </a:solidFill>
                </a:uFill>
                <a:latin typeface="Calibri"/>
                <a:cs typeface="Calibri"/>
              </a:rPr>
              <a:t>dimensions</a:t>
            </a:r>
            <a:r>
              <a:rPr sz="2000" spc="-5" dirty="0">
                <a:latin typeface="Calibri"/>
                <a:cs typeface="Calibri"/>
              </a:rPr>
              <a:t>.</a:t>
            </a:r>
            <a:endParaRPr sz="2000">
              <a:latin typeface="Calibri"/>
              <a:cs typeface="Calibri"/>
            </a:endParaRPr>
          </a:p>
          <a:p>
            <a:pPr marL="355545" indent="-342846">
              <a:lnSpc>
                <a:spcPts val="2635"/>
              </a:lnSpc>
              <a:buFont typeface="Arial MT"/>
              <a:buChar char="•"/>
              <a:tabLst>
                <a:tab pos="354909" algn="l"/>
                <a:tab pos="355545" algn="l"/>
              </a:tabLst>
            </a:pPr>
            <a:r>
              <a:rPr sz="2200" spc="-15" dirty="0">
                <a:latin typeface="Calibri"/>
                <a:cs typeface="Calibri"/>
              </a:rPr>
              <a:t>Training/Evolution</a:t>
            </a:r>
            <a:r>
              <a:rPr sz="2200" spc="-60" dirty="0">
                <a:latin typeface="Calibri"/>
                <a:cs typeface="Calibri"/>
              </a:rPr>
              <a:t> </a:t>
            </a:r>
            <a:r>
              <a:rPr sz="2200" spc="-10" dirty="0">
                <a:latin typeface="Calibri"/>
                <a:cs typeface="Calibri"/>
              </a:rPr>
              <a:t>set</a:t>
            </a:r>
            <a:endParaRPr sz="2200">
              <a:latin typeface="Calibri"/>
              <a:cs typeface="Calibri"/>
            </a:endParaRPr>
          </a:p>
          <a:p>
            <a:pPr marL="756167" lvl="1" indent="-286975">
              <a:spcBef>
                <a:spcPts val="10"/>
              </a:spcBef>
              <a:buFont typeface="Arial MT"/>
              <a:buChar char="–"/>
              <a:tabLst>
                <a:tab pos="756167" algn="l"/>
                <a:tab pos="756801" algn="l"/>
              </a:tabLst>
            </a:pPr>
            <a:r>
              <a:rPr sz="2000" spc="-5" dirty="0">
                <a:latin typeface="Calibri"/>
                <a:cs typeface="Calibri"/>
              </a:rPr>
              <a:t>Set of</a:t>
            </a:r>
            <a:r>
              <a:rPr sz="2000" spc="-10" dirty="0">
                <a:latin typeface="Calibri"/>
                <a:cs typeface="Calibri"/>
              </a:rPr>
              <a:t> </a:t>
            </a:r>
            <a:r>
              <a:rPr sz="2000" spc="-15" dirty="0">
                <a:latin typeface="Calibri"/>
                <a:cs typeface="Calibri"/>
              </a:rPr>
              <a:t>data</a:t>
            </a:r>
            <a:r>
              <a:rPr sz="2000" dirty="0">
                <a:latin typeface="Calibri"/>
                <a:cs typeface="Calibri"/>
              </a:rPr>
              <a:t> </a:t>
            </a:r>
            <a:r>
              <a:rPr sz="2000" spc="-15" dirty="0">
                <a:latin typeface="Calibri"/>
                <a:cs typeface="Calibri"/>
              </a:rPr>
              <a:t>to</a:t>
            </a:r>
            <a:r>
              <a:rPr sz="2000" spc="-10" dirty="0">
                <a:latin typeface="Calibri"/>
                <a:cs typeface="Calibri"/>
              </a:rPr>
              <a:t> discover</a:t>
            </a:r>
            <a:r>
              <a:rPr sz="2000" spc="-5" dirty="0">
                <a:latin typeface="Calibri"/>
                <a:cs typeface="Calibri"/>
              </a:rPr>
              <a:t> potentially</a:t>
            </a:r>
            <a:r>
              <a:rPr sz="2000" spc="5" dirty="0">
                <a:latin typeface="Calibri"/>
                <a:cs typeface="Calibri"/>
              </a:rPr>
              <a:t> </a:t>
            </a:r>
            <a:r>
              <a:rPr sz="2000" spc="-5" dirty="0">
                <a:latin typeface="Calibri"/>
                <a:cs typeface="Calibri"/>
              </a:rPr>
              <a:t>predictive</a:t>
            </a:r>
            <a:r>
              <a:rPr sz="2000" spc="5" dirty="0">
                <a:latin typeface="Calibri"/>
                <a:cs typeface="Calibri"/>
              </a:rPr>
              <a:t> </a:t>
            </a:r>
            <a:r>
              <a:rPr sz="2000" spc="-5" dirty="0">
                <a:latin typeface="Calibri"/>
                <a:cs typeface="Calibri"/>
              </a:rPr>
              <a:t>relationships.</a:t>
            </a:r>
            <a:endParaRPr sz="2000">
              <a:latin typeface="Calibri"/>
              <a:cs typeface="Calibri"/>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4982</Words>
  <Application>Microsoft Office PowerPoint</Application>
  <PresentationFormat>On-screen Show (4:3)</PresentationFormat>
  <Paragraphs>853</Paragraphs>
  <Slides>124</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124</vt:i4>
      </vt:variant>
    </vt:vector>
  </HeadingPairs>
  <TitlesOfParts>
    <vt:vector size="126" baseType="lpstr">
      <vt:lpstr>Office Theme</vt:lpstr>
      <vt:lpstr>Document</vt:lpstr>
      <vt:lpstr>Topic for the class: Introduction to soft computing  Unit &amp;Title: I &amp; soft computing  </vt:lpstr>
      <vt:lpstr>  Prerequisites</vt:lpstr>
      <vt:lpstr>Slide 3</vt:lpstr>
      <vt:lpstr>UNIT-1  syllabus </vt:lpstr>
      <vt:lpstr>Need and Importance of the Course</vt:lpstr>
      <vt:lpstr>Concept Of Computing</vt:lpstr>
      <vt:lpstr>Slide 7</vt:lpstr>
      <vt:lpstr> Concept Of Computing</vt:lpstr>
      <vt:lpstr>Slide 9</vt:lpstr>
      <vt:lpstr>Characteristics of soft computing </vt:lpstr>
      <vt:lpstr>Introduction to Soft Computing</vt:lpstr>
      <vt:lpstr> Goals of Soft Computing  </vt:lpstr>
      <vt:lpstr>Importance of Soft Computing </vt:lpstr>
      <vt:lpstr> Importance of Soft Computing  (cont..) </vt:lpstr>
      <vt:lpstr> Properties of Soft Computing  methods </vt:lpstr>
      <vt:lpstr> Why Soft Computing  approach ? </vt:lpstr>
      <vt:lpstr>Various problem solving techniques</vt:lpstr>
      <vt:lpstr>Soft computing techniques / tools / methods </vt:lpstr>
      <vt:lpstr>Soft computing techniques / tools / methods </vt:lpstr>
      <vt:lpstr>Soft computing techniques / tools / methods </vt:lpstr>
      <vt:lpstr>Soft computing techniques / tools / methods </vt:lpstr>
      <vt:lpstr>Slide 22</vt:lpstr>
      <vt:lpstr>Slide 23</vt:lpstr>
      <vt:lpstr>Hard Computing Vs Soft Computing</vt:lpstr>
      <vt:lpstr>Application areas of soft computing</vt:lpstr>
      <vt:lpstr>Slide 26</vt:lpstr>
      <vt:lpstr>Slide 27</vt:lpstr>
      <vt:lpstr>Slide 28</vt:lpstr>
      <vt:lpstr>Slide 29</vt:lpstr>
      <vt:lpstr>Soft Computing</vt:lpstr>
      <vt:lpstr>ARTIFICIAL INTELLIGENCE </vt:lpstr>
      <vt:lpstr>Slide 32</vt:lpstr>
      <vt:lpstr>Slide 33</vt:lpstr>
      <vt:lpstr>Slide 34</vt:lpstr>
      <vt:lpstr>Slide 35</vt:lpstr>
      <vt:lpstr>Slide 36</vt:lpstr>
      <vt:lpstr>Slide 37</vt:lpstr>
      <vt:lpstr>Biological nervous system</vt:lpstr>
      <vt:lpstr>Slide 39</vt:lpstr>
      <vt:lpstr>Dendrite of  another neuron</vt:lpstr>
      <vt:lpstr>Neuron and its working</vt:lpstr>
      <vt:lpstr>Neuron and its working</vt:lpstr>
      <vt:lpstr>Slide 43</vt:lpstr>
      <vt:lpstr>Artificial neural network</vt:lpstr>
      <vt:lpstr>Neural networks </vt:lpstr>
      <vt:lpstr>Slide 46</vt:lpstr>
      <vt:lpstr>Slide 47</vt:lpstr>
      <vt:lpstr>Model Of A Neuron</vt:lpstr>
      <vt:lpstr>Artificial neural network</vt:lpstr>
      <vt:lpstr>Slide 50</vt:lpstr>
      <vt:lpstr>Artificial neural network</vt:lpstr>
      <vt:lpstr>Artificial neural network</vt:lpstr>
      <vt:lpstr>Artificial neural network</vt:lpstr>
      <vt:lpstr>Activation Functions</vt:lpstr>
      <vt:lpstr>Slide 55</vt:lpstr>
      <vt:lpstr>Slide 56</vt:lpstr>
      <vt:lpstr>Slide 57</vt:lpstr>
      <vt:lpstr>Slide 58</vt:lpstr>
      <vt:lpstr>Slide 59</vt:lpstr>
      <vt:lpstr>Exercise</vt:lpstr>
      <vt:lpstr>The AND problem and its neural network</vt:lpstr>
      <vt:lpstr>The AND problem and its neural network</vt:lpstr>
      <vt:lpstr>Advantages of ANN</vt:lpstr>
      <vt:lpstr>NN Architectures</vt:lpstr>
      <vt:lpstr>Contd..</vt:lpstr>
      <vt:lpstr>Single Layer Feed Forward Network </vt:lpstr>
      <vt:lpstr>Single Layer Feed Forward Network </vt:lpstr>
      <vt:lpstr>Multi layer Feed Forward Network </vt:lpstr>
      <vt:lpstr>Multi layer Feed Forward Network</vt:lpstr>
      <vt:lpstr>L-m1-m2-n MLFFNN</vt:lpstr>
      <vt:lpstr>Recurrent NN</vt:lpstr>
      <vt:lpstr>Slide 72</vt:lpstr>
      <vt:lpstr>Characteristics of NN</vt:lpstr>
      <vt:lpstr>Slide 74</vt:lpstr>
      <vt:lpstr>Slide 75</vt:lpstr>
      <vt:lpstr>NN learning Methods</vt:lpstr>
      <vt:lpstr>Supervised Learning</vt:lpstr>
      <vt:lpstr>Slide 78</vt:lpstr>
      <vt:lpstr>Slide 79</vt:lpstr>
      <vt:lpstr>Slide 80</vt:lpstr>
      <vt:lpstr>Supervised Learning</vt:lpstr>
      <vt:lpstr>Training Perceptrons</vt:lpstr>
      <vt:lpstr>Training Perceptrons</vt:lpstr>
      <vt:lpstr>Slide 84</vt:lpstr>
      <vt:lpstr>Stochastic Learning </vt:lpstr>
      <vt:lpstr>Hebbian Learning</vt:lpstr>
      <vt:lpstr>What is Machine Learning?</vt:lpstr>
      <vt:lpstr>Growth of Machine Learning</vt:lpstr>
      <vt:lpstr>Machine learning basics </vt:lpstr>
      <vt:lpstr>Slide 90</vt:lpstr>
      <vt:lpstr>Slide 91</vt:lpstr>
      <vt:lpstr>Slide 92</vt:lpstr>
      <vt:lpstr>Slide 93</vt:lpstr>
      <vt:lpstr>Slide 94</vt:lpstr>
      <vt:lpstr>Applications of machine learning and deep learning </vt:lpstr>
      <vt:lpstr>Machine learning </vt:lpstr>
      <vt:lpstr>About</vt:lpstr>
      <vt:lpstr>In other words…</vt:lpstr>
      <vt:lpstr>Terminology</vt:lpstr>
      <vt:lpstr>Let’s dig deep into it…</vt:lpstr>
      <vt:lpstr>Learning (Training)</vt:lpstr>
      <vt:lpstr>Workflow</vt:lpstr>
      <vt:lpstr>Categories</vt:lpstr>
      <vt:lpstr>Supervised Learning</vt:lpstr>
      <vt:lpstr>Unsupervised Learning</vt:lpstr>
      <vt:lpstr>Semi-Supervised Learning</vt:lpstr>
      <vt:lpstr>Reinforcement Learning</vt:lpstr>
      <vt:lpstr>Machine Learning Techniques</vt:lpstr>
      <vt:lpstr>Techniques</vt:lpstr>
      <vt:lpstr>Slide 110</vt:lpstr>
      <vt:lpstr>Slide 111</vt:lpstr>
      <vt:lpstr>Face Recognition</vt:lpstr>
      <vt:lpstr>Classification</vt:lpstr>
      <vt:lpstr>Clustering</vt:lpstr>
      <vt:lpstr>K-means Clustering</vt:lpstr>
      <vt:lpstr>Hierarchical clustering</vt:lpstr>
      <vt:lpstr>Regression</vt:lpstr>
      <vt:lpstr>Regression  vs Classification</vt:lpstr>
      <vt:lpstr>Let’s see the usage in Real life</vt:lpstr>
      <vt:lpstr>Use-Cases</vt:lpstr>
      <vt:lpstr>Use-Cases (contd.)</vt:lpstr>
      <vt:lpstr>Popular Frameworks/Tools</vt:lpstr>
      <vt:lpstr>Advanced concepts (related to IR)</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for the class: Introduction to soft computing  Unit &amp;Title: I &amp; soft computing  </dc:title>
  <dc:creator>Home</dc:creator>
  <cp:lastModifiedBy>Home</cp:lastModifiedBy>
  <cp:revision>1</cp:revision>
  <dcterms:created xsi:type="dcterms:W3CDTF">2021-05-10T04:24:18Z</dcterms:created>
  <dcterms:modified xsi:type="dcterms:W3CDTF">2021-05-10T04:28:02Z</dcterms:modified>
</cp:coreProperties>
</file>